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6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7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8.xml" ContentType="application/vnd.openxmlformats-officedocument.theme+xml"/>
  <Override PartName="/ppt/slideLayouts/slideLayout49.xml" ContentType="application/vnd.openxmlformats-officedocument.presentationml.slideLayout+xml"/>
  <Override PartName="/ppt/theme/theme9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0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1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2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13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14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15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16.xml" ContentType="application/vnd.openxmlformats-officedocument.theme+xml"/>
  <Override PartName="/ppt/slideLayouts/slideLayout102.xml" ContentType="application/vnd.openxmlformats-officedocument.presentationml.slideLayout+xml"/>
  <Override PartName="/ppt/theme/theme17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9" r:id="rId1"/>
    <p:sldMasterId id="2147483799" r:id="rId2"/>
    <p:sldMasterId id="2147483702" r:id="rId3"/>
    <p:sldMasterId id="2147483719" r:id="rId4"/>
    <p:sldMasterId id="2147483732" r:id="rId5"/>
    <p:sldMasterId id="2147483737" r:id="rId6"/>
    <p:sldMasterId id="2147483743" r:id="rId7"/>
    <p:sldMasterId id="2147483746" r:id="rId8"/>
    <p:sldMasterId id="2147483790" r:id="rId9"/>
    <p:sldMasterId id="2147483783" r:id="rId10"/>
    <p:sldMasterId id="2147483793" r:id="rId11"/>
    <p:sldMasterId id="2147483662" r:id="rId12"/>
    <p:sldMasterId id="2147483757" r:id="rId13"/>
    <p:sldMasterId id="2147483670" r:id="rId14"/>
    <p:sldMasterId id="2147483678" r:id="rId15"/>
    <p:sldMasterId id="2147483821" r:id="rId16"/>
    <p:sldMasterId id="2147483824" r:id="rId17"/>
    <p:sldMasterId id="2147483827" r:id="rId18"/>
  </p:sldMasterIdLst>
  <p:notesMasterIdLst>
    <p:notesMasterId r:id="rId40"/>
  </p:notesMasterIdLst>
  <p:sldIdLst>
    <p:sldId id="257" r:id="rId19"/>
    <p:sldId id="296" r:id="rId20"/>
    <p:sldId id="260" r:id="rId21"/>
    <p:sldId id="293" r:id="rId22"/>
    <p:sldId id="301" r:id="rId23"/>
    <p:sldId id="302" r:id="rId24"/>
    <p:sldId id="297" r:id="rId25"/>
    <p:sldId id="269" r:id="rId26"/>
    <p:sldId id="1965" r:id="rId27"/>
    <p:sldId id="1966" r:id="rId28"/>
    <p:sldId id="273" r:id="rId29"/>
    <p:sldId id="274" r:id="rId30"/>
    <p:sldId id="277" r:id="rId31"/>
    <p:sldId id="292" r:id="rId32"/>
    <p:sldId id="281" r:id="rId33"/>
    <p:sldId id="282" r:id="rId34"/>
    <p:sldId id="284" r:id="rId35"/>
    <p:sldId id="286" r:id="rId36"/>
    <p:sldId id="298" r:id="rId37"/>
    <p:sldId id="299" r:id="rId38"/>
    <p:sldId id="30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B1CC"/>
    <a:srgbClr val="4B6499"/>
    <a:srgbClr val="6277A5"/>
    <a:srgbClr val="FEF7E8"/>
    <a:srgbClr val="FDE7B9"/>
    <a:srgbClr val="FDB7E9"/>
    <a:srgbClr val="D2D8E5"/>
    <a:srgbClr val="1E3D7F"/>
    <a:srgbClr val="E1F5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2DBC16-4C24-40BC-B87B-7B7B652FF1AD}" v="1" dt="2023-07-18T21:31:17.04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7046" autoAdjust="0"/>
  </p:normalViewPr>
  <p:slideViewPr>
    <p:cSldViewPr snapToGrid="0">
      <p:cViewPr varScale="1">
        <p:scale>
          <a:sx n="68" d="100"/>
          <a:sy n="68" d="100"/>
        </p:scale>
        <p:origin x="1190" y="91"/>
      </p:cViewPr>
      <p:guideLst/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8.xml"/><Relationship Id="rId39" Type="http://schemas.openxmlformats.org/officeDocument/2006/relationships/slide" Target="slides/slide21.xml"/><Relationship Id="rId21" Type="http://schemas.openxmlformats.org/officeDocument/2006/relationships/slide" Target="slides/slide3.xml"/><Relationship Id="rId34" Type="http://schemas.openxmlformats.org/officeDocument/2006/relationships/slide" Target="slides/slide16.xml"/><Relationship Id="rId42" Type="http://schemas.openxmlformats.org/officeDocument/2006/relationships/viewProps" Target="viewProps.xml"/><Relationship Id="rId47" Type="http://schemas.openxmlformats.org/officeDocument/2006/relationships/customXml" Target="../customXml/item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1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6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customXml" Target="../customXml/item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1.xml"/><Relationship Id="rId31" Type="http://schemas.openxmlformats.org/officeDocument/2006/relationships/slide" Target="slides/slide1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43" Type="http://schemas.openxmlformats.org/officeDocument/2006/relationships/theme" Target="theme/theme1.xml"/><Relationship Id="rId48" Type="http://schemas.openxmlformats.org/officeDocument/2006/relationships/customXml" Target="../customXml/item2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46" Type="http://schemas.microsoft.com/office/2015/10/relationships/revisionInfo" Target="revisionInfo.xml"/><Relationship Id="rId20" Type="http://schemas.openxmlformats.org/officeDocument/2006/relationships/slide" Target="slides/slide2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Oliver Hill" userId="429a735e-4672-4c9b-8bfa-e7f8e6ae6b63" providerId="ADAL" clId="{4F2DBC16-4C24-40BC-B87B-7B7B652FF1AD}"/>
    <pc:docChg chg="custSel addSld delSld modSld">
      <pc:chgData name="Oliver Hill" userId="429a735e-4672-4c9b-8bfa-e7f8e6ae6b63" providerId="ADAL" clId="{4F2DBC16-4C24-40BC-B87B-7B7B652FF1AD}" dt="2023-07-18T21:36:52.312" v="332" actId="20577"/>
      <pc:docMkLst>
        <pc:docMk/>
      </pc:docMkLst>
      <pc:sldChg chg="modSp mod">
        <pc:chgData name="Oliver Hill" userId="429a735e-4672-4c9b-8bfa-e7f8e6ae6b63" providerId="ADAL" clId="{4F2DBC16-4C24-40BC-B87B-7B7B652FF1AD}" dt="2023-07-18T21:30:32.544" v="316" actId="20577"/>
        <pc:sldMkLst>
          <pc:docMk/>
          <pc:sldMk cId="1980431322" sldId="257"/>
        </pc:sldMkLst>
        <pc:spChg chg="mod">
          <ac:chgData name="Oliver Hill" userId="429a735e-4672-4c9b-8bfa-e7f8e6ae6b63" providerId="ADAL" clId="{4F2DBC16-4C24-40BC-B87B-7B7B652FF1AD}" dt="2023-07-18T21:30:32.544" v="316" actId="20577"/>
          <ac:spMkLst>
            <pc:docMk/>
            <pc:sldMk cId="1980431322" sldId="257"/>
            <ac:spMk id="3" creationId="{1296F94F-1111-FFEA-4071-6F777D44121E}"/>
          </ac:spMkLst>
        </pc:spChg>
      </pc:sldChg>
      <pc:sldChg chg="modSp del mod">
        <pc:chgData name="Oliver Hill" userId="429a735e-4672-4c9b-8bfa-e7f8e6ae6b63" providerId="ADAL" clId="{4F2DBC16-4C24-40BC-B87B-7B7B652FF1AD}" dt="2023-07-18T21:31:37.708" v="330" actId="47"/>
        <pc:sldMkLst>
          <pc:docMk/>
          <pc:sldMk cId="1061034658" sldId="271"/>
        </pc:sldMkLst>
        <pc:spChg chg="mod">
          <ac:chgData name="Oliver Hill" userId="429a735e-4672-4c9b-8bfa-e7f8e6ae6b63" providerId="ADAL" clId="{4F2DBC16-4C24-40BC-B87B-7B7B652FF1AD}" dt="2023-07-18T21:30:40.181" v="318" actId="20577"/>
          <ac:spMkLst>
            <pc:docMk/>
            <pc:sldMk cId="1061034658" sldId="271"/>
            <ac:spMk id="2" creationId="{372C21E9-8026-869C-9F3B-4B08CCE05241}"/>
          </ac:spMkLst>
        </pc:spChg>
        <pc:spChg chg="mod">
          <ac:chgData name="Oliver Hill" userId="429a735e-4672-4c9b-8bfa-e7f8e6ae6b63" providerId="ADAL" clId="{4F2DBC16-4C24-40BC-B87B-7B7B652FF1AD}" dt="2023-07-18T13:00:05.830" v="302" actId="20577"/>
          <ac:spMkLst>
            <pc:docMk/>
            <pc:sldMk cId="1061034658" sldId="271"/>
            <ac:spMk id="3" creationId="{E85B1FCD-067D-47BF-C88E-197D59470B78}"/>
          </ac:spMkLst>
        </pc:spChg>
      </pc:sldChg>
      <pc:sldChg chg="addSp delSp modSp mod">
        <pc:chgData name="Oliver Hill" userId="429a735e-4672-4c9b-8bfa-e7f8e6ae6b63" providerId="ADAL" clId="{4F2DBC16-4C24-40BC-B87B-7B7B652FF1AD}" dt="2023-07-18T09:31:46.189" v="262" actId="20577"/>
        <pc:sldMkLst>
          <pc:docMk/>
          <pc:sldMk cId="2870838802" sldId="273"/>
        </pc:sldMkLst>
        <pc:spChg chg="mod">
          <ac:chgData name="Oliver Hill" userId="429a735e-4672-4c9b-8bfa-e7f8e6ae6b63" providerId="ADAL" clId="{4F2DBC16-4C24-40BC-B87B-7B7B652FF1AD}" dt="2023-07-18T09:31:46.189" v="262" actId="20577"/>
          <ac:spMkLst>
            <pc:docMk/>
            <pc:sldMk cId="2870838802" sldId="273"/>
            <ac:spMk id="6" creationId="{DB863EFC-BE01-4320-C60E-EC44A39CC415}"/>
          </ac:spMkLst>
        </pc:spChg>
        <pc:picChg chg="add">
          <ac:chgData name="Oliver Hill" userId="429a735e-4672-4c9b-8bfa-e7f8e6ae6b63" providerId="ADAL" clId="{4F2DBC16-4C24-40BC-B87B-7B7B652FF1AD}" dt="2023-07-18T09:10:22.833" v="2" actId="22"/>
          <ac:picMkLst>
            <pc:docMk/>
            <pc:sldMk cId="2870838802" sldId="273"/>
            <ac:picMk id="3" creationId="{FDCDA807-0AAD-CC03-A48E-99D429A59573}"/>
          </ac:picMkLst>
        </pc:picChg>
        <pc:picChg chg="del">
          <ac:chgData name="Oliver Hill" userId="429a735e-4672-4c9b-8bfa-e7f8e6ae6b63" providerId="ADAL" clId="{4F2DBC16-4C24-40BC-B87B-7B7B652FF1AD}" dt="2023-07-18T09:10:21.393" v="1" actId="478"/>
          <ac:picMkLst>
            <pc:docMk/>
            <pc:sldMk cId="2870838802" sldId="273"/>
            <ac:picMk id="10" creationId="{353ED962-1EE2-B42F-76CC-66B49527BAAD}"/>
          </ac:picMkLst>
        </pc:picChg>
      </pc:sldChg>
      <pc:sldChg chg="modSp mod">
        <pc:chgData name="Oliver Hill" userId="429a735e-4672-4c9b-8bfa-e7f8e6ae6b63" providerId="ADAL" clId="{4F2DBC16-4C24-40BC-B87B-7B7B652FF1AD}" dt="2023-07-18T13:01:18.735" v="303" actId="6549"/>
        <pc:sldMkLst>
          <pc:docMk/>
          <pc:sldMk cId="2720206919" sldId="274"/>
        </pc:sldMkLst>
        <pc:spChg chg="mod">
          <ac:chgData name="Oliver Hill" userId="429a735e-4672-4c9b-8bfa-e7f8e6ae6b63" providerId="ADAL" clId="{4F2DBC16-4C24-40BC-B87B-7B7B652FF1AD}" dt="2023-07-18T13:01:18.735" v="303" actId="6549"/>
          <ac:spMkLst>
            <pc:docMk/>
            <pc:sldMk cId="2720206919" sldId="274"/>
            <ac:spMk id="3" creationId="{E9D479A9-C6B6-9D31-1F42-D19DEBCCFA22}"/>
          </ac:spMkLst>
        </pc:spChg>
      </pc:sldChg>
      <pc:sldChg chg="del">
        <pc:chgData name="Oliver Hill" userId="429a735e-4672-4c9b-8bfa-e7f8e6ae6b63" providerId="ADAL" clId="{4F2DBC16-4C24-40BC-B87B-7B7B652FF1AD}" dt="2023-07-18T09:05:36.234" v="0" actId="47"/>
        <pc:sldMkLst>
          <pc:docMk/>
          <pc:sldMk cId="2698187096" sldId="275"/>
        </pc:sldMkLst>
      </pc:sldChg>
      <pc:sldChg chg="del">
        <pc:chgData name="Oliver Hill" userId="429a735e-4672-4c9b-8bfa-e7f8e6ae6b63" providerId="ADAL" clId="{4F2DBC16-4C24-40BC-B87B-7B7B652FF1AD}" dt="2023-07-18T09:05:36.234" v="0" actId="47"/>
        <pc:sldMkLst>
          <pc:docMk/>
          <pc:sldMk cId="1096571993" sldId="276"/>
        </pc:sldMkLst>
      </pc:sldChg>
      <pc:sldChg chg="del">
        <pc:chgData name="Oliver Hill" userId="429a735e-4672-4c9b-8bfa-e7f8e6ae6b63" providerId="ADAL" clId="{4F2DBC16-4C24-40BC-B87B-7B7B652FF1AD}" dt="2023-07-18T09:05:36.234" v="0" actId="47"/>
        <pc:sldMkLst>
          <pc:docMk/>
          <pc:sldMk cId="3503456731" sldId="291"/>
        </pc:sldMkLst>
      </pc:sldChg>
      <pc:sldChg chg="addSp delSp modSp new mod">
        <pc:chgData name="Oliver Hill" userId="429a735e-4672-4c9b-8bfa-e7f8e6ae6b63" providerId="ADAL" clId="{4F2DBC16-4C24-40BC-B87B-7B7B652FF1AD}" dt="2023-07-18T21:36:52.312" v="332" actId="20577"/>
        <pc:sldMkLst>
          <pc:docMk/>
          <pc:sldMk cId="2510908054" sldId="1966"/>
        </pc:sldMkLst>
        <pc:spChg chg="del">
          <ac:chgData name="Oliver Hill" userId="429a735e-4672-4c9b-8bfa-e7f8e6ae6b63" providerId="ADAL" clId="{4F2DBC16-4C24-40BC-B87B-7B7B652FF1AD}" dt="2023-07-18T21:31:05.248" v="320" actId="478"/>
          <ac:spMkLst>
            <pc:docMk/>
            <pc:sldMk cId="2510908054" sldId="1966"/>
            <ac:spMk id="2" creationId="{ECD7A909-E75C-A3B0-DD5E-64455E7FD132}"/>
          </ac:spMkLst>
        </pc:spChg>
        <pc:spChg chg="del">
          <ac:chgData name="Oliver Hill" userId="429a735e-4672-4c9b-8bfa-e7f8e6ae6b63" providerId="ADAL" clId="{4F2DBC16-4C24-40BC-B87B-7B7B652FF1AD}" dt="2023-07-18T21:31:08.081" v="321" actId="478"/>
          <ac:spMkLst>
            <pc:docMk/>
            <pc:sldMk cId="2510908054" sldId="1966"/>
            <ac:spMk id="3" creationId="{F6A6DD09-407B-CBD9-1FC7-B6F77DCCE656}"/>
          </ac:spMkLst>
        </pc:spChg>
        <pc:spChg chg="add mod">
          <ac:chgData name="Oliver Hill" userId="429a735e-4672-4c9b-8bfa-e7f8e6ae6b63" providerId="ADAL" clId="{4F2DBC16-4C24-40BC-B87B-7B7B652FF1AD}" dt="2023-07-18T21:31:17.048" v="322"/>
          <ac:spMkLst>
            <pc:docMk/>
            <pc:sldMk cId="2510908054" sldId="1966"/>
            <ac:spMk id="4" creationId="{073DB44C-FF5A-307E-36B4-E7FD7546708A}"/>
          </ac:spMkLst>
        </pc:spChg>
        <pc:spChg chg="add mod">
          <ac:chgData name="Oliver Hill" userId="429a735e-4672-4c9b-8bfa-e7f8e6ae6b63" providerId="ADAL" clId="{4F2DBC16-4C24-40BC-B87B-7B7B652FF1AD}" dt="2023-07-18T21:36:52.312" v="332" actId="20577"/>
          <ac:spMkLst>
            <pc:docMk/>
            <pc:sldMk cId="2510908054" sldId="1966"/>
            <ac:spMk id="5" creationId="{93078998-41B4-12A6-91F1-7B3BF0CFA8ED}"/>
          </ac:spMkLst>
        </pc:spChg>
      </pc:sldChg>
      <pc:sldMasterChg chg="delSldLayout">
        <pc:chgData name="Oliver Hill" userId="429a735e-4672-4c9b-8bfa-e7f8e6ae6b63" providerId="ADAL" clId="{4F2DBC16-4C24-40BC-B87B-7B7B652FF1AD}" dt="2023-07-18T09:05:36.234" v="0" actId="47"/>
        <pc:sldMasterMkLst>
          <pc:docMk/>
          <pc:sldMasterMk cId="3735543962" sldId="2147483743"/>
        </pc:sldMasterMkLst>
        <pc:sldLayoutChg chg="del">
          <pc:chgData name="Oliver Hill" userId="429a735e-4672-4c9b-8bfa-e7f8e6ae6b63" providerId="ADAL" clId="{4F2DBC16-4C24-40BC-B87B-7B7B652FF1AD}" dt="2023-07-18T09:05:36.234" v="0" actId="47"/>
          <pc:sldLayoutMkLst>
            <pc:docMk/>
            <pc:sldMasterMk cId="3735543962" sldId="2147483743"/>
            <pc:sldLayoutMk cId="997976409" sldId="2147483817"/>
          </pc:sldLayoutMkLst>
        </pc:sldLayoutChg>
        <pc:sldLayoutChg chg="del">
          <pc:chgData name="Oliver Hill" userId="429a735e-4672-4c9b-8bfa-e7f8e6ae6b63" providerId="ADAL" clId="{4F2DBC16-4C24-40BC-B87B-7B7B652FF1AD}" dt="2023-07-18T09:05:36.234" v="0" actId="47"/>
          <pc:sldLayoutMkLst>
            <pc:docMk/>
            <pc:sldMasterMk cId="3735543962" sldId="2147483743"/>
            <pc:sldLayoutMk cId="1263838467" sldId="2147483819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C3A8012-EF8A-4BB4-933A-CCA27E040CFB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17AC3370-D57A-44E5-AF74-CC083C53AC08}">
      <dgm:prSet/>
      <dgm:spPr>
        <a:solidFill>
          <a:srgbClr val="1E3D7F"/>
        </a:solidFill>
      </dgm:spPr>
      <dgm:t>
        <a:bodyPr/>
        <a:lstStyle/>
        <a:p>
          <a:r>
            <a:rPr lang="en-GB" dirty="0"/>
            <a:t>How would this benefit me?</a:t>
          </a:r>
          <a:endParaRPr lang="en-US" dirty="0"/>
        </a:p>
      </dgm:t>
    </dgm:pt>
    <dgm:pt modelId="{653D209C-CDB0-4190-A69A-8110A1974BC6}" type="parTrans" cxnId="{6F23A832-2F80-4CAC-8573-ACB417FC2955}">
      <dgm:prSet/>
      <dgm:spPr/>
      <dgm:t>
        <a:bodyPr/>
        <a:lstStyle/>
        <a:p>
          <a:endParaRPr lang="en-US"/>
        </a:p>
      </dgm:t>
    </dgm:pt>
    <dgm:pt modelId="{2A1D3F72-9110-417D-8C26-B2C9A053542B}" type="sibTrans" cxnId="{6F23A832-2F80-4CAC-8573-ACB417FC2955}">
      <dgm:prSet/>
      <dgm:spPr>
        <a:solidFill>
          <a:srgbClr val="F8AF14"/>
        </a:solidFill>
        <a:ln>
          <a:solidFill>
            <a:srgbClr val="FFFFCC">
              <a:alpha val="97000"/>
            </a:srgbClr>
          </a:solidFill>
        </a:ln>
      </dgm:spPr>
      <dgm:t>
        <a:bodyPr/>
        <a:lstStyle/>
        <a:p>
          <a:endParaRPr lang="en-US"/>
        </a:p>
      </dgm:t>
    </dgm:pt>
    <dgm:pt modelId="{1AF23F5A-B65C-4507-AA85-BACB2CAF0F24}">
      <dgm:prSet/>
      <dgm:spPr>
        <a:solidFill>
          <a:srgbClr val="1E3D7F">
            <a:alpha val="85000"/>
          </a:srgbClr>
        </a:solidFill>
        <a:ln>
          <a:solidFill>
            <a:schemeClr val="lt1">
              <a:hueOff val="0"/>
              <a:satOff val="0"/>
              <a:lumOff val="0"/>
            </a:schemeClr>
          </a:solidFill>
        </a:ln>
      </dgm:spPr>
      <dgm:t>
        <a:bodyPr/>
        <a:lstStyle/>
        <a:p>
          <a:r>
            <a:rPr lang="en-GB" dirty="0"/>
            <a:t>Would I be able to commit?</a:t>
          </a:r>
          <a:endParaRPr lang="en-US" dirty="0"/>
        </a:p>
      </dgm:t>
    </dgm:pt>
    <dgm:pt modelId="{CBA6F781-6F12-41FF-B833-8BBDE9888D34}" type="parTrans" cxnId="{5D0198F7-1C25-48C1-90AB-4892A8B83853}">
      <dgm:prSet/>
      <dgm:spPr/>
      <dgm:t>
        <a:bodyPr/>
        <a:lstStyle/>
        <a:p>
          <a:endParaRPr lang="en-US"/>
        </a:p>
      </dgm:t>
    </dgm:pt>
    <dgm:pt modelId="{915B4FDE-3F49-43E3-B003-6A836C44E5E9}" type="sibTrans" cxnId="{5D0198F7-1C25-48C1-90AB-4892A8B83853}">
      <dgm:prSet/>
      <dgm:spPr>
        <a:solidFill>
          <a:srgbClr val="F8AF14"/>
        </a:solidFill>
        <a:ln>
          <a:solidFill>
            <a:srgbClr val="FFFFCC"/>
          </a:solidFill>
        </a:ln>
      </dgm:spPr>
      <dgm:t>
        <a:bodyPr/>
        <a:lstStyle/>
        <a:p>
          <a:endParaRPr lang="en-US"/>
        </a:p>
      </dgm:t>
    </dgm:pt>
    <dgm:pt modelId="{5D5EFB70-9207-4BD8-82BD-B4EA1ED47F19}">
      <dgm:prSet/>
      <dgm:spPr>
        <a:solidFill>
          <a:srgbClr val="1E3D7F">
            <a:alpha val="70000"/>
          </a:srgbClr>
        </a:solidFill>
      </dgm:spPr>
      <dgm:t>
        <a:bodyPr/>
        <a:lstStyle/>
        <a:p>
          <a:r>
            <a:rPr lang="en-GB" dirty="0"/>
            <a:t>What other commitments do I currently have?</a:t>
          </a:r>
          <a:endParaRPr lang="en-US" dirty="0"/>
        </a:p>
      </dgm:t>
    </dgm:pt>
    <dgm:pt modelId="{8168FA93-A8BC-43BF-A0DC-9B89D927A2CE}" type="parTrans" cxnId="{32F61E61-BAF3-43B1-A422-6D8A45307C3D}">
      <dgm:prSet/>
      <dgm:spPr/>
      <dgm:t>
        <a:bodyPr/>
        <a:lstStyle/>
        <a:p>
          <a:endParaRPr lang="en-US"/>
        </a:p>
      </dgm:t>
    </dgm:pt>
    <dgm:pt modelId="{3C5EDB70-4633-4616-BF0D-731874219C04}" type="sibTrans" cxnId="{32F61E61-BAF3-43B1-A422-6D8A45307C3D}">
      <dgm:prSet/>
      <dgm:spPr>
        <a:solidFill>
          <a:srgbClr val="F8AF14"/>
        </a:solidFill>
        <a:ln>
          <a:solidFill>
            <a:srgbClr val="FFFFCC"/>
          </a:solidFill>
        </a:ln>
      </dgm:spPr>
      <dgm:t>
        <a:bodyPr/>
        <a:lstStyle/>
        <a:p>
          <a:endParaRPr lang="en-US"/>
        </a:p>
      </dgm:t>
    </dgm:pt>
    <dgm:pt modelId="{65A5BB71-BC05-4F7D-B744-8A97F017A7FC}">
      <dgm:prSet/>
      <dgm:spPr>
        <a:solidFill>
          <a:srgbClr val="1E3D7F">
            <a:alpha val="55000"/>
          </a:srgbClr>
        </a:solidFill>
      </dgm:spPr>
      <dgm:t>
        <a:bodyPr/>
        <a:lstStyle/>
        <a:p>
          <a:r>
            <a:rPr lang="en-GB" dirty="0"/>
            <a:t>Would my department support this?</a:t>
          </a:r>
          <a:endParaRPr lang="en-US" dirty="0"/>
        </a:p>
      </dgm:t>
    </dgm:pt>
    <dgm:pt modelId="{3F6332E6-9040-4B21-B62F-27DF0DB43011}" type="parTrans" cxnId="{11DCFE54-5B5C-4BEB-9409-3757D0AAF1C3}">
      <dgm:prSet/>
      <dgm:spPr/>
      <dgm:t>
        <a:bodyPr/>
        <a:lstStyle/>
        <a:p>
          <a:endParaRPr lang="en-US"/>
        </a:p>
      </dgm:t>
    </dgm:pt>
    <dgm:pt modelId="{6CDD4F18-F3B3-47AB-814D-702BDBB7C886}" type="sibTrans" cxnId="{11DCFE54-5B5C-4BEB-9409-3757D0AAF1C3}">
      <dgm:prSet/>
      <dgm:spPr>
        <a:solidFill>
          <a:srgbClr val="F8AF14"/>
        </a:solidFill>
        <a:ln>
          <a:solidFill>
            <a:srgbClr val="FFFFCC"/>
          </a:solidFill>
        </a:ln>
      </dgm:spPr>
      <dgm:t>
        <a:bodyPr/>
        <a:lstStyle/>
        <a:p>
          <a:endParaRPr lang="en-US"/>
        </a:p>
      </dgm:t>
    </dgm:pt>
    <dgm:pt modelId="{0379FB78-6F2E-4912-A0DE-E7859CC7C5C3}">
      <dgm:prSet/>
      <dgm:spPr>
        <a:solidFill>
          <a:srgbClr val="1E3D7F">
            <a:alpha val="40000"/>
          </a:srgbClr>
        </a:solidFill>
      </dgm:spPr>
      <dgm:t>
        <a:bodyPr/>
        <a:lstStyle/>
        <a:p>
          <a:r>
            <a:rPr lang="en-GB" dirty="0"/>
            <a:t>What would I need from my employer to support me?</a:t>
          </a:r>
        </a:p>
      </dgm:t>
    </dgm:pt>
    <dgm:pt modelId="{753ED26F-8BA4-45EC-A55A-2BEEC87FCD65}" type="parTrans" cxnId="{A4D04FD2-E3AF-46B8-B4C0-963861902130}">
      <dgm:prSet/>
      <dgm:spPr/>
      <dgm:t>
        <a:bodyPr/>
        <a:lstStyle/>
        <a:p>
          <a:endParaRPr lang="en-US"/>
        </a:p>
      </dgm:t>
    </dgm:pt>
    <dgm:pt modelId="{7E674D83-AF8D-45C9-9BE6-36E122C5A51A}" type="sibTrans" cxnId="{A4D04FD2-E3AF-46B8-B4C0-963861902130}">
      <dgm:prSet/>
      <dgm:spPr/>
      <dgm:t>
        <a:bodyPr/>
        <a:lstStyle/>
        <a:p>
          <a:endParaRPr lang="en-US"/>
        </a:p>
      </dgm:t>
    </dgm:pt>
    <dgm:pt modelId="{414A7109-A3B9-4DB9-9142-DB4ED1DC6129}" type="pres">
      <dgm:prSet presAssocID="{DC3A8012-EF8A-4BB4-933A-CCA27E040CFB}" presName="outerComposite" presStyleCnt="0">
        <dgm:presLayoutVars>
          <dgm:chMax val="5"/>
          <dgm:dir/>
          <dgm:resizeHandles val="exact"/>
        </dgm:presLayoutVars>
      </dgm:prSet>
      <dgm:spPr/>
    </dgm:pt>
    <dgm:pt modelId="{66F9AE01-B559-459E-A0D0-C5E989F875A5}" type="pres">
      <dgm:prSet presAssocID="{DC3A8012-EF8A-4BB4-933A-CCA27E040CFB}" presName="dummyMaxCanvas" presStyleCnt="0">
        <dgm:presLayoutVars/>
      </dgm:prSet>
      <dgm:spPr/>
    </dgm:pt>
    <dgm:pt modelId="{7F39B568-25BF-4B39-BD5B-496FE7F9E582}" type="pres">
      <dgm:prSet presAssocID="{DC3A8012-EF8A-4BB4-933A-CCA27E040CFB}" presName="FiveNodes_1" presStyleLbl="node1" presStyleIdx="0" presStyleCnt="5">
        <dgm:presLayoutVars>
          <dgm:bulletEnabled val="1"/>
        </dgm:presLayoutVars>
      </dgm:prSet>
      <dgm:spPr/>
    </dgm:pt>
    <dgm:pt modelId="{245830B6-09BD-4592-AB06-878CD91B9608}" type="pres">
      <dgm:prSet presAssocID="{DC3A8012-EF8A-4BB4-933A-CCA27E040CFB}" presName="FiveNodes_2" presStyleLbl="node1" presStyleIdx="1" presStyleCnt="5">
        <dgm:presLayoutVars>
          <dgm:bulletEnabled val="1"/>
        </dgm:presLayoutVars>
      </dgm:prSet>
      <dgm:spPr/>
    </dgm:pt>
    <dgm:pt modelId="{CF79C1F8-6C69-45DB-8247-F9255B6DF311}" type="pres">
      <dgm:prSet presAssocID="{DC3A8012-EF8A-4BB4-933A-CCA27E040CFB}" presName="FiveNodes_3" presStyleLbl="node1" presStyleIdx="2" presStyleCnt="5">
        <dgm:presLayoutVars>
          <dgm:bulletEnabled val="1"/>
        </dgm:presLayoutVars>
      </dgm:prSet>
      <dgm:spPr/>
    </dgm:pt>
    <dgm:pt modelId="{B0B49715-A7F4-4C4A-8158-0B6F940792B5}" type="pres">
      <dgm:prSet presAssocID="{DC3A8012-EF8A-4BB4-933A-CCA27E040CFB}" presName="FiveNodes_4" presStyleLbl="node1" presStyleIdx="3" presStyleCnt="5">
        <dgm:presLayoutVars>
          <dgm:bulletEnabled val="1"/>
        </dgm:presLayoutVars>
      </dgm:prSet>
      <dgm:spPr/>
    </dgm:pt>
    <dgm:pt modelId="{2908C3D6-7BB0-48C9-8900-777E7482A87F}" type="pres">
      <dgm:prSet presAssocID="{DC3A8012-EF8A-4BB4-933A-CCA27E040CFB}" presName="FiveNodes_5" presStyleLbl="node1" presStyleIdx="4" presStyleCnt="5">
        <dgm:presLayoutVars>
          <dgm:bulletEnabled val="1"/>
        </dgm:presLayoutVars>
      </dgm:prSet>
      <dgm:spPr/>
    </dgm:pt>
    <dgm:pt modelId="{67FCC42E-4FBA-490D-AB21-D23096652198}" type="pres">
      <dgm:prSet presAssocID="{DC3A8012-EF8A-4BB4-933A-CCA27E040CFB}" presName="FiveConn_1-2" presStyleLbl="fgAccFollowNode1" presStyleIdx="0" presStyleCnt="4">
        <dgm:presLayoutVars>
          <dgm:bulletEnabled val="1"/>
        </dgm:presLayoutVars>
      </dgm:prSet>
      <dgm:spPr/>
    </dgm:pt>
    <dgm:pt modelId="{A810B6FB-1B2E-426A-ACF2-E8623EAE4C4D}" type="pres">
      <dgm:prSet presAssocID="{DC3A8012-EF8A-4BB4-933A-CCA27E040CFB}" presName="FiveConn_2-3" presStyleLbl="fgAccFollowNode1" presStyleIdx="1" presStyleCnt="4">
        <dgm:presLayoutVars>
          <dgm:bulletEnabled val="1"/>
        </dgm:presLayoutVars>
      </dgm:prSet>
      <dgm:spPr/>
    </dgm:pt>
    <dgm:pt modelId="{EF15EC76-E828-4B52-A576-1E2C4A1B334E}" type="pres">
      <dgm:prSet presAssocID="{DC3A8012-EF8A-4BB4-933A-CCA27E040CFB}" presName="FiveConn_3-4" presStyleLbl="fgAccFollowNode1" presStyleIdx="2" presStyleCnt="4">
        <dgm:presLayoutVars>
          <dgm:bulletEnabled val="1"/>
        </dgm:presLayoutVars>
      </dgm:prSet>
      <dgm:spPr/>
    </dgm:pt>
    <dgm:pt modelId="{9BC6AED1-756A-40CF-B2F7-2139230F2EC1}" type="pres">
      <dgm:prSet presAssocID="{DC3A8012-EF8A-4BB4-933A-CCA27E040CFB}" presName="FiveConn_4-5" presStyleLbl="fgAccFollowNode1" presStyleIdx="3" presStyleCnt="4">
        <dgm:presLayoutVars>
          <dgm:bulletEnabled val="1"/>
        </dgm:presLayoutVars>
      </dgm:prSet>
      <dgm:spPr/>
    </dgm:pt>
    <dgm:pt modelId="{6B390066-3253-4AEE-A1E5-B4B1BA2898CF}" type="pres">
      <dgm:prSet presAssocID="{DC3A8012-EF8A-4BB4-933A-CCA27E040CFB}" presName="FiveNodes_1_text" presStyleLbl="node1" presStyleIdx="4" presStyleCnt="5">
        <dgm:presLayoutVars>
          <dgm:bulletEnabled val="1"/>
        </dgm:presLayoutVars>
      </dgm:prSet>
      <dgm:spPr/>
    </dgm:pt>
    <dgm:pt modelId="{1DB9560E-35BF-488E-8811-CB5526A7D403}" type="pres">
      <dgm:prSet presAssocID="{DC3A8012-EF8A-4BB4-933A-CCA27E040CFB}" presName="FiveNodes_2_text" presStyleLbl="node1" presStyleIdx="4" presStyleCnt="5">
        <dgm:presLayoutVars>
          <dgm:bulletEnabled val="1"/>
        </dgm:presLayoutVars>
      </dgm:prSet>
      <dgm:spPr/>
    </dgm:pt>
    <dgm:pt modelId="{CB7B2308-AFF6-437D-82CC-81EA172F7548}" type="pres">
      <dgm:prSet presAssocID="{DC3A8012-EF8A-4BB4-933A-CCA27E040CFB}" presName="FiveNodes_3_text" presStyleLbl="node1" presStyleIdx="4" presStyleCnt="5">
        <dgm:presLayoutVars>
          <dgm:bulletEnabled val="1"/>
        </dgm:presLayoutVars>
      </dgm:prSet>
      <dgm:spPr/>
    </dgm:pt>
    <dgm:pt modelId="{C19347D2-6671-49C6-85C4-61DF09B7C803}" type="pres">
      <dgm:prSet presAssocID="{DC3A8012-EF8A-4BB4-933A-CCA27E040CFB}" presName="FiveNodes_4_text" presStyleLbl="node1" presStyleIdx="4" presStyleCnt="5">
        <dgm:presLayoutVars>
          <dgm:bulletEnabled val="1"/>
        </dgm:presLayoutVars>
      </dgm:prSet>
      <dgm:spPr/>
    </dgm:pt>
    <dgm:pt modelId="{C65228F1-D27C-4A9E-8ED1-959A671A972C}" type="pres">
      <dgm:prSet presAssocID="{DC3A8012-EF8A-4BB4-933A-CCA27E040CFB}" presName="FiveNodes_5_text" presStyleLbl="node1" presStyleIdx="4" presStyleCnt="5">
        <dgm:presLayoutVars>
          <dgm:bulletEnabled val="1"/>
        </dgm:presLayoutVars>
      </dgm:prSet>
      <dgm:spPr/>
    </dgm:pt>
  </dgm:ptLst>
  <dgm:cxnLst>
    <dgm:cxn modelId="{7C5B2D13-FF90-42F8-B5B5-37550687F807}" type="presOf" srcId="{3C5EDB70-4633-4616-BF0D-731874219C04}" destId="{EF15EC76-E828-4B52-A576-1E2C4A1B334E}" srcOrd="0" destOrd="0" presId="urn:microsoft.com/office/officeart/2005/8/layout/vProcess5"/>
    <dgm:cxn modelId="{1951631B-302F-4010-A9FC-01758A51DE3A}" type="presOf" srcId="{0379FB78-6F2E-4912-A0DE-E7859CC7C5C3}" destId="{2908C3D6-7BB0-48C9-8900-777E7482A87F}" srcOrd="0" destOrd="0" presId="urn:microsoft.com/office/officeart/2005/8/layout/vProcess5"/>
    <dgm:cxn modelId="{6F23A832-2F80-4CAC-8573-ACB417FC2955}" srcId="{DC3A8012-EF8A-4BB4-933A-CCA27E040CFB}" destId="{17AC3370-D57A-44E5-AF74-CC083C53AC08}" srcOrd="0" destOrd="0" parTransId="{653D209C-CDB0-4190-A69A-8110A1974BC6}" sibTransId="{2A1D3F72-9110-417D-8C26-B2C9A053542B}"/>
    <dgm:cxn modelId="{32F61E61-BAF3-43B1-A422-6D8A45307C3D}" srcId="{DC3A8012-EF8A-4BB4-933A-CCA27E040CFB}" destId="{5D5EFB70-9207-4BD8-82BD-B4EA1ED47F19}" srcOrd="2" destOrd="0" parTransId="{8168FA93-A8BC-43BF-A0DC-9B89D927A2CE}" sibTransId="{3C5EDB70-4633-4616-BF0D-731874219C04}"/>
    <dgm:cxn modelId="{D91DED41-FF04-4DD8-A6F6-3DF67836B4B3}" type="presOf" srcId="{DC3A8012-EF8A-4BB4-933A-CCA27E040CFB}" destId="{414A7109-A3B9-4DB9-9142-DB4ED1DC6129}" srcOrd="0" destOrd="0" presId="urn:microsoft.com/office/officeart/2005/8/layout/vProcess5"/>
    <dgm:cxn modelId="{27839242-8119-4C7F-A4D3-2898F4E37BB7}" type="presOf" srcId="{915B4FDE-3F49-43E3-B003-6A836C44E5E9}" destId="{A810B6FB-1B2E-426A-ACF2-E8623EAE4C4D}" srcOrd="0" destOrd="0" presId="urn:microsoft.com/office/officeart/2005/8/layout/vProcess5"/>
    <dgm:cxn modelId="{2D44D466-BBBE-46B3-BF8B-61A7AF5EE66D}" type="presOf" srcId="{65A5BB71-BC05-4F7D-B744-8A97F017A7FC}" destId="{C19347D2-6671-49C6-85C4-61DF09B7C803}" srcOrd="1" destOrd="0" presId="urn:microsoft.com/office/officeart/2005/8/layout/vProcess5"/>
    <dgm:cxn modelId="{AF45B847-4156-4545-9ECF-7842539264D9}" type="presOf" srcId="{1AF23F5A-B65C-4507-AA85-BACB2CAF0F24}" destId="{245830B6-09BD-4592-AB06-878CD91B9608}" srcOrd="0" destOrd="0" presId="urn:microsoft.com/office/officeart/2005/8/layout/vProcess5"/>
    <dgm:cxn modelId="{11DCFE54-5B5C-4BEB-9409-3757D0AAF1C3}" srcId="{DC3A8012-EF8A-4BB4-933A-CCA27E040CFB}" destId="{65A5BB71-BC05-4F7D-B744-8A97F017A7FC}" srcOrd="3" destOrd="0" parTransId="{3F6332E6-9040-4B21-B62F-27DF0DB43011}" sibTransId="{6CDD4F18-F3B3-47AB-814D-702BDBB7C886}"/>
    <dgm:cxn modelId="{AE914B56-048D-42DB-8FDD-8A18748FEDE1}" type="presOf" srcId="{1AF23F5A-B65C-4507-AA85-BACB2CAF0F24}" destId="{1DB9560E-35BF-488E-8811-CB5526A7D403}" srcOrd="1" destOrd="0" presId="urn:microsoft.com/office/officeart/2005/8/layout/vProcess5"/>
    <dgm:cxn modelId="{F8102B57-3A9A-468D-8F34-BAD3691D06CF}" type="presOf" srcId="{2A1D3F72-9110-417D-8C26-B2C9A053542B}" destId="{67FCC42E-4FBA-490D-AB21-D23096652198}" srcOrd="0" destOrd="0" presId="urn:microsoft.com/office/officeart/2005/8/layout/vProcess5"/>
    <dgm:cxn modelId="{C2AED658-6CB6-467E-BF2F-49F7B0E41866}" type="presOf" srcId="{0379FB78-6F2E-4912-A0DE-E7859CC7C5C3}" destId="{C65228F1-D27C-4A9E-8ED1-959A671A972C}" srcOrd="1" destOrd="0" presId="urn:microsoft.com/office/officeart/2005/8/layout/vProcess5"/>
    <dgm:cxn modelId="{AC1C5093-29E0-495E-A13E-3823D3839E3D}" type="presOf" srcId="{5D5EFB70-9207-4BD8-82BD-B4EA1ED47F19}" destId="{CB7B2308-AFF6-437D-82CC-81EA172F7548}" srcOrd="1" destOrd="0" presId="urn:microsoft.com/office/officeart/2005/8/layout/vProcess5"/>
    <dgm:cxn modelId="{F41914A1-6214-4EE7-A790-52A777C58A0A}" type="presOf" srcId="{17AC3370-D57A-44E5-AF74-CC083C53AC08}" destId="{7F39B568-25BF-4B39-BD5B-496FE7F9E582}" srcOrd="0" destOrd="0" presId="urn:microsoft.com/office/officeart/2005/8/layout/vProcess5"/>
    <dgm:cxn modelId="{20AC85D0-AE62-4D04-BDEC-DBEAC2E72243}" type="presOf" srcId="{6CDD4F18-F3B3-47AB-814D-702BDBB7C886}" destId="{9BC6AED1-756A-40CF-B2F7-2139230F2EC1}" srcOrd="0" destOrd="0" presId="urn:microsoft.com/office/officeart/2005/8/layout/vProcess5"/>
    <dgm:cxn modelId="{A4D04FD2-E3AF-46B8-B4C0-963861902130}" srcId="{DC3A8012-EF8A-4BB4-933A-CCA27E040CFB}" destId="{0379FB78-6F2E-4912-A0DE-E7859CC7C5C3}" srcOrd="4" destOrd="0" parTransId="{753ED26F-8BA4-45EC-A55A-2BEEC87FCD65}" sibTransId="{7E674D83-AF8D-45C9-9BE6-36E122C5A51A}"/>
    <dgm:cxn modelId="{FB9141D3-D3C0-417E-9C22-9A22A1E0AFD6}" type="presOf" srcId="{65A5BB71-BC05-4F7D-B744-8A97F017A7FC}" destId="{B0B49715-A7F4-4C4A-8158-0B6F940792B5}" srcOrd="0" destOrd="0" presId="urn:microsoft.com/office/officeart/2005/8/layout/vProcess5"/>
    <dgm:cxn modelId="{1EEFF7ED-2E9C-4D8C-B7C4-D9CF4B1DC165}" type="presOf" srcId="{5D5EFB70-9207-4BD8-82BD-B4EA1ED47F19}" destId="{CF79C1F8-6C69-45DB-8247-F9255B6DF311}" srcOrd="0" destOrd="0" presId="urn:microsoft.com/office/officeart/2005/8/layout/vProcess5"/>
    <dgm:cxn modelId="{5D0198F7-1C25-48C1-90AB-4892A8B83853}" srcId="{DC3A8012-EF8A-4BB4-933A-CCA27E040CFB}" destId="{1AF23F5A-B65C-4507-AA85-BACB2CAF0F24}" srcOrd="1" destOrd="0" parTransId="{CBA6F781-6F12-41FF-B833-8BBDE9888D34}" sibTransId="{915B4FDE-3F49-43E3-B003-6A836C44E5E9}"/>
    <dgm:cxn modelId="{1A0126FD-581F-4D8B-94E1-2ED12FD20BC6}" type="presOf" srcId="{17AC3370-D57A-44E5-AF74-CC083C53AC08}" destId="{6B390066-3253-4AEE-A1E5-B4B1BA2898CF}" srcOrd="1" destOrd="0" presId="urn:microsoft.com/office/officeart/2005/8/layout/vProcess5"/>
    <dgm:cxn modelId="{5F659CB5-93E5-47FC-BBDE-D54C0AE5396A}" type="presParOf" srcId="{414A7109-A3B9-4DB9-9142-DB4ED1DC6129}" destId="{66F9AE01-B559-459E-A0D0-C5E989F875A5}" srcOrd="0" destOrd="0" presId="urn:microsoft.com/office/officeart/2005/8/layout/vProcess5"/>
    <dgm:cxn modelId="{9F223CEA-EF7C-4FEF-BABC-48C85B9BD51C}" type="presParOf" srcId="{414A7109-A3B9-4DB9-9142-DB4ED1DC6129}" destId="{7F39B568-25BF-4B39-BD5B-496FE7F9E582}" srcOrd="1" destOrd="0" presId="urn:microsoft.com/office/officeart/2005/8/layout/vProcess5"/>
    <dgm:cxn modelId="{A352DD69-6C8A-4D34-B6E1-B253DA5249EF}" type="presParOf" srcId="{414A7109-A3B9-4DB9-9142-DB4ED1DC6129}" destId="{245830B6-09BD-4592-AB06-878CD91B9608}" srcOrd="2" destOrd="0" presId="urn:microsoft.com/office/officeart/2005/8/layout/vProcess5"/>
    <dgm:cxn modelId="{749631A3-7C84-4514-AE64-01717A5F6791}" type="presParOf" srcId="{414A7109-A3B9-4DB9-9142-DB4ED1DC6129}" destId="{CF79C1F8-6C69-45DB-8247-F9255B6DF311}" srcOrd="3" destOrd="0" presId="urn:microsoft.com/office/officeart/2005/8/layout/vProcess5"/>
    <dgm:cxn modelId="{EA92580F-F58F-4C56-BC43-5504BA167E25}" type="presParOf" srcId="{414A7109-A3B9-4DB9-9142-DB4ED1DC6129}" destId="{B0B49715-A7F4-4C4A-8158-0B6F940792B5}" srcOrd="4" destOrd="0" presId="urn:microsoft.com/office/officeart/2005/8/layout/vProcess5"/>
    <dgm:cxn modelId="{A6A71D9F-CD9E-411F-93BD-13C6DBF6DF9B}" type="presParOf" srcId="{414A7109-A3B9-4DB9-9142-DB4ED1DC6129}" destId="{2908C3D6-7BB0-48C9-8900-777E7482A87F}" srcOrd="5" destOrd="0" presId="urn:microsoft.com/office/officeart/2005/8/layout/vProcess5"/>
    <dgm:cxn modelId="{0E5FF1E2-8083-41AA-A244-9E068C0A0E97}" type="presParOf" srcId="{414A7109-A3B9-4DB9-9142-DB4ED1DC6129}" destId="{67FCC42E-4FBA-490D-AB21-D23096652198}" srcOrd="6" destOrd="0" presId="urn:microsoft.com/office/officeart/2005/8/layout/vProcess5"/>
    <dgm:cxn modelId="{0AED7AD3-4516-4F40-847C-A1CF3881A8E7}" type="presParOf" srcId="{414A7109-A3B9-4DB9-9142-DB4ED1DC6129}" destId="{A810B6FB-1B2E-426A-ACF2-E8623EAE4C4D}" srcOrd="7" destOrd="0" presId="urn:microsoft.com/office/officeart/2005/8/layout/vProcess5"/>
    <dgm:cxn modelId="{394981DA-9764-470E-9DCF-D0CA2E865390}" type="presParOf" srcId="{414A7109-A3B9-4DB9-9142-DB4ED1DC6129}" destId="{EF15EC76-E828-4B52-A576-1E2C4A1B334E}" srcOrd="8" destOrd="0" presId="urn:microsoft.com/office/officeart/2005/8/layout/vProcess5"/>
    <dgm:cxn modelId="{252442C4-B23F-4ABA-89F1-7F6E1CFEDFBD}" type="presParOf" srcId="{414A7109-A3B9-4DB9-9142-DB4ED1DC6129}" destId="{9BC6AED1-756A-40CF-B2F7-2139230F2EC1}" srcOrd="9" destOrd="0" presId="urn:microsoft.com/office/officeart/2005/8/layout/vProcess5"/>
    <dgm:cxn modelId="{C307B975-14A0-4257-8C3F-FFD5705F8BDF}" type="presParOf" srcId="{414A7109-A3B9-4DB9-9142-DB4ED1DC6129}" destId="{6B390066-3253-4AEE-A1E5-B4B1BA2898CF}" srcOrd="10" destOrd="0" presId="urn:microsoft.com/office/officeart/2005/8/layout/vProcess5"/>
    <dgm:cxn modelId="{6D4D3345-45B2-4B88-9B26-96C9377DDA34}" type="presParOf" srcId="{414A7109-A3B9-4DB9-9142-DB4ED1DC6129}" destId="{1DB9560E-35BF-488E-8811-CB5526A7D403}" srcOrd="11" destOrd="0" presId="urn:microsoft.com/office/officeart/2005/8/layout/vProcess5"/>
    <dgm:cxn modelId="{764BDF60-C08A-47EA-9C12-CA34CAD4AC2F}" type="presParOf" srcId="{414A7109-A3B9-4DB9-9142-DB4ED1DC6129}" destId="{CB7B2308-AFF6-437D-82CC-81EA172F7548}" srcOrd="12" destOrd="0" presId="urn:microsoft.com/office/officeart/2005/8/layout/vProcess5"/>
    <dgm:cxn modelId="{86300DB0-F6D5-439C-A820-85EAAB7BF4DF}" type="presParOf" srcId="{414A7109-A3B9-4DB9-9142-DB4ED1DC6129}" destId="{C19347D2-6671-49C6-85C4-61DF09B7C803}" srcOrd="13" destOrd="0" presId="urn:microsoft.com/office/officeart/2005/8/layout/vProcess5"/>
    <dgm:cxn modelId="{DD0AD5E3-FF0C-465A-B952-88418361D246}" type="presParOf" srcId="{414A7109-A3B9-4DB9-9142-DB4ED1DC6129}" destId="{C65228F1-D27C-4A9E-8ED1-959A671A972C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39B568-25BF-4B39-BD5B-496FE7F9E582}">
      <dsp:nvSpPr>
        <dsp:cNvPr id="0" name=""/>
        <dsp:cNvSpPr/>
      </dsp:nvSpPr>
      <dsp:spPr>
        <a:xfrm>
          <a:off x="0" y="0"/>
          <a:ext cx="8597207" cy="895380"/>
        </a:xfrm>
        <a:prstGeom prst="roundRect">
          <a:avLst>
            <a:gd name="adj" fmla="val 10000"/>
          </a:avLst>
        </a:prstGeom>
        <a:solidFill>
          <a:srgbClr val="1E3D7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How would this benefit me?</a:t>
          </a:r>
          <a:endParaRPr lang="en-US" sz="2500" kern="1200" dirty="0"/>
        </a:p>
      </dsp:txBody>
      <dsp:txXfrm>
        <a:off x="26225" y="26225"/>
        <a:ext cx="7526262" cy="842930"/>
      </dsp:txXfrm>
    </dsp:sp>
    <dsp:sp modelId="{245830B6-09BD-4592-AB06-878CD91B9608}">
      <dsp:nvSpPr>
        <dsp:cNvPr id="0" name=""/>
        <dsp:cNvSpPr/>
      </dsp:nvSpPr>
      <dsp:spPr>
        <a:xfrm>
          <a:off x="641999" y="1019738"/>
          <a:ext cx="8597207" cy="895380"/>
        </a:xfrm>
        <a:prstGeom prst="roundRect">
          <a:avLst>
            <a:gd name="adj" fmla="val 10000"/>
          </a:avLst>
        </a:prstGeom>
        <a:solidFill>
          <a:srgbClr val="1E3D7F">
            <a:alpha val="8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Would I be able to commit?</a:t>
          </a:r>
          <a:endParaRPr lang="en-US" sz="2500" kern="1200" dirty="0"/>
        </a:p>
      </dsp:txBody>
      <dsp:txXfrm>
        <a:off x="668224" y="1045963"/>
        <a:ext cx="7320761" cy="842930"/>
      </dsp:txXfrm>
    </dsp:sp>
    <dsp:sp modelId="{CF79C1F8-6C69-45DB-8247-F9255B6DF311}">
      <dsp:nvSpPr>
        <dsp:cNvPr id="0" name=""/>
        <dsp:cNvSpPr/>
      </dsp:nvSpPr>
      <dsp:spPr>
        <a:xfrm>
          <a:off x="1283998" y="2039477"/>
          <a:ext cx="8597207" cy="895380"/>
        </a:xfrm>
        <a:prstGeom prst="roundRect">
          <a:avLst>
            <a:gd name="adj" fmla="val 10000"/>
          </a:avLst>
        </a:prstGeom>
        <a:solidFill>
          <a:srgbClr val="1E3D7F">
            <a:alpha val="7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What other commitments do I currently have?</a:t>
          </a:r>
          <a:endParaRPr lang="en-US" sz="2500" kern="1200" dirty="0"/>
        </a:p>
      </dsp:txBody>
      <dsp:txXfrm>
        <a:off x="1310223" y="2065702"/>
        <a:ext cx="7320761" cy="842930"/>
      </dsp:txXfrm>
    </dsp:sp>
    <dsp:sp modelId="{B0B49715-A7F4-4C4A-8158-0B6F940792B5}">
      <dsp:nvSpPr>
        <dsp:cNvPr id="0" name=""/>
        <dsp:cNvSpPr/>
      </dsp:nvSpPr>
      <dsp:spPr>
        <a:xfrm>
          <a:off x="1925997" y="3059216"/>
          <a:ext cx="8597207" cy="895380"/>
        </a:xfrm>
        <a:prstGeom prst="roundRect">
          <a:avLst>
            <a:gd name="adj" fmla="val 10000"/>
          </a:avLst>
        </a:prstGeom>
        <a:solidFill>
          <a:srgbClr val="1E3D7F">
            <a:alpha val="5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Would my department support this?</a:t>
          </a:r>
          <a:endParaRPr lang="en-US" sz="2500" kern="1200" dirty="0"/>
        </a:p>
      </dsp:txBody>
      <dsp:txXfrm>
        <a:off x="1952222" y="3085441"/>
        <a:ext cx="7320761" cy="842930"/>
      </dsp:txXfrm>
    </dsp:sp>
    <dsp:sp modelId="{2908C3D6-7BB0-48C9-8900-777E7482A87F}">
      <dsp:nvSpPr>
        <dsp:cNvPr id="0" name=""/>
        <dsp:cNvSpPr/>
      </dsp:nvSpPr>
      <dsp:spPr>
        <a:xfrm>
          <a:off x="2567997" y="4078955"/>
          <a:ext cx="8597207" cy="895380"/>
        </a:xfrm>
        <a:prstGeom prst="roundRect">
          <a:avLst>
            <a:gd name="adj" fmla="val 10000"/>
          </a:avLst>
        </a:prstGeom>
        <a:solidFill>
          <a:srgbClr val="1E3D7F">
            <a:alpha val="40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 dirty="0"/>
            <a:t>What would I need from my employer to support me?</a:t>
          </a:r>
        </a:p>
      </dsp:txBody>
      <dsp:txXfrm>
        <a:off x="2594222" y="4105180"/>
        <a:ext cx="7320761" cy="842930"/>
      </dsp:txXfrm>
    </dsp:sp>
    <dsp:sp modelId="{67FCC42E-4FBA-490D-AB21-D23096652198}">
      <dsp:nvSpPr>
        <dsp:cNvPr id="0" name=""/>
        <dsp:cNvSpPr/>
      </dsp:nvSpPr>
      <dsp:spPr>
        <a:xfrm>
          <a:off x="8015210" y="654125"/>
          <a:ext cx="581997" cy="581997"/>
        </a:xfrm>
        <a:prstGeom prst="downArrow">
          <a:avLst>
            <a:gd name="adj1" fmla="val 55000"/>
            <a:gd name="adj2" fmla="val 45000"/>
          </a:avLst>
        </a:prstGeom>
        <a:solidFill>
          <a:srgbClr val="F8AF14"/>
        </a:solidFill>
        <a:ln w="12700" cap="flat" cmpd="sng" algn="ctr">
          <a:solidFill>
            <a:srgbClr val="FFFFCC">
              <a:alpha val="97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8146159" y="654125"/>
        <a:ext cx="320099" cy="437953"/>
      </dsp:txXfrm>
    </dsp:sp>
    <dsp:sp modelId="{A810B6FB-1B2E-426A-ACF2-E8623EAE4C4D}">
      <dsp:nvSpPr>
        <dsp:cNvPr id="0" name=""/>
        <dsp:cNvSpPr/>
      </dsp:nvSpPr>
      <dsp:spPr>
        <a:xfrm>
          <a:off x="8657209" y="1673864"/>
          <a:ext cx="581997" cy="581997"/>
        </a:xfrm>
        <a:prstGeom prst="downArrow">
          <a:avLst>
            <a:gd name="adj1" fmla="val 55000"/>
            <a:gd name="adj2" fmla="val 45000"/>
          </a:avLst>
        </a:prstGeom>
        <a:solidFill>
          <a:srgbClr val="F8AF14"/>
        </a:solidFill>
        <a:ln w="12700" cap="flat" cmpd="sng" algn="ctr">
          <a:solidFill>
            <a:srgbClr val="FFFF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8788158" y="1673864"/>
        <a:ext cx="320099" cy="437953"/>
      </dsp:txXfrm>
    </dsp:sp>
    <dsp:sp modelId="{EF15EC76-E828-4B52-A576-1E2C4A1B334E}">
      <dsp:nvSpPr>
        <dsp:cNvPr id="0" name=""/>
        <dsp:cNvSpPr/>
      </dsp:nvSpPr>
      <dsp:spPr>
        <a:xfrm>
          <a:off x="9299209" y="2678679"/>
          <a:ext cx="581997" cy="581997"/>
        </a:xfrm>
        <a:prstGeom prst="downArrow">
          <a:avLst>
            <a:gd name="adj1" fmla="val 55000"/>
            <a:gd name="adj2" fmla="val 45000"/>
          </a:avLst>
        </a:prstGeom>
        <a:solidFill>
          <a:srgbClr val="F8AF14"/>
        </a:solidFill>
        <a:ln w="12700" cap="flat" cmpd="sng" algn="ctr">
          <a:solidFill>
            <a:srgbClr val="FFFF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9430158" y="2678679"/>
        <a:ext cx="320099" cy="437953"/>
      </dsp:txXfrm>
    </dsp:sp>
    <dsp:sp modelId="{9BC6AED1-756A-40CF-B2F7-2139230F2EC1}">
      <dsp:nvSpPr>
        <dsp:cNvPr id="0" name=""/>
        <dsp:cNvSpPr/>
      </dsp:nvSpPr>
      <dsp:spPr>
        <a:xfrm>
          <a:off x="9941208" y="3708367"/>
          <a:ext cx="581997" cy="581997"/>
        </a:xfrm>
        <a:prstGeom prst="downArrow">
          <a:avLst>
            <a:gd name="adj1" fmla="val 55000"/>
            <a:gd name="adj2" fmla="val 45000"/>
          </a:avLst>
        </a:prstGeom>
        <a:solidFill>
          <a:srgbClr val="F8AF14"/>
        </a:solidFill>
        <a:ln w="12700" cap="flat" cmpd="sng" algn="ctr">
          <a:solidFill>
            <a:srgbClr val="FFFFCC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3020" tIns="33020" rIns="33020" bIns="3302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10072157" y="3708367"/>
        <a:ext cx="320099" cy="43795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3B4816-16CD-4188-A593-3D89D046A7C8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BF5393-C875-4A12-B012-2C2CB9B221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415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Blip>
                <a:blip r:embed="rId3"/>
              </a:buBlip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Apprenticeships are work-based training programmes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Industry Standards which have been developed by employers so for health this would be: </a:t>
            </a:r>
            <a:r>
              <a:rPr lang="en-GB" sz="1200" dirty="0"/>
              <a:t>NHS Trusts, General Practice, independent providers and hospices facilitated by Skills for Health and in partnership with Health Education England. </a:t>
            </a:r>
          </a:p>
          <a:p>
            <a:pPr marL="342900" indent="-342900">
              <a:buBlip>
                <a:blip r:embed="rId3"/>
              </a:buBlip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86569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00" dirty="0">
                <a:effectLst/>
              </a:rPr>
              <a:t>Independent learning / time for study – reading, watching developmental videos, research tasks and projects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00" dirty="0">
                <a:effectLst/>
              </a:rPr>
              <a:t>In work learning – Shadowing, stepping up, coaching, mentoring</a:t>
            </a:r>
            <a:endParaRPr lang="en-GB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9301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GB" sz="1200" dirty="0"/>
              <a:t>To be eligible for government funding at least 20% of the apprentice’s normal working hours, capped at 30 hours per week over the planned duration of the apprenticeship practical period, must be spent on off-the-job training</a:t>
            </a:r>
          </a:p>
          <a:p>
            <a:pPr marL="0" indent="0">
              <a:buNone/>
              <a:defRPr/>
            </a:pPr>
            <a:endParaRPr lang="en-GB" sz="12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200" dirty="0"/>
              <a:t>This means that the minimum requirement, for apprentices working 30 hours or more per week is an average of 6 hours of off-the-job training per week (i.e., 20% of 30 hours) over the planned duration</a:t>
            </a:r>
            <a:endParaRPr lang="en-GB" sz="1200" dirty="0"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GB" sz="1200" b="1" dirty="0"/>
          </a:p>
          <a:p>
            <a:pPr>
              <a:defRPr/>
            </a:pPr>
            <a:r>
              <a:rPr lang="en-GB" sz="1200" dirty="0">
                <a:cs typeface="Arial" panose="020B0604020202020204" pitchFamily="34" charset="0"/>
              </a:rPr>
              <a:t>Apprentices will need to complete evidence of ‘off the job’ by logging this on their OneFile e-portfolio</a:t>
            </a:r>
          </a:p>
          <a:p>
            <a:pPr>
              <a:defRPr/>
            </a:pPr>
            <a:endParaRPr lang="en-GB" sz="1200" dirty="0"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1200" dirty="0">
                <a:cs typeface="Arial" panose="020B0604020202020204" pitchFamily="34" charset="0"/>
              </a:rPr>
              <a:t>Off the job learning is reviewed with Learner, Line Manger and Tutor at every progress visit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39243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Support the apprentice to undertake all tasks e.g. through work shadowing other departments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918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Blip>
                <a:blip r:embed="rId3"/>
              </a:buBlip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188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Blip>
                <a:blip r:embed="rId3"/>
              </a:buBlip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5752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Level 2 is suitable for staff who are new to or transferring from other roles into the department or workplace. 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Level 3 may be staff who are new or often existing staff who wish to consolidate their practice to progress to a higher role or e.g. in Healthcare into nursing or Higher Education.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Level 4-5 are more advanced and would be for staff transitioning to higher banding or Degree level.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Level 6 and 7 are </a:t>
            </a:r>
            <a:r>
              <a:rPr lang="en-GB" sz="1200" dirty="0"/>
              <a:t>A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pprenticeship Degree and Apprenticeship Masters Degree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Apprenticeships timeframes can vary; </a:t>
            </a:r>
          </a:p>
          <a:p>
            <a:pPr marL="342900" indent="-342900">
              <a:buBlip>
                <a:blip r:embed="rId3"/>
              </a:buBlip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Typically, a Level 2 apprenticeship takes 12 months plus EPA to complete</a:t>
            </a:r>
          </a:p>
          <a:p>
            <a:pPr marL="342900" indent="-342900">
              <a:buBlip>
                <a:blip r:embed="rId3"/>
              </a:buBlip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Typically, a Level 3 apprenticeship takes 18 months plus EPA to complete</a:t>
            </a:r>
          </a:p>
          <a:p>
            <a:pPr marL="342900" indent="-342900">
              <a:buBlip>
                <a:blip r:embed="rId3"/>
              </a:buBlip>
            </a:pPr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how academic qualifications relate to apprenticeships;</a:t>
            </a:r>
            <a:endParaRPr lang="en-GB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spcAft>
                <a:spcPts val="900"/>
              </a:spcAft>
              <a:buFont typeface="Arial" panose="020B0604020202020204" pitchFamily="34" charset="0"/>
              <a:buChar char="•"/>
            </a:pPr>
            <a:endParaRPr lang="en-GB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BF5393-C875-4A12-B012-2C2CB9B221C0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82078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NARIC, equivalents</a:t>
            </a:r>
          </a:p>
          <a:p>
            <a:endParaRPr lang="en-GB" dirty="0"/>
          </a:p>
          <a:p>
            <a:r>
              <a:rPr lang="en-GB" dirty="0"/>
              <a:t>Support with FS is available to all – give memory burn example  - not just about achievement.  Even if exempt.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dirty="0"/>
              <a:t>You have until your first planning meeting to produce FS exemptions certs otherwise you will need to achieve your Functional Skills.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63049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pilot only runs until May 2024, so learners will need to be onboarded before then.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70296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Explain end of the program – achievement of standard, and Functional skills</a:t>
            </a:r>
          </a:p>
          <a:p>
            <a:r>
              <a:rPr lang="en-GB" dirty="0"/>
              <a:t>All off the job has been completed</a:t>
            </a:r>
          </a:p>
          <a:p>
            <a:endParaRPr lang="en-GB" dirty="0"/>
          </a:p>
          <a:p>
            <a:pPr algn="l"/>
            <a:r>
              <a:rPr lang="en-GB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Knowledge Test:</a:t>
            </a:r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apprentice undertakes a multi-choice test to last a maximum of 60 minutes and include 50 equally weighted multi-choice questions The test is to be completed online and is subject to invigilation</a:t>
            </a:r>
          </a:p>
          <a:p>
            <a:pPr algn="l"/>
            <a:r>
              <a:rPr lang="en-GB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Portfolio-based Interview:</a:t>
            </a:r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interview is for 30-45 minutes and scored out of 100. The interview assesses understanding and learning shown in the Portfolio; the Portfolio is not directly assessed.</a:t>
            </a:r>
          </a:p>
          <a:p>
            <a:pPr algn="l"/>
            <a:r>
              <a:rPr lang="en-GB" b="1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Project Presentation:</a:t>
            </a:r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The apprentice delivers a presentation to the EPAO on a project they have completed or a process they have improved. The presentation lasts 10-15 minutes, with a further 10-15 minutes for a Q&amp;A session. The presentation is out of 100. The presentation is expected to be produced using Microsoft Office PowerPoint or Prezi, demonstrating a</a:t>
            </a:r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minimum level of IT skills.</a:t>
            </a:r>
            <a:b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</a:br>
            <a:endParaRPr lang="en-GB" b="0" i="0" dirty="0">
              <a:solidFill>
                <a:srgbClr val="222222"/>
              </a:solidFill>
              <a:effectLst/>
              <a:latin typeface="Arial" panose="020B0604020202020204" pitchFamily="34" charset="0"/>
            </a:endParaRPr>
          </a:p>
          <a:p>
            <a:pPr algn="l"/>
            <a:r>
              <a:rPr lang="en-GB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Each part of the EPA has a pass mark of 60% and must be passed in order to pass the overall apprentice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80937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400" b="1" dirty="0"/>
              <a:t>Pre programme start</a:t>
            </a:r>
          </a:p>
          <a:p>
            <a:pPr marL="457200" lvl="1" indent="0">
              <a:buNone/>
            </a:pPr>
            <a:endParaRPr lang="en-GB" dirty="0">
              <a:solidFill>
                <a:srgbClr val="1E3D7F"/>
              </a:solidFill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Information Advice and Guidance– informed decision – right learner, right time, right programme.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Application to check eligibility and identify prior experience and learning must be completed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 err="1"/>
              <a:t>Skillscan</a:t>
            </a:r>
            <a:r>
              <a:rPr lang="en-GB" dirty="0"/>
              <a:t> to identify prior learning and experience against the standard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Potential apprentices complete the Skills Builder online assessments prior to confirmation to ensure learner is at right level of English and maths. Signposting to support to upskill offered.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Cognassist neurodiversity assessment: helps learners identify their learning style and supports with strategies which are built into their portfolio with the support of their skills coaches.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GB" dirty="0"/>
              <a:t>Meeting with manager, coach and apprentice to confirm and agree learning plan.</a:t>
            </a:r>
          </a:p>
          <a:p>
            <a:pPr marL="0" indent="0">
              <a:buNone/>
            </a:pPr>
            <a:r>
              <a:rPr lang="en-GB" sz="1200" b="1" dirty="0"/>
              <a:t>Programme Start</a:t>
            </a:r>
          </a:p>
          <a:p>
            <a:pPr marL="0" indent="0">
              <a:buNone/>
            </a:pPr>
            <a:endParaRPr lang="en-GB" sz="1200" b="1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b="0" dirty="0"/>
              <a:t>Induction - official start to programme</a:t>
            </a:r>
            <a:br>
              <a:rPr lang="en-GB" sz="1200" b="0" dirty="0"/>
            </a:b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Online w</a:t>
            </a:r>
            <a:r>
              <a:rPr lang="en-GB" sz="1200" b="0" dirty="0"/>
              <a:t>orkshops once/twice a month for duration of programme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1200" dirty="0"/>
              <a:t>      via Zoom, fully interactive.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Coach</a:t>
            </a:r>
            <a:r>
              <a:rPr lang="en-GB" sz="1200" b="0" dirty="0"/>
              <a:t> support – remotely via </a:t>
            </a:r>
            <a:r>
              <a:rPr lang="en-GB" sz="1200" dirty="0"/>
              <a:t>an </a:t>
            </a:r>
            <a:r>
              <a:rPr lang="en-GB" sz="1200" dirty="0" err="1"/>
              <a:t>eportfolio</a:t>
            </a:r>
            <a:r>
              <a:rPr lang="en-GB" sz="1200" b="0" dirty="0"/>
              <a:t> monthly booked session plus ongoing communication</a:t>
            </a:r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b="0" dirty="0"/>
              <a:t>Assessment in the workplace - observations or witness statements every 12 weeks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b="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Review every 12 weeks (manager/mentor, learner, skills and development coach)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GB" sz="1200" dirty="0"/>
          </a:p>
          <a:p>
            <a:pPr marL="342900" indent="-342900">
              <a:lnSpc>
                <a:spcPct val="100000"/>
              </a:lnSpc>
              <a:spcBef>
                <a:spcPts val="0"/>
              </a:spcBef>
              <a:buBlip>
                <a:blip r:embed="rId3"/>
              </a:buBlip>
            </a:pPr>
            <a:r>
              <a:rPr lang="en-GB" sz="1200" dirty="0"/>
              <a:t>Additional Functional &amp; Digital Skills embedded into our taught sessions as well as providing additional support through Skills Builder and online sessions</a:t>
            </a:r>
          </a:p>
          <a:p>
            <a:pPr marL="342900" indent="-342900">
              <a:buBlip>
                <a:blip r:embed="rId3"/>
              </a:buBlip>
            </a:pPr>
            <a:endParaRPr lang="en-GB" sz="1200" dirty="0"/>
          </a:p>
          <a:p>
            <a:pPr marL="342900" indent="-342900">
              <a:buBlip>
                <a:blip r:embed="rId3"/>
              </a:buBlip>
            </a:pPr>
            <a:endParaRPr lang="en-GB" sz="1200" b="0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195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FBF5393-C875-4A12-B012-2C2CB9B221C0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8782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1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1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18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1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sv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32.jp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Master" Target="../slideMasters/slideMaster1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7714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adult nursing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76170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F117-4EF6-40A3-AD5C-C0F0B0834499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8B9EC7C-0183-4249-AB7A-98C1B398B7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Adult Nursing Support Level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665653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D3C9-D458-3EBC-50DF-A7069C68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294149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213766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C9599-FFB6-4354-3F7D-09A223AA1E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612" y="3776472"/>
            <a:ext cx="8014716" cy="846328"/>
          </a:xfrm>
          <a:prstGeom prst="rect">
            <a:avLst/>
          </a:prstGeom>
        </p:spPr>
        <p:txBody>
          <a:bodyPr anchor="b"/>
          <a:lstStyle>
            <a:lvl1pPr algn="ctr">
              <a:defRPr sz="4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869147-176D-D8AD-80EC-271B726AF8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88970" y="4854957"/>
            <a:ext cx="9144000" cy="6402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1EA9FB6-FA77-D160-D015-830824776284}"/>
              </a:ext>
            </a:extLst>
          </p:cNvPr>
          <p:cNvSpPr/>
          <p:nvPr userDrawn="1"/>
        </p:nvSpPr>
        <p:spPr>
          <a:xfrm rot="5062318">
            <a:off x="-1560187" y="1155864"/>
            <a:ext cx="5504688" cy="4913517"/>
          </a:xfrm>
          <a:prstGeom prst="arc">
            <a:avLst>
              <a:gd name="adj1" fmla="val 16131384"/>
              <a:gd name="adj2" fmla="val 21458411"/>
            </a:avLst>
          </a:prstGeom>
          <a:ln w="146050" cap="rnd">
            <a:solidFill>
              <a:srgbClr val="FDE7B9"/>
            </a:solidFill>
            <a:prstDash val="dash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724086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ly Year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33263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Early Years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41795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8582BA7-73F0-4CAA-ABBA-B3D2C7918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37009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ing Assistant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Teaching Assistant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r="179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367B9BD-67EA-45C0-B288-C37AB78A64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9416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Men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800" y="20880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and Skills Mentor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12000" y="13752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A08986B-B894-484F-927B-4FA603A5B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170864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&amp; Skills Teacher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&amp; Skills Teacher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786736" y="14534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BE3EA5-36F2-4920-9918-0D9E637E3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86841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299917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32538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B6A2E-9524-4C7D-B3D6-532D8FE03A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69E23D-2FAC-4165-999C-826A73B531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B6C34F-3CB0-484A-8833-21CF7C2BE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3E4F34-484D-4FA4-85E0-A613D75162AC}" type="datetimeFigureOut">
              <a:rPr lang="en-GB" smtClean="0"/>
              <a:t>18/07/2023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CBE79A-0C34-42CC-A387-52F9B0A74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AD81F-D465-40AF-8FA2-9224853DF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83368-4743-43A2-93B1-10DBAD22B44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06128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mental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Mental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95210" y="149921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3801BF5-E0C0-4392-B9B6-A5D5B7B3B881}"/>
              </a:ext>
            </a:extLst>
          </p:cNvPr>
          <p:cNvSpPr txBox="1"/>
          <p:nvPr userDrawn="1"/>
        </p:nvSpPr>
        <p:spPr>
          <a:xfrm>
            <a:off x="800976" y="2372414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467389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mental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– Mental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89691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9F9AAE-6D49-43A5-8145-80AA2B2CCBE6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646256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allied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Allied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75513" y="1462343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CF3E576-5900-C98C-9636-47AF7077FB90}"/>
              </a:ext>
            </a:extLst>
          </p:cNvPr>
          <p:cNvSpPr txBox="1"/>
          <p:nvPr userDrawn="1"/>
        </p:nvSpPr>
        <p:spPr>
          <a:xfrm>
            <a:off x="800976" y="2372414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711008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allied health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</a:t>
            </a:r>
            <a:br>
              <a:rPr lang="en-US" dirty="0"/>
            </a:br>
            <a:r>
              <a:rPr lang="en-US" dirty="0"/>
              <a:t>Allied Health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3453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97DE2-C630-454D-BB52-05E279D04414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5260061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HSW L3 Theatre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 Theatre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674B47-435E-43CB-B35B-8D569818718C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8751000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HSW L3 Theatre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 Theatre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75F37A-A206-4F4C-BD4E-B14078B0BEF5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1689029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HSW L3 C&amp;YP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Children &amp; Young Peoples Support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75A22E-4F28-4148-A335-D647826FC95A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1738206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HSW L3 C&amp;YP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Children &amp; Young Peoples Support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C3D181-74E0-4968-BC4C-04645A0C718B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9384264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HSW L3 maternity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Maternity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FF5DBE0-0BB1-46C1-B2C9-6578E7F9F296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185718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D3C9-D458-3EBC-50DF-A7069C686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6756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HSW L3 maternity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510426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Maternity Support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20BB8DA-0166-4B4C-B43A-8F3E05265F73}"/>
              </a:ext>
            </a:extLst>
          </p:cNvPr>
          <p:cNvSpPr txBox="1"/>
          <p:nvPr userDrawn="1"/>
        </p:nvSpPr>
        <p:spPr>
          <a:xfrm>
            <a:off x="851374" y="2260852"/>
            <a:ext cx="6572250" cy="3574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l" rtl="0"/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Attend a one day study workshop every month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Complete off the job training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Collate an e-portfolio of evidence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Assigned a mentor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your Diploma, Functional Skills and Care Certificate (if needed)</a:t>
            </a:r>
          </a:p>
          <a:p>
            <a:pPr marL="342900" marR="0" indent="-342900" algn="l" rtl="0">
              <a:lnSpc>
                <a:spcPct val="150000"/>
              </a:lnSpc>
              <a:buFontTx/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towards End Point Assessment</a:t>
            </a:r>
          </a:p>
        </p:txBody>
      </p:sp>
    </p:spTree>
    <p:extLst>
      <p:ext uri="{BB962C8B-B14F-4D97-AF65-F5344CB8AC3E}">
        <p14:creationId xmlns:p14="http://schemas.microsoft.com/office/powerpoint/2010/main" val="18117460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Adult Nursing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2DBB198-0E38-40A5-8038-7D783B03B9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62343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61718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Mental Health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1B30C-6A26-4AA5-8553-E2BCB1838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8204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729090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Allied Health Therapy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609D79-F821-4039-A858-6B26B09CD6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58204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6842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SHSW Theatre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4A12BF8-BF5E-4C4A-A31F-1D7FFD5E1C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9785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4968019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SHSW Children &amp; Young People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BBE4AE-C8BB-4F4A-A853-71F675135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9068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00079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33F21-2BAF-4B97-88CD-B6A2AA3AF11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SHSW Maternity Support</a:t>
            </a:r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985506-6316-423E-8DEE-79F469FFF96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8EA1258-8DFE-4B8E-8547-D4CAD7E7DC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267673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B9FAD-CF8F-AC05-EFB2-AB91816D0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Associate Continuing Healthcare Practitioner 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0AD514-BA49-94DF-FD8E-303AEC0928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7866635" y="163648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30D97-F63C-301A-5CD0-F9435962F8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143125"/>
            <a:ext cx="6315075" cy="3800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04564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7120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ult Care Work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Adult Care Worker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E4B36D-5E2D-4CE7-BCDC-19EADD94C34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07988" y="2019300"/>
            <a:ext cx="7011987" cy="40195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085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111142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Adult Care Worke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 Adult Care Worker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59699" y="153453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470C6A-A71C-4C4B-858D-AD0D66309F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52450" y="2047875"/>
            <a:ext cx="6886575" cy="42100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30607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 Practitioner In Adult Care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 Practitioner In Adult Care Level 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" r="117"/>
          <a:stretch/>
        </p:blipFill>
        <p:spPr>
          <a:xfrm>
            <a:off x="7875390" y="149875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8B5ABA-43B1-414E-B2E0-03788898715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28650" y="2219325"/>
            <a:ext cx="6505575" cy="3886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75349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der In Adult Care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Leader In Adult Care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" b="8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4F098D-4CE1-4DAA-9E5E-8A19DE86434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3713" y="2133600"/>
            <a:ext cx="6831012" cy="4076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67166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962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siness Administra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Business Administrator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6" b="1986"/>
          <a:stretch/>
        </p:blipFill>
        <p:spPr>
          <a:xfrm>
            <a:off x="7840002" y="134693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1FD621-894A-4B39-B76F-A40A42BD0F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72840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Leader Supervis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Team Leader/Supervisor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" r="304"/>
          <a:stretch/>
        </p:blipFill>
        <p:spPr>
          <a:xfrm>
            <a:off x="7848880" y="1329178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FBDE0D3-288E-46C0-8F9B-55DD18D17B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62638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ssociate Project Manager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Associate Project Manager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3735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E62905C-275E-41C7-AC81-16B71BDFE5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36741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710930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arly Year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33263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Early Years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40002" y="141795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F8582BA7-73F0-4CAA-ABBA-B3D2C79181C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0760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ching Assistant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Teaching Assistant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" r="179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367B9BD-67EA-45C0-B288-C37AB78A64B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6157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upport Work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5" y="208975"/>
            <a:ext cx="9067800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Support Worker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4148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CEEDBD-0523-4AC0-9DAF-CB4E0184573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25888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Ment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6800" y="20880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and Skills Mentor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12000" y="137520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9A08986B-B894-484F-927B-4FA603A5B0D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05264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arning &amp; Skills Teacher L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0550" y="342140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Learning &amp; Skills Teacher Level 5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786736" y="14534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49BE3EA5-36F2-4920-9918-0D9E637E3B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86841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69974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79741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er Services Practitioner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Customer Services Practitioner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36" b="4236"/>
          <a:stretch/>
        </p:blipFill>
        <p:spPr>
          <a:xfrm>
            <a:off x="7813369" y="1373566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F9032B2-307B-4ED0-A394-B295ECF514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462921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7623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Services Operative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Services Operative Level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913490" y="1440242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7F7B3582-88D9-4A85-8EAE-1D9A5AF402A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38378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Management Supervisor L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Management Supervisor  </a:t>
            </a:r>
            <a:br>
              <a:rPr lang="en-US" dirty="0"/>
            </a:br>
            <a:r>
              <a:rPr lang="en-US" dirty="0"/>
              <a:t>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6" r="7896"/>
          <a:stretch/>
        </p:blipFill>
        <p:spPr>
          <a:xfrm>
            <a:off x="7840002" y="1364689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CBE96182-0BED-4C40-A564-9F996A133EF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839740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acilities Manager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3" y="208975"/>
            <a:ext cx="1042239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Facilities Manager Level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8" r="7858"/>
          <a:stretch/>
        </p:blipFill>
        <p:spPr>
          <a:xfrm>
            <a:off x="7866635" y="1284790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430A027-6AFF-4BFB-9894-21A5F1F5019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933575"/>
            <a:ext cx="6581775" cy="422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0469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31653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F9447-DB49-CC89-46C6-8D16309347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Off-the-job training – what counts?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B817FEF-31B2-E9FD-CC69-E63166A019AB}"/>
              </a:ext>
            </a:extLst>
          </p:cNvPr>
          <p:cNvSpPr txBox="1"/>
          <p:nvPr userDrawn="1"/>
        </p:nvSpPr>
        <p:spPr>
          <a:xfrm>
            <a:off x="7685704" y="4616770"/>
            <a:ext cx="26746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Simulation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exercises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E400F86-14D5-9D00-BB34-21D818E5DEE1}"/>
              </a:ext>
            </a:extLst>
          </p:cNvPr>
          <p:cNvGrpSpPr/>
          <p:nvPr userDrawn="1"/>
        </p:nvGrpSpPr>
        <p:grpSpPr>
          <a:xfrm>
            <a:off x="6961614" y="1586416"/>
            <a:ext cx="2300804" cy="781248"/>
            <a:chOff x="1716375" y="1293574"/>
            <a:chExt cx="2300804" cy="78124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31CCDBE-5D0C-8ED3-DBE9-F08A9383EEA0}"/>
                </a:ext>
              </a:extLst>
            </p:cNvPr>
            <p:cNvSpPr txBox="1"/>
            <p:nvPr/>
          </p:nvSpPr>
          <p:spPr>
            <a:xfrm>
              <a:off x="2429691" y="1514849"/>
              <a:ext cx="15874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Conferences</a:t>
              </a:r>
            </a:p>
          </p:txBody>
        </p:sp>
        <p:pic>
          <p:nvPicPr>
            <p:cNvPr id="6" name="Graphic 5" descr="Badge Tick1 with solid fill">
              <a:extLst>
                <a:ext uri="{FF2B5EF4-FFF2-40B4-BE49-F238E27FC236}">
                  <a16:creationId xmlns:a16="http://schemas.microsoft.com/office/drawing/2014/main" id="{4823500A-ED5C-5242-BE43-CC088F549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1716375" y="1293574"/>
              <a:ext cx="781248" cy="781248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AFD9BE2-5544-C91C-D290-AB3586119189}"/>
              </a:ext>
            </a:extLst>
          </p:cNvPr>
          <p:cNvGrpSpPr/>
          <p:nvPr userDrawn="1"/>
        </p:nvGrpSpPr>
        <p:grpSpPr>
          <a:xfrm>
            <a:off x="6989342" y="5538747"/>
            <a:ext cx="2571886" cy="781248"/>
            <a:chOff x="7032214" y="5666494"/>
            <a:chExt cx="2571886" cy="78124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9F4D0B3-2400-2F5A-31F3-392F5F4A5B4E}"/>
                </a:ext>
              </a:extLst>
            </p:cNvPr>
            <p:cNvSpPr txBox="1"/>
            <p:nvPr/>
          </p:nvSpPr>
          <p:spPr>
            <a:xfrm>
              <a:off x="7716959" y="5758017"/>
              <a:ext cx="188714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Independent research</a:t>
              </a:r>
            </a:p>
          </p:txBody>
        </p:sp>
        <p:pic>
          <p:nvPicPr>
            <p:cNvPr id="9" name="Graphic 8" descr="Badge Tick1 with solid fill">
              <a:extLst>
                <a:ext uri="{FF2B5EF4-FFF2-40B4-BE49-F238E27FC236}">
                  <a16:creationId xmlns:a16="http://schemas.microsoft.com/office/drawing/2014/main" id="{DBB07F97-8943-7755-6528-CD75D754E5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032214" y="5666494"/>
              <a:ext cx="781248" cy="78124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4B9D118-406F-EB5B-617C-C49EFEADB720}"/>
              </a:ext>
            </a:extLst>
          </p:cNvPr>
          <p:cNvGrpSpPr/>
          <p:nvPr userDrawn="1"/>
        </p:nvGrpSpPr>
        <p:grpSpPr>
          <a:xfrm>
            <a:off x="2786386" y="3471454"/>
            <a:ext cx="1794296" cy="781248"/>
            <a:chOff x="4086545" y="1398671"/>
            <a:chExt cx="1794296" cy="78124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7B8A69-00EA-A6E9-7E0D-3F1E14FE3DB8}"/>
                </a:ext>
              </a:extLst>
            </p:cNvPr>
            <p:cNvSpPr txBox="1"/>
            <p:nvPr/>
          </p:nvSpPr>
          <p:spPr>
            <a:xfrm>
              <a:off x="4823845" y="1597143"/>
              <a:ext cx="10569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Roleplay</a:t>
              </a:r>
            </a:p>
          </p:txBody>
        </p:sp>
        <p:pic>
          <p:nvPicPr>
            <p:cNvPr id="12" name="Graphic 11" descr="Badge Tick1 with solid fill">
              <a:extLst>
                <a:ext uri="{FF2B5EF4-FFF2-40B4-BE49-F238E27FC236}">
                  <a16:creationId xmlns:a16="http://schemas.microsoft.com/office/drawing/2014/main" id="{2FF45E70-2D25-55F4-3B93-A08211BB07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86545" y="1398671"/>
              <a:ext cx="781248" cy="781248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5B7FA4A-1063-67C1-440D-6D2D12E3A302}"/>
              </a:ext>
            </a:extLst>
          </p:cNvPr>
          <p:cNvGrpSpPr/>
          <p:nvPr userDrawn="1"/>
        </p:nvGrpSpPr>
        <p:grpSpPr>
          <a:xfrm>
            <a:off x="9462631" y="1578083"/>
            <a:ext cx="2417031" cy="781248"/>
            <a:chOff x="9563863" y="475262"/>
            <a:chExt cx="2417031" cy="781248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9EC01E-1332-2C51-777A-900F4CFC7318}"/>
                </a:ext>
              </a:extLst>
            </p:cNvPr>
            <p:cNvSpPr txBox="1"/>
            <p:nvPr/>
          </p:nvSpPr>
          <p:spPr>
            <a:xfrm>
              <a:off x="10281447" y="547814"/>
              <a:ext cx="169944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Visiting other departments</a:t>
              </a:r>
            </a:p>
          </p:txBody>
        </p:sp>
        <p:pic>
          <p:nvPicPr>
            <p:cNvPr id="15" name="Graphic 14" descr="Badge Tick1 with solid fill">
              <a:extLst>
                <a:ext uri="{FF2B5EF4-FFF2-40B4-BE49-F238E27FC236}">
                  <a16:creationId xmlns:a16="http://schemas.microsoft.com/office/drawing/2014/main" id="{1FFE2C1D-BCDD-F746-6ED1-E03AD1C27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63863" y="475262"/>
              <a:ext cx="781248" cy="781248"/>
            </a:xfrm>
            <a:prstGeom prst="rect">
              <a:avLst/>
            </a:prstGeom>
          </p:spPr>
        </p:pic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F7EFC21-B90F-2138-EB4E-3A4C0D1422C8}"/>
              </a:ext>
            </a:extLst>
          </p:cNvPr>
          <p:cNvGrpSpPr/>
          <p:nvPr userDrawn="1"/>
        </p:nvGrpSpPr>
        <p:grpSpPr>
          <a:xfrm>
            <a:off x="9483417" y="3454083"/>
            <a:ext cx="3090551" cy="781248"/>
            <a:chOff x="8890343" y="2694254"/>
            <a:chExt cx="3090551" cy="781248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1B67932-D642-90CA-A352-05F3EB855486}"/>
                </a:ext>
              </a:extLst>
            </p:cNvPr>
            <p:cNvSpPr txBox="1"/>
            <p:nvPr/>
          </p:nvSpPr>
          <p:spPr>
            <a:xfrm>
              <a:off x="9604100" y="2839557"/>
              <a:ext cx="237679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Departmental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rotation</a:t>
              </a:r>
            </a:p>
          </p:txBody>
        </p:sp>
        <p:pic>
          <p:nvPicPr>
            <p:cNvPr id="18" name="Graphic 17" descr="Badge Tick1 with solid fill">
              <a:extLst>
                <a:ext uri="{FF2B5EF4-FFF2-40B4-BE49-F238E27FC236}">
                  <a16:creationId xmlns:a16="http://schemas.microsoft.com/office/drawing/2014/main" id="{E46C9595-C95E-C1C2-0D61-B228ED4A79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890343" y="2694254"/>
              <a:ext cx="781248" cy="781248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7691F5C-F038-AEB9-A771-CD25CD951686}"/>
              </a:ext>
            </a:extLst>
          </p:cNvPr>
          <p:cNvGrpSpPr/>
          <p:nvPr userDrawn="1"/>
        </p:nvGrpSpPr>
        <p:grpSpPr>
          <a:xfrm>
            <a:off x="6953898" y="2514835"/>
            <a:ext cx="2206464" cy="781248"/>
            <a:chOff x="6657410" y="2524422"/>
            <a:chExt cx="2206464" cy="781248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F3E0B47-9E15-B424-725C-83004F71702B}"/>
                </a:ext>
              </a:extLst>
            </p:cNvPr>
            <p:cNvSpPr txBox="1"/>
            <p:nvPr/>
          </p:nvSpPr>
          <p:spPr>
            <a:xfrm>
              <a:off x="7408372" y="2633753"/>
              <a:ext cx="145550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Reflective journal</a:t>
              </a:r>
            </a:p>
          </p:txBody>
        </p:sp>
        <p:pic>
          <p:nvPicPr>
            <p:cNvPr id="21" name="Graphic 20" descr="Badge Tick1 with solid fill">
              <a:extLst>
                <a:ext uri="{FF2B5EF4-FFF2-40B4-BE49-F238E27FC236}">
                  <a16:creationId xmlns:a16="http://schemas.microsoft.com/office/drawing/2014/main" id="{D7A003DB-1DA5-A4D6-E712-7912EA20D6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57410" y="2524422"/>
              <a:ext cx="781248" cy="781248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4E75CA-9FAD-FE7B-721B-4121E6CAE336}"/>
              </a:ext>
            </a:extLst>
          </p:cNvPr>
          <p:cNvGrpSpPr/>
          <p:nvPr userDrawn="1"/>
        </p:nvGrpSpPr>
        <p:grpSpPr>
          <a:xfrm>
            <a:off x="4817245" y="2485693"/>
            <a:ext cx="2172097" cy="781248"/>
            <a:chOff x="4875937" y="2333166"/>
            <a:chExt cx="2172097" cy="781248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B42EF98-DEC4-EEC2-6960-5EFED131D5A1}"/>
                </a:ext>
              </a:extLst>
            </p:cNvPr>
            <p:cNvSpPr txBox="1"/>
            <p:nvPr/>
          </p:nvSpPr>
          <p:spPr>
            <a:xfrm>
              <a:off x="5607284" y="2483612"/>
              <a:ext cx="14407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Inhouse training</a:t>
              </a:r>
            </a:p>
          </p:txBody>
        </p:sp>
        <p:pic>
          <p:nvPicPr>
            <p:cNvPr id="24" name="Graphic 23" descr="Badge Tick1 with solid fill">
              <a:extLst>
                <a:ext uri="{FF2B5EF4-FFF2-40B4-BE49-F238E27FC236}">
                  <a16:creationId xmlns:a16="http://schemas.microsoft.com/office/drawing/2014/main" id="{780B7529-47FD-B495-A883-1C6FAFEED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75937" y="2333166"/>
              <a:ext cx="781248" cy="781248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24CD340-96A9-1278-7B1E-3422ABE898E0}"/>
              </a:ext>
            </a:extLst>
          </p:cNvPr>
          <p:cNvGrpSpPr/>
          <p:nvPr userDrawn="1"/>
        </p:nvGrpSpPr>
        <p:grpSpPr>
          <a:xfrm>
            <a:off x="2786386" y="2513998"/>
            <a:ext cx="2108874" cy="781248"/>
            <a:chOff x="2786386" y="2665521"/>
            <a:chExt cx="2108874" cy="781248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F243C51-DD7E-D84E-D8C5-14532822B9BA}"/>
                </a:ext>
              </a:extLst>
            </p:cNvPr>
            <p:cNvSpPr txBox="1"/>
            <p:nvPr/>
          </p:nvSpPr>
          <p:spPr>
            <a:xfrm>
              <a:off x="3506107" y="2841328"/>
              <a:ext cx="138915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Mentoring</a:t>
              </a:r>
            </a:p>
          </p:txBody>
        </p:sp>
        <p:pic>
          <p:nvPicPr>
            <p:cNvPr id="27" name="Graphic 26" descr="Badge Tick1 with solid fill">
              <a:extLst>
                <a:ext uri="{FF2B5EF4-FFF2-40B4-BE49-F238E27FC236}">
                  <a16:creationId xmlns:a16="http://schemas.microsoft.com/office/drawing/2014/main" id="{7666D526-4FA7-682A-E26B-05E1C89ADC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786386" y="2665521"/>
              <a:ext cx="781248" cy="781248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7CFED9BB-7F33-EA6A-5543-74EA0730D917}"/>
              </a:ext>
            </a:extLst>
          </p:cNvPr>
          <p:cNvGrpSpPr/>
          <p:nvPr userDrawn="1"/>
        </p:nvGrpSpPr>
        <p:grpSpPr>
          <a:xfrm>
            <a:off x="4823845" y="3442462"/>
            <a:ext cx="2457082" cy="775305"/>
            <a:chOff x="4034221" y="3418294"/>
            <a:chExt cx="2457082" cy="77530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E6D2A1A-D36D-80D9-D325-07678E0A06DF}"/>
                </a:ext>
              </a:extLst>
            </p:cNvPr>
            <p:cNvSpPr txBox="1"/>
            <p:nvPr/>
          </p:nvSpPr>
          <p:spPr>
            <a:xfrm>
              <a:off x="4765429" y="3513560"/>
              <a:ext cx="172587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Written assignments</a:t>
              </a:r>
            </a:p>
          </p:txBody>
        </p:sp>
        <p:pic>
          <p:nvPicPr>
            <p:cNvPr id="30" name="Graphic 29" descr="Badge Tick1 with solid fill">
              <a:extLst>
                <a:ext uri="{FF2B5EF4-FFF2-40B4-BE49-F238E27FC236}">
                  <a16:creationId xmlns:a16="http://schemas.microsoft.com/office/drawing/2014/main" id="{A127DC6C-2771-55E3-24D4-15FD19E7ED6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034221" y="3418294"/>
              <a:ext cx="775305" cy="775305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D2A8BA8-FF78-59C2-6503-3066D08A66EE}"/>
              </a:ext>
            </a:extLst>
          </p:cNvPr>
          <p:cNvGrpSpPr/>
          <p:nvPr userDrawn="1"/>
        </p:nvGrpSpPr>
        <p:grpSpPr>
          <a:xfrm>
            <a:off x="6976179" y="3453088"/>
            <a:ext cx="1887695" cy="781248"/>
            <a:chOff x="6657410" y="3499646"/>
            <a:chExt cx="1887695" cy="781248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759A54D6-DDAE-7308-7C8B-04D815011137}"/>
                </a:ext>
              </a:extLst>
            </p:cNvPr>
            <p:cNvSpPr txBox="1"/>
            <p:nvPr/>
          </p:nvSpPr>
          <p:spPr>
            <a:xfrm>
              <a:off x="7344522" y="3711811"/>
              <a:ext cx="12005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Research</a:t>
              </a:r>
            </a:p>
          </p:txBody>
        </p:sp>
        <p:pic>
          <p:nvPicPr>
            <p:cNvPr id="33" name="Graphic 32" descr="Badge Tick1 with solid fill">
              <a:extLst>
                <a:ext uri="{FF2B5EF4-FFF2-40B4-BE49-F238E27FC236}">
                  <a16:creationId xmlns:a16="http://schemas.microsoft.com/office/drawing/2014/main" id="{F36C7E80-0902-97DC-E7B0-20552344C5F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657410" y="3499646"/>
              <a:ext cx="781248" cy="781248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4C0D2D4-5086-5B84-C2E5-AD1AC67DD425}"/>
              </a:ext>
            </a:extLst>
          </p:cNvPr>
          <p:cNvGrpSpPr/>
          <p:nvPr userDrawn="1"/>
        </p:nvGrpSpPr>
        <p:grpSpPr>
          <a:xfrm>
            <a:off x="9483417" y="4518533"/>
            <a:ext cx="2733965" cy="781248"/>
            <a:chOff x="6933585" y="1150501"/>
            <a:chExt cx="2733965" cy="781248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F83274E-2399-36F7-ECA6-AED6E2F609E7}"/>
                </a:ext>
              </a:extLst>
            </p:cNvPr>
            <p:cNvSpPr txBox="1"/>
            <p:nvPr/>
          </p:nvSpPr>
          <p:spPr>
            <a:xfrm>
              <a:off x="7676390" y="1361367"/>
              <a:ext cx="19911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E-portfolio</a:t>
              </a:r>
            </a:p>
          </p:txBody>
        </p:sp>
        <p:pic>
          <p:nvPicPr>
            <p:cNvPr id="36" name="Graphic 35" descr="Badge Tick1 with solid fill">
              <a:extLst>
                <a:ext uri="{FF2B5EF4-FFF2-40B4-BE49-F238E27FC236}">
                  <a16:creationId xmlns:a16="http://schemas.microsoft.com/office/drawing/2014/main" id="{67D99AE1-8A02-0BFD-6838-3935FA5EE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6933585" y="1150501"/>
              <a:ext cx="781248" cy="781248"/>
            </a:xfrm>
            <a:prstGeom prst="rect">
              <a:avLst/>
            </a:prstGeom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0B7C4FE0-1CD5-00B5-5AD1-1300D01FBDF3}"/>
              </a:ext>
            </a:extLst>
          </p:cNvPr>
          <p:cNvGrpSpPr/>
          <p:nvPr userDrawn="1"/>
        </p:nvGrpSpPr>
        <p:grpSpPr>
          <a:xfrm>
            <a:off x="9493371" y="5470020"/>
            <a:ext cx="2137195" cy="781248"/>
            <a:chOff x="9579115" y="4944163"/>
            <a:chExt cx="2137195" cy="781248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3DFB946B-628A-9AC9-731C-A1E8E550A9BF}"/>
                </a:ext>
              </a:extLst>
            </p:cNvPr>
            <p:cNvSpPr txBox="1"/>
            <p:nvPr/>
          </p:nvSpPr>
          <p:spPr>
            <a:xfrm>
              <a:off x="10305113" y="5093388"/>
              <a:ext cx="141119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Workshops</a:t>
              </a:r>
            </a:p>
          </p:txBody>
        </p:sp>
        <p:pic>
          <p:nvPicPr>
            <p:cNvPr id="39" name="Graphic 38" descr="Badge Tick1 with solid fill">
              <a:extLst>
                <a:ext uri="{FF2B5EF4-FFF2-40B4-BE49-F238E27FC236}">
                  <a16:creationId xmlns:a16="http://schemas.microsoft.com/office/drawing/2014/main" id="{1579B1CF-B366-7A20-45AB-F7BFBC6FA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579115" y="4944163"/>
              <a:ext cx="781248" cy="781248"/>
            </a:xfrm>
            <a:prstGeom prst="rect">
              <a:avLst/>
            </a:prstGeom>
          </p:spPr>
        </p:pic>
      </p:grpSp>
      <p:pic>
        <p:nvPicPr>
          <p:cNvPr id="40" name="Graphic 39" descr="Badge Tick1 with solid fill">
            <a:extLst>
              <a:ext uri="{FF2B5EF4-FFF2-40B4-BE49-F238E27FC236}">
                <a16:creationId xmlns:a16="http://schemas.microsoft.com/office/drawing/2014/main" id="{3C3482C1-176C-7CE6-9DC2-41EA5CE7A9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53898" y="4543649"/>
            <a:ext cx="781248" cy="781248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8518E9D0-04D0-2F4B-0802-5E6920313AC9}"/>
              </a:ext>
            </a:extLst>
          </p:cNvPr>
          <p:cNvGrpSpPr/>
          <p:nvPr userDrawn="1"/>
        </p:nvGrpSpPr>
        <p:grpSpPr>
          <a:xfrm>
            <a:off x="4823845" y="4512200"/>
            <a:ext cx="2171990" cy="917664"/>
            <a:chOff x="4859831" y="4335764"/>
            <a:chExt cx="2171990" cy="917664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81DE26E-7F8A-DF50-4E71-F0D6ECFF54C0}"/>
                </a:ext>
              </a:extLst>
            </p:cNvPr>
            <p:cNvSpPr txBox="1"/>
            <p:nvPr/>
          </p:nvSpPr>
          <p:spPr>
            <a:xfrm>
              <a:off x="5591071" y="4422431"/>
              <a:ext cx="144075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Classroom or taught sessions</a:t>
              </a:r>
            </a:p>
          </p:txBody>
        </p:sp>
        <p:pic>
          <p:nvPicPr>
            <p:cNvPr id="43" name="Graphic 42" descr="Badge Tick1 with solid fill">
              <a:extLst>
                <a:ext uri="{FF2B5EF4-FFF2-40B4-BE49-F238E27FC236}">
                  <a16:creationId xmlns:a16="http://schemas.microsoft.com/office/drawing/2014/main" id="{06A962C3-E78D-128A-CC1B-E627F308CA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859831" y="4335764"/>
              <a:ext cx="781248" cy="781248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6F45034-B983-E01C-E2B2-8847914693CA}"/>
              </a:ext>
            </a:extLst>
          </p:cNvPr>
          <p:cNvGrpSpPr/>
          <p:nvPr userDrawn="1"/>
        </p:nvGrpSpPr>
        <p:grpSpPr>
          <a:xfrm>
            <a:off x="2786386" y="4495466"/>
            <a:ext cx="1654721" cy="781248"/>
            <a:chOff x="2965825" y="4352400"/>
            <a:chExt cx="1654721" cy="781248"/>
          </a:xfrm>
        </p:grpSpPr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923EBEF8-8889-D235-CF6A-E7A305668A1F}"/>
                </a:ext>
              </a:extLst>
            </p:cNvPr>
            <p:cNvSpPr txBox="1"/>
            <p:nvPr/>
          </p:nvSpPr>
          <p:spPr>
            <a:xfrm>
              <a:off x="3683822" y="4466604"/>
              <a:ext cx="9367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Team training</a:t>
              </a:r>
            </a:p>
          </p:txBody>
        </p:sp>
        <p:pic>
          <p:nvPicPr>
            <p:cNvPr id="46" name="Graphic 45" descr="Badge Tick1 with solid fill">
              <a:extLst>
                <a:ext uri="{FF2B5EF4-FFF2-40B4-BE49-F238E27FC236}">
                  <a16:creationId xmlns:a16="http://schemas.microsoft.com/office/drawing/2014/main" id="{CE1627EE-F771-F42F-E0D5-A9879C0D8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965825" y="4352400"/>
              <a:ext cx="781248" cy="781248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B3D97C0-0ABA-6612-8D28-946392B07FC5}"/>
              </a:ext>
            </a:extLst>
          </p:cNvPr>
          <p:cNvGrpSpPr/>
          <p:nvPr userDrawn="1"/>
        </p:nvGrpSpPr>
        <p:grpSpPr>
          <a:xfrm>
            <a:off x="2810434" y="5538747"/>
            <a:ext cx="1731372" cy="781248"/>
            <a:chOff x="2395762" y="5560233"/>
            <a:chExt cx="1731372" cy="78124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7CF6CEB5-7B65-54D4-D726-4FBB37C275D1}"/>
                </a:ext>
              </a:extLst>
            </p:cNvPr>
            <p:cNvSpPr txBox="1"/>
            <p:nvPr/>
          </p:nvSpPr>
          <p:spPr>
            <a:xfrm>
              <a:off x="3099182" y="5666493"/>
              <a:ext cx="10279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One to ones</a:t>
              </a:r>
            </a:p>
          </p:txBody>
        </p:sp>
        <p:pic>
          <p:nvPicPr>
            <p:cNvPr id="49" name="Graphic 48" descr="Badge Tick1 with solid fill">
              <a:extLst>
                <a:ext uri="{FF2B5EF4-FFF2-40B4-BE49-F238E27FC236}">
                  <a16:creationId xmlns:a16="http://schemas.microsoft.com/office/drawing/2014/main" id="{FE82145E-07BB-9869-346E-EFDED8D3445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395762" y="5560233"/>
              <a:ext cx="781248" cy="781248"/>
            </a:xfrm>
            <a:prstGeom prst="rect">
              <a:avLst/>
            </a:prstGeom>
          </p:spPr>
        </p:pic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7EB4D8D-2BED-7A9B-86B6-0937A49EB21C}"/>
              </a:ext>
            </a:extLst>
          </p:cNvPr>
          <p:cNvGrpSpPr/>
          <p:nvPr userDrawn="1"/>
        </p:nvGrpSpPr>
        <p:grpSpPr>
          <a:xfrm>
            <a:off x="4823845" y="5540826"/>
            <a:ext cx="2167379" cy="781248"/>
            <a:chOff x="4485313" y="5512163"/>
            <a:chExt cx="2167379" cy="781248"/>
          </a:xfrm>
        </p:grpSpPr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C3175E2E-CD91-A8C4-AD9E-711DEF101B22}"/>
                </a:ext>
              </a:extLst>
            </p:cNvPr>
            <p:cNvSpPr txBox="1"/>
            <p:nvPr/>
          </p:nvSpPr>
          <p:spPr>
            <a:xfrm>
              <a:off x="5202141" y="5666494"/>
              <a:ext cx="14505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Shadowing colleagues</a:t>
              </a:r>
            </a:p>
          </p:txBody>
        </p:sp>
        <p:pic>
          <p:nvPicPr>
            <p:cNvPr id="52" name="Graphic 51" descr="Badge Tick1 with solid fill">
              <a:extLst>
                <a:ext uri="{FF2B5EF4-FFF2-40B4-BE49-F238E27FC236}">
                  <a16:creationId xmlns:a16="http://schemas.microsoft.com/office/drawing/2014/main" id="{E9B62C46-9D32-168C-83DF-F0A16DFD01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485313" y="5512163"/>
              <a:ext cx="781248" cy="781248"/>
            </a:xfrm>
            <a:prstGeom prst="rect">
              <a:avLst/>
            </a:prstGeom>
          </p:spPr>
        </p:pic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0B8C6473-5E5C-BFF3-F591-2565386FE841}"/>
              </a:ext>
            </a:extLst>
          </p:cNvPr>
          <p:cNvSpPr txBox="1"/>
          <p:nvPr userDrawn="1"/>
        </p:nvSpPr>
        <p:spPr>
          <a:xfrm>
            <a:off x="481066" y="1347157"/>
            <a:ext cx="639912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off the job is anything in the workplace that is new learning and moves an apprentice towards the successful completion of an apprenticeship standard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DFD795B7-AFA5-5983-8CAD-5404DEC5AB97}"/>
              </a:ext>
            </a:extLst>
          </p:cNvPr>
          <p:cNvGrpSpPr/>
          <p:nvPr userDrawn="1"/>
        </p:nvGrpSpPr>
        <p:grpSpPr>
          <a:xfrm>
            <a:off x="9462631" y="2519777"/>
            <a:ext cx="3736528" cy="781248"/>
            <a:chOff x="9481096" y="2519508"/>
            <a:chExt cx="3736528" cy="781248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383158AB-D6E0-CC38-E0AF-4BB5E3D11F62}"/>
                </a:ext>
              </a:extLst>
            </p:cNvPr>
            <p:cNvSpPr txBox="1"/>
            <p:nvPr/>
          </p:nvSpPr>
          <p:spPr>
            <a:xfrm>
              <a:off x="10219369" y="2716703"/>
              <a:ext cx="2998255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Coaching sessions</a:t>
              </a:r>
            </a:p>
          </p:txBody>
        </p:sp>
        <p:pic>
          <p:nvPicPr>
            <p:cNvPr id="107" name="Graphic 106" descr="Badge Tick1 with solid fill">
              <a:extLst>
                <a:ext uri="{FF2B5EF4-FFF2-40B4-BE49-F238E27FC236}">
                  <a16:creationId xmlns:a16="http://schemas.microsoft.com/office/drawing/2014/main" id="{0A64498A-413B-150F-F331-0E25076905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9481096" y="2519508"/>
              <a:ext cx="781248" cy="781248"/>
            </a:xfrm>
            <a:prstGeom prst="rect">
              <a:avLst/>
            </a:prstGeom>
          </p:spPr>
        </p:pic>
      </p:grpSp>
      <p:pic>
        <p:nvPicPr>
          <p:cNvPr id="109" name="Picture 10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59272F5E-F7C7-F5F6-F0C2-A12C64235A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203" y="3408932"/>
            <a:ext cx="2173068" cy="2173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3111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Cleaning Operative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9960753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Peer Worker Level 3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" r="27"/>
          <a:stretch/>
        </p:blipFill>
        <p:spPr>
          <a:xfrm>
            <a:off x="7866635" y="1413457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584BE4E1-B184-45E6-9E1C-9D7F51265D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5826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DFEE-E241-2555-F8EA-EABCEAD5B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83392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960443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DFEE-E241-2555-F8EA-EABCEAD5B0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046" y="584397"/>
            <a:ext cx="10515600" cy="949031"/>
          </a:xfrm>
        </p:spPr>
        <p:txBody>
          <a:bodyPr/>
          <a:lstStyle>
            <a:lvl1pPr>
              <a:defRPr b="0"/>
            </a:lvl1pPr>
          </a:lstStyle>
          <a:p>
            <a:r>
              <a:rPr lang="en-GB" dirty="0"/>
              <a:t>An apprenticeship is built upon an agreed</a:t>
            </a:r>
            <a:br>
              <a:rPr lang="en-GB" dirty="0"/>
            </a:br>
            <a:r>
              <a:rPr lang="en-GB" dirty="0"/>
              <a:t>partnership between: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D23BD-CD63-8AE0-60A5-E9DB8751CF19}"/>
              </a:ext>
            </a:extLst>
          </p:cNvPr>
          <p:cNvSpPr txBox="1">
            <a:spLocks/>
          </p:cNvSpPr>
          <p:nvPr userDrawn="1"/>
        </p:nvSpPr>
        <p:spPr>
          <a:xfrm>
            <a:off x="308959" y="2130581"/>
            <a:ext cx="6027885" cy="4143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with the intention and capability of supporting the apprentice. </a:t>
            </a:r>
          </a:p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motivated to learn and work hard to complete their apprenticeship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and support delivered on        behalf of the employer by Dynamic Training, a 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registered training</a:t>
            </a:r>
            <a:r>
              <a:rPr lang="en-GB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</a:t>
            </a:r>
            <a:endParaRPr lang="en-GB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8B90634-2215-989E-EDCB-20FCB53D3FF8}"/>
              </a:ext>
            </a:extLst>
          </p:cNvPr>
          <p:cNvGrpSpPr/>
          <p:nvPr userDrawn="1"/>
        </p:nvGrpSpPr>
        <p:grpSpPr>
          <a:xfrm>
            <a:off x="8308380" y="2324339"/>
            <a:ext cx="2463790" cy="2391606"/>
            <a:chOff x="6139438" y="1631910"/>
            <a:chExt cx="2105897" cy="1981667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4EFFAFB-8CB4-AC57-77E1-F8430032329C}"/>
                </a:ext>
              </a:extLst>
            </p:cNvPr>
            <p:cNvSpPr/>
            <p:nvPr/>
          </p:nvSpPr>
          <p:spPr>
            <a:xfrm>
              <a:off x="6139438" y="1631910"/>
              <a:ext cx="2105897" cy="1981667"/>
            </a:xfrm>
            <a:prstGeom prst="ellipse">
              <a:avLst/>
            </a:prstGeom>
            <a:noFill/>
            <a:ln w="635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156A7D-36EF-ECDB-5B32-FF851CF06FF4}"/>
                </a:ext>
              </a:extLst>
            </p:cNvPr>
            <p:cNvSpPr/>
            <p:nvPr/>
          </p:nvSpPr>
          <p:spPr>
            <a:xfrm>
              <a:off x="6558440" y="2106660"/>
              <a:ext cx="1252715" cy="707886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The </a:t>
              </a:r>
            </a:p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Employer</a:t>
              </a:r>
              <a:r>
                <a:rPr lang="en-GB" sz="2000" dirty="0">
                  <a:solidFill>
                    <a:schemeClr val="bg1"/>
                  </a:solidFill>
                </a:rPr>
                <a:t> 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FC4EE9D-CE3C-7FEA-FF54-582DE777FCE0}"/>
              </a:ext>
            </a:extLst>
          </p:cNvPr>
          <p:cNvGrpSpPr/>
          <p:nvPr userDrawn="1"/>
        </p:nvGrpSpPr>
        <p:grpSpPr>
          <a:xfrm>
            <a:off x="7494106" y="4002304"/>
            <a:ext cx="2463790" cy="2391606"/>
            <a:chOff x="5501388" y="2706635"/>
            <a:chExt cx="2105897" cy="1981667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B6A209E-D583-BAD5-CC2F-B7F6D7F2B637}"/>
                </a:ext>
              </a:extLst>
            </p:cNvPr>
            <p:cNvSpPr/>
            <p:nvPr/>
          </p:nvSpPr>
          <p:spPr>
            <a:xfrm>
              <a:off x="5501388" y="2706635"/>
              <a:ext cx="2105897" cy="1981667"/>
            </a:xfrm>
            <a:prstGeom prst="ellipse">
              <a:avLst/>
            </a:prstGeom>
            <a:noFill/>
            <a:ln w="63500">
              <a:solidFill>
                <a:srgbClr val="E30E2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5AA7AAC6-E97E-783F-1F75-12DAA5C64D3C}"/>
                </a:ext>
              </a:extLst>
            </p:cNvPr>
            <p:cNvSpPr/>
            <p:nvPr/>
          </p:nvSpPr>
          <p:spPr>
            <a:xfrm>
              <a:off x="5677281" y="3435470"/>
              <a:ext cx="1357616" cy="6992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The </a:t>
              </a:r>
            </a:p>
            <a:p>
              <a:pPr algn="ctr"/>
              <a:r>
                <a:rPr lang="en-GB" sz="2000" b="1" dirty="0">
                  <a:solidFill>
                    <a:schemeClr val="bg1"/>
                  </a:solidFill>
                </a:rPr>
                <a:t>Apprentice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63C414-BB83-C0C9-D5E3-1660ECECEAAB}"/>
              </a:ext>
            </a:extLst>
          </p:cNvPr>
          <p:cNvGrpSpPr/>
          <p:nvPr userDrawn="1"/>
        </p:nvGrpSpPr>
        <p:grpSpPr>
          <a:xfrm>
            <a:off x="9234117" y="3944118"/>
            <a:ext cx="2463790" cy="2391606"/>
            <a:chOff x="6925561" y="2717000"/>
            <a:chExt cx="2105897" cy="1981667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58DB9C21-7FA7-6543-0A10-6C603E298CCB}"/>
                </a:ext>
              </a:extLst>
            </p:cNvPr>
            <p:cNvSpPr/>
            <p:nvPr/>
          </p:nvSpPr>
          <p:spPr>
            <a:xfrm>
              <a:off x="6925561" y="2717000"/>
              <a:ext cx="2105897" cy="1981667"/>
            </a:xfrm>
            <a:prstGeom prst="ellipse">
              <a:avLst/>
            </a:prstGeom>
            <a:noFill/>
            <a:ln w="63500">
              <a:solidFill>
                <a:srgbClr val="F6AE1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 dirty="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EBE086A-C192-689C-030C-13517E36CE60}"/>
                </a:ext>
              </a:extLst>
            </p:cNvPr>
            <p:cNvSpPr/>
            <p:nvPr/>
          </p:nvSpPr>
          <p:spPr>
            <a:xfrm>
              <a:off x="7544203" y="3421403"/>
              <a:ext cx="1129361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The Training</a:t>
              </a:r>
            </a:p>
            <a:p>
              <a:pPr algn="ctr" fontAlgn="base"/>
              <a:r>
                <a:rPr lang="en-GB" sz="2000" b="1" dirty="0">
                  <a:solidFill>
                    <a:schemeClr val="bg1"/>
                  </a:solidFill>
                </a:rPr>
                <a:t>Provider</a:t>
              </a:r>
              <a:endParaRPr lang="en-GB" sz="20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3075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1359BE-DAA4-CC99-36A8-A56D833279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Apprentice </a:t>
            </a:r>
            <a:r>
              <a:rPr lang="en-US" dirty="0" err="1"/>
              <a:t>responsiblities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045FD5-E6C4-8820-978D-FB52CB2A4FD7}"/>
              </a:ext>
            </a:extLst>
          </p:cNvPr>
          <p:cNvSpPr txBox="1">
            <a:spLocks/>
          </p:cNvSpPr>
          <p:nvPr userDrawn="1"/>
        </p:nvSpPr>
        <p:spPr>
          <a:xfrm>
            <a:off x="621563" y="1774045"/>
            <a:ext cx="5762255" cy="45620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Complete the work required,  meeting the targets set by the coach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Attend any training sessions made available to you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Communicate clearly and regularly with your coach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Commence Skills Forward from the beginning of your programme completing 20% activity every month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</a:rPr>
              <a:t>Record all off the Job training</a:t>
            </a:r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B1FE4634-FF01-B4EB-9228-AEBE579D86F1}"/>
              </a:ext>
            </a:extLst>
          </p:cNvPr>
          <p:cNvGrpSpPr/>
          <p:nvPr userDrawn="1"/>
        </p:nvGrpSpPr>
        <p:grpSpPr>
          <a:xfrm>
            <a:off x="6983333" y="694048"/>
            <a:ext cx="4306254" cy="1682396"/>
            <a:chOff x="4770284" y="1224831"/>
            <a:chExt cx="4306254" cy="1365703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D9B73660-9EE2-BABF-278B-EEF74A4D0352}"/>
                </a:ext>
              </a:extLst>
            </p:cNvPr>
            <p:cNvSpPr/>
            <p:nvPr/>
          </p:nvSpPr>
          <p:spPr>
            <a:xfrm>
              <a:off x="4770284" y="1224831"/>
              <a:ext cx="4306254" cy="1365703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3AC08C3-5495-411E-FC09-A28384C05DA8}"/>
                </a:ext>
              </a:extLst>
            </p:cNvPr>
            <p:cNvSpPr/>
            <p:nvPr/>
          </p:nvSpPr>
          <p:spPr>
            <a:xfrm>
              <a:off x="5900111" y="1694948"/>
              <a:ext cx="1971114" cy="380880"/>
            </a:xfrm>
            <a:custGeom>
              <a:avLst/>
              <a:gdLst>
                <a:gd name="connsiteX0" fmla="*/ 0 w 1971114"/>
                <a:gd name="connsiteY0" fmla="*/ 0 h 380880"/>
                <a:gd name="connsiteX1" fmla="*/ 1971114 w 1971114"/>
                <a:gd name="connsiteY1" fmla="*/ 0 h 380880"/>
                <a:gd name="connsiteX2" fmla="*/ 1971114 w 1971114"/>
                <a:gd name="connsiteY2" fmla="*/ 380880 h 380880"/>
                <a:gd name="connsiteX3" fmla="*/ 0 w 1971114"/>
                <a:gd name="connsiteY3" fmla="*/ 380880 h 380880"/>
                <a:gd name="connsiteX4" fmla="*/ 0 w 1971114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71114" h="380880">
                  <a:moveTo>
                    <a:pt x="0" y="0"/>
                  </a:moveTo>
                  <a:lnTo>
                    <a:pt x="1971114" y="0"/>
                  </a:lnTo>
                  <a:lnTo>
                    <a:pt x="1971114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 targets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BF9A47A-3EAF-5D2C-3DFF-D69DFE60DCC6}"/>
              </a:ext>
            </a:extLst>
          </p:cNvPr>
          <p:cNvGrpSpPr/>
          <p:nvPr userDrawn="1"/>
        </p:nvGrpSpPr>
        <p:grpSpPr>
          <a:xfrm>
            <a:off x="6500841" y="1791861"/>
            <a:ext cx="3913129" cy="1682396"/>
            <a:chOff x="4569100" y="2010136"/>
            <a:chExt cx="3913129" cy="1364460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43E9FC98-B0A6-B4CC-B695-D74F75DD281A}"/>
                </a:ext>
              </a:extLst>
            </p:cNvPr>
            <p:cNvSpPr/>
            <p:nvPr/>
          </p:nvSpPr>
          <p:spPr>
            <a:xfrm>
              <a:off x="4605549" y="2010136"/>
              <a:ext cx="3876680" cy="1364460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A6A4073F-8911-AD9F-1D47-AEA18F3A195F}"/>
                </a:ext>
              </a:extLst>
            </p:cNvPr>
            <p:cNvSpPr/>
            <p:nvPr/>
          </p:nvSpPr>
          <p:spPr>
            <a:xfrm>
              <a:off x="4569100" y="2492608"/>
              <a:ext cx="2218812" cy="380880"/>
            </a:xfrm>
            <a:custGeom>
              <a:avLst/>
              <a:gdLst>
                <a:gd name="connsiteX0" fmla="*/ 0 w 2218812"/>
                <a:gd name="connsiteY0" fmla="*/ 0 h 380880"/>
                <a:gd name="connsiteX1" fmla="*/ 2218812 w 2218812"/>
                <a:gd name="connsiteY1" fmla="*/ 0 h 380880"/>
                <a:gd name="connsiteX2" fmla="*/ 2218812 w 2218812"/>
                <a:gd name="connsiteY2" fmla="*/ 380880 h 380880"/>
                <a:gd name="connsiteX3" fmla="*/ 0 w 2218812"/>
                <a:gd name="connsiteY3" fmla="*/ 380880 h 380880"/>
                <a:gd name="connsiteX4" fmla="*/ 0 w 2218812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8812" h="380880">
                  <a:moveTo>
                    <a:pt x="0" y="0"/>
                  </a:moveTo>
                  <a:lnTo>
                    <a:pt x="2218812" y="0"/>
                  </a:lnTo>
                  <a:lnTo>
                    <a:pt x="2218812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Attend sessions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C61941-FBF6-8D38-69C7-080043DC7E1E}"/>
              </a:ext>
            </a:extLst>
          </p:cNvPr>
          <p:cNvGrpSpPr/>
          <p:nvPr userDrawn="1"/>
        </p:nvGrpSpPr>
        <p:grpSpPr>
          <a:xfrm>
            <a:off x="6983333" y="2830939"/>
            <a:ext cx="4655391" cy="1682396"/>
            <a:chOff x="4842738" y="2797725"/>
            <a:chExt cx="4655391" cy="1365703"/>
          </a:xfrm>
        </p:grpSpPr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E6FABD72-9BEA-7BF7-7928-68CB7ADE79F0}"/>
                </a:ext>
              </a:extLst>
            </p:cNvPr>
            <p:cNvSpPr/>
            <p:nvPr/>
          </p:nvSpPr>
          <p:spPr>
            <a:xfrm>
              <a:off x="4842738" y="2797725"/>
              <a:ext cx="4161074" cy="1365703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6176AE4-1E5C-8284-5873-D9B4D83A6411}"/>
                </a:ext>
              </a:extLst>
            </p:cNvPr>
            <p:cNvSpPr/>
            <p:nvPr/>
          </p:nvSpPr>
          <p:spPr>
            <a:xfrm>
              <a:off x="6287640" y="3276113"/>
              <a:ext cx="3210489" cy="380880"/>
            </a:xfrm>
            <a:custGeom>
              <a:avLst/>
              <a:gdLst>
                <a:gd name="connsiteX0" fmla="*/ 0 w 3210489"/>
                <a:gd name="connsiteY0" fmla="*/ 0 h 380880"/>
                <a:gd name="connsiteX1" fmla="*/ 3210489 w 3210489"/>
                <a:gd name="connsiteY1" fmla="*/ 0 h 380880"/>
                <a:gd name="connsiteX2" fmla="*/ 3210489 w 3210489"/>
                <a:gd name="connsiteY2" fmla="*/ 380880 h 380880"/>
                <a:gd name="connsiteX3" fmla="*/ 0 w 3210489"/>
                <a:gd name="connsiteY3" fmla="*/ 380880 h 380880"/>
                <a:gd name="connsiteX4" fmla="*/ 0 w 3210489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210489" h="380880">
                  <a:moveTo>
                    <a:pt x="0" y="0"/>
                  </a:moveTo>
                  <a:lnTo>
                    <a:pt x="3210489" y="0"/>
                  </a:lnTo>
                  <a:lnTo>
                    <a:pt x="3210489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Communicate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8BE1E7D-E2A5-09C8-FC4E-E65080091F54}"/>
              </a:ext>
            </a:extLst>
          </p:cNvPr>
          <p:cNvGrpSpPr/>
          <p:nvPr userDrawn="1"/>
        </p:nvGrpSpPr>
        <p:grpSpPr>
          <a:xfrm>
            <a:off x="6618381" y="4036098"/>
            <a:ext cx="3795589" cy="1365703"/>
            <a:chOff x="4646095" y="3583732"/>
            <a:chExt cx="3795589" cy="1365703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D3312762-5553-2626-A69C-DF061E0289DB}"/>
                </a:ext>
              </a:extLst>
            </p:cNvPr>
            <p:cNvSpPr/>
            <p:nvPr/>
          </p:nvSpPr>
          <p:spPr>
            <a:xfrm>
              <a:off x="4646095" y="3583732"/>
              <a:ext cx="3795589" cy="1365703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233FB4E-87AC-FD34-030A-D9E02B6405F0}"/>
                </a:ext>
              </a:extLst>
            </p:cNvPr>
            <p:cNvSpPr/>
            <p:nvPr/>
          </p:nvSpPr>
          <p:spPr>
            <a:xfrm>
              <a:off x="4734918" y="4059619"/>
              <a:ext cx="3279166" cy="380880"/>
            </a:xfrm>
            <a:custGeom>
              <a:avLst/>
              <a:gdLst>
                <a:gd name="connsiteX0" fmla="*/ 0 w 2427978"/>
                <a:gd name="connsiteY0" fmla="*/ 0 h 380880"/>
                <a:gd name="connsiteX1" fmla="*/ 2427978 w 2427978"/>
                <a:gd name="connsiteY1" fmla="*/ 0 h 380880"/>
                <a:gd name="connsiteX2" fmla="*/ 2427978 w 2427978"/>
                <a:gd name="connsiteY2" fmla="*/ 380880 h 380880"/>
                <a:gd name="connsiteX3" fmla="*/ 0 w 2427978"/>
                <a:gd name="connsiteY3" fmla="*/ 380880 h 380880"/>
                <a:gd name="connsiteX4" fmla="*/ 0 w 2427978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7978" h="380880">
                  <a:moveTo>
                    <a:pt x="0" y="0"/>
                  </a:moveTo>
                  <a:lnTo>
                    <a:pt x="2427978" y="0"/>
                  </a:lnTo>
                  <a:lnTo>
                    <a:pt x="2427978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Complete English and maths 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EFC73A6-E2CB-B6E6-5062-B01635C98E81}"/>
              </a:ext>
            </a:extLst>
          </p:cNvPr>
          <p:cNvGrpSpPr/>
          <p:nvPr userDrawn="1"/>
        </p:nvGrpSpPr>
        <p:grpSpPr>
          <a:xfrm>
            <a:off x="7071689" y="5013004"/>
            <a:ext cx="4217898" cy="1511913"/>
            <a:chOff x="4815222" y="4459228"/>
            <a:chExt cx="4217898" cy="1173940"/>
          </a:xfrm>
        </p:grpSpPr>
        <p:sp>
          <p:nvSpPr>
            <p:cNvPr id="17" name="Block Arc 16">
              <a:extLst>
                <a:ext uri="{FF2B5EF4-FFF2-40B4-BE49-F238E27FC236}">
                  <a16:creationId xmlns:a16="http://schemas.microsoft.com/office/drawing/2014/main" id="{1E8DBCF7-74E8-63D5-4D71-F79082B578D3}"/>
                </a:ext>
              </a:extLst>
            </p:cNvPr>
            <p:cNvSpPr/>
            <p:nvPr/>
          </p:nvSpPr>
          <p:spPr>
            <a:xfrm>
              <a:off x="4815222" y="4459228"/>
              <a:ext cx="4217898" cy="1173940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1AA2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67955363-A21A-F1E4-1AE4-3954891687B7}"/>
                </a:ext>
              </a:extLst>
            </p:cNvPr>
            <p:cNvSpPr/>
            <p:nvPr/>
          </p:nvSpPr>
          <p:spPr>
            <a:xfrm>
              <a:off x="5331058" y="4864795"/>
              <a:ext cx="3183922" cy="380880"/>
            </a:xfrm>
            <a:custGeom>
              <a:avLst/>
              <a:gdLst>
                <a:gd name="connsiteX0" fmla="*/ 0 w 3183922"/>
                <a:gd name="connsiteY0" fmla="*/ 0 h 380880"/>
                <a:gd name="connsiteX1" fmla="*/ 3183922 w 3183922"/>
                <a:gd name="connsiteY1" fmla="*/ 0 h 380880"/>
                <a:gd name="connsiteX2" fmla="*/ 3183922 w 3183922"/>
                <a:gd name="connsiteY2" fmla="*/ 380880 h 380880"/>
                <a:gd name="connsiteX3" fmla="*/ 0 w 3183922"/>
                <a:gd name="connsiteY3" fmla="*/ 380880 h 380880"/>
                <a:gd name="connsiteX4" fmla="*/ 0 w 3183922"/>
                <a:gd name="connsiteY4" fmla="*/ 0 h 380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83922" h="380880">
                  <a:moveTo>
                    <a:pt x="0" y="0"/>
                  </a:moveTo>
                  <a:lnTo>
                    <a:pt x="3183922" y="0"/>
                  </a:lnTo>
                  <a:lnTo>
                    <a:pt x="3183922" y="380880"/>
                  </a:lnTo>
                  <a:lnTo>
                    <a:pt x="0" y="38088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Record off the job training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3112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3F475-0DCF-664D-5B7B-167E45497E2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Employer responsibilities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1F1AC4-3EAD-262A-4413-BBAD0AA50924}"/>
              </a:ext>
            </a:extLst>
          </p:cNvPr>
          <p:cNvSpPr txBox="1">
            <a:spLocks/>
          </p:cNvSpPr>
          <p:nvPr userDrawn="1"/>
        </p:nvSpPr>
        <p:spPr>
          <a:xfrm>
            <a:off x="561975" y="1461790"/>
            <a:ext cx="5792210" cy="5524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1800" b="1" dirty="0">
                <a:solidFill>
                  <a:schemeClr val="bg1"/>
                </a:solidFill>
              </a:rPr>
              <a:t>Develop the apprentice in your workplace</a:t>
            </a:r>
            <a:r>
              <a:rPr lang="en-GB" sz="1800" dirty="0">
                <a:solidFill>
                  <a:schemeClr val="bg1"/>
                </a:solidFill>
              </a:rPr>
              <a:t> – generally demonstrating job skills and also supporting competency development for the standard.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Allow the learner to </a:t>
            </a:r>
            <a:r>
              <a:rPr lang="en-GB" sz="1800" b="1" dirty="0">
                <a:solidFill>
                  <a:schemeClr val="bg1"/>
                </a:solidFill>
              </a:rPr>
              <a:t>attend all workshops and give time for study</a:t>
            </a:r>
            <a:r>
              <a:rPr lang="en-GB" sz="1800" dirty="0">
                <a:solidFill>
                  <a:schemeClr val="bg1"/>
                </a:solidFill>
              </a:rPr>
              <a:t> during the working week. (20% off the job). The workshops should be attended during working hours and should not be immediately prior to or after a night shift.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b="1" dirty="0">
                <a:solidFill>
                  <a:schemeClr val="bg1"/>
                </a:solidFill>
              </a:rPr>
              <a:t>Support the apprentice to undertake all tasks</a:t>
            </a:r>
            <a:r>
              <a:rPr lang="en-GB" sz="1800" dirty="0">
                <a:solidFill>
                  <a:schemeClr val="bg1"/>
                </a:solidFill>
              </a:rPr>
              <a:t> included in the programme in your department, and by making arrangements for them to go to other departments/ training sessions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Managers to attend 10-12 weekly formal reviews with the coach and apprentice.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1800" dirty="0">
                <a:solidFill>
                  <a:schemeClr val="bg1"/>
                </a:solidFill>
              </a:rPr>
              <a:t>Communicate any cause for concerns as early as possible </a:t>
            </a:r>
          </a:p>
          <a:p>
            <a:pPr marL="342900" indent="-342900">
              <a:buBlip>
                <a:blip r:embed="rId2"/>
              </a:buBlip>
            </a:pPr>
            <a:endParaRPr lang="en-GB" sz="2000" dirty="0"/>
          </a:p>
          <a:p>
            <a:pPr marL="444500" lvl="1" indent="0">
              <a:buNone/>
            </a:pPr>
            <a:endParaRPr lang="en-GB" sz="22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02995FC-93A7-9334-D58D-50DD10E8777A}"/>
              </a:ext>
            </a:extLst>
          </p:cNvPr>
          <p:cNvGrpSpPr/>
          <p:nvPr userDrawn="1"/>
        </p:nvGrpSpPr>
        <p:grpSpPr>
          <a:xfrm>
            <a:off x="6941506" y="219458"/>
            <a:ext cx="4053339" cy="1951328"/>
            <a:chOff x="5090660" y="1165124"/>
            <a:chExt cx="4053339" cy="1419590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FA747750-D04E-0A9A-B64F-632BA7E47B8E}"/>
                </a:ext>
              </a:extLst>
            </p:cNvPr>
            <p:cNvSpPr/>
            <p:nvPr/>
          </p:nvSpPr>
          <p:spPr>
            <a:xfrm>
              <a:off x="5090660" y="1165124"/>
              <a:ext cx="4053339" cy="1419590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A180CD68-5040-CA39-DA66-6B37792CC578}"/>
                </a:ext>
              </a:extLst>
            </p:cNvPr>
            <p:cNvSpPr/>
            <p:nvPr/>
          </p:nvSpPr>
          <p:spPr>
            <a:xfrm>
              <a:off x="5832423" y="1608825"/>
              <a:ext cx="2752171" cy="395909"/>
            </a:xfrm>
            <a:custGeom>
              <a:avLst/>
              <a:gdLst>
                <a:gd name="connsiteX0" fmla="*/ 0 w 1966135"/>
                <a:gd name="connsiteY0" fmla="*/ 0 h 379918"/>
                <a:gd name="connsiteX1" fmla="*/ 1966135 w 1966135"/>
                <a:gd name="connsiteY1" fmla="*/ 0 h 379918"/>
                <a:gd name="connsiteX2" fmla="*/ 1966135 w 1966135"/>
                <a:gd name="connsiteY2" fmla="*/ 379918 h 379918"/>
                <a:gd name="connsiteX3" fmla="*/ 0 w 1966135"/>
                <a:gd name="connsiteY3" fmla="*/ 379918 h 379918"/>
                <a:gd name="connsiteX4" fmla="*/ 0 w 1966135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6135" h="379918">
                  <a:moveTo>
                    <a:pt x="0" y="0"/>
                  </a:moveTo>
                  <a:lnTo>
                    <a:pt x="1966135" y="0"/>
                  </a:lnTo>
                  <a:lnTo>
                    <a:pt x="1966135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Develop </a:t>
              </a: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apprentice</a:t>
              </a:r>
              <a:endParaRPr lang="en-GB" sz="16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71E8DF1E-59FC-0C30-C630-A87E36449C8E}"/>
              </a:ext>
            </a:extLst>
          </p:cNvPr>
          <p:cNvGrpSpPr/>
          <p:nvPr userDrawn="1"/>
        </p:nvGrpSpPr>
        <p:grpSpPr>
          <a:xfrm>
            <a:off x="6654679" y="3825601"/>
            <a:ext cx="3572667" cy="1745809"/>
            <a:chOff x="4973764" y="3617102"/>
            <a:chExt cx="3572667" cy="1419590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3E312B89-E5D0-54CC-FA1F-6EDB987C2A9F}"/>
                </a:ext>
              </a:extLst>
            </p:cNvPr>
            <p:cNvSpPr/>
            <p:nvPr/>
          </p:nvSpPr>
          <p:spPr>
            <a:xfrm>
              <a:off x="4973764" y="3617102"/>
              <a:ext cx="3572667" cy="1419590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8B0E1E96-DC54-A74C-2F6F-F8679AEF1861}"/>
                </a:ext>
              </a:extLst>
            </p:cNvPr>
            <p:cNvSpPr/>
            <p:nvPr/>
          </p:nvSpPr>
          <p:spPr>
            <a:xfrm>
              <a:off x="5090660" y="4151568"/>
              <a:ext cx="2285378" cy="395909"/>
            </a:xfrm>
            <a:custGeom>
              <a:avLst/>
              <a:gdLst>
                <a:gd name="connsiteX0" fmla="*/ 0 w 2421846"/>
                <a:gd name="connsiteY0" fmla="*/ 0 h 379918"/>
                <a:gd name="connsiteX1" fmla="*/ 2421846 w 2421846"/>
                <a:gd name="connsiteY1" fmla="*/ 0 h 379918"/>
                <a:gd name="connsiteX2" fmla="*/ 2421846 w 2421846"/>
                <a:gd name="connsiteY2" fmla="*/ 379918 h 379918"/>
                <a:gd name="connsiteX3" fmla="*/ 0 w 2421846"/>
                <a:gd name="connsiteY3" fmla="*/ 379918 h 379918"/>
                <a:gd name="connsiteX4" fmla="*/ 0 w 2421846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1846" h="379918">
                  <a:moveTo>
                    <a:pt x="0" y="0"/>
                  </a:moveTo>
                  <a:lnTo>
                    <a:pt x="2421846" y="0"/>
                  </a:lnTo>
                  <a:lnTo>
                    <a:pt x="2421846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Attend reviews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1C2BB42-9454-67C3-3066-97DF61C48E5E}"/>
              </a:ext>
            </a:extLst>
          </p:cNvPr>
          <p:cNvGrpSpPr/>
          <p:nvPr userDrawn="1"/>
        </p:nvGrpSpPr>
        <p:grpSpPr>
          <a:xfrm>
            <a:off x="7193239" y="5098528"/>
            <a:ext cx="3801606" cy="1547400"/>
            <a:chOff x="5217242" y="4527143"/>
            <a:chExt cx="3801606" cy="1220261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ED4F66D5-6782-2A57-D28B-53F46E809FED}"/>
                </a:ext>
              </a:extLst>
            </p:cNvPr>
            <p:cNvSpPr/>
            <p:nvPr/>
          </p:nvSpPr>
          <p:spPr>
            <a:xfrm>
              <a:off x="5662759" y="4996138"/>
              <a:ext cx="2908883" cy="395909"/>
            </a:xfrm>
            <a:custGeom>
              <a:avLst/>
              <a:gdLst>
                <a:gd name="connsiteX0" fmla="*/ 0 w 2213208"/>
                <a:gd name="connsiteY0" fmla="*/ 0 h 379918"/>
                <a:gd name="connsiteX1" fmla="*/ 2213208 w 2213208"/>
                <a:gd name="connsiteY1" fmla="*/ 0 h 379918"/>
                <a:gd name="connsiteX2" fmla="*/ 2213208 w 2213208"/>
                <a:gd name="connsiteY2" fmla="*/ 379918 h 379918"/>
                <a:gd name="connsiteX3" fmla="*/ 0 w 2213208"/>
                <a:gd name="connsiteY3" fmla="*/ 379918 h 379918"/>
                <a:gd name="connsiteX4" fmla="*/ 0 w 2213208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13208" h="379918">
                  <a:moveTo>
                    <a:pt x="0" y="0"/>
                  </a:moveTo>
                  <a:lnTo>
                    <a:pt x="2213208" y="0"/>
                  </a:lnTo>
                  <a:lnTo>
                    <a:pt x="2213208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Communicate with Dynamic </a:t>
              </a:r>
            </a:p>
          </p:txBody>
        </p:sp>
        <p:sp>
          <p:nvSpPr>
            <p:cNvPr id="12" name="Block Arc 11">
              <a:extLst>
                <a:ext uri="{FF2B5EF4-FFF2-40B4-BE49-F238E27FC236}">
                  <a16:creationId xmlns:a16="http://schemas.microsoft.com/office/drawing/2014/main" id="{0A1EBF2E-5C1C-44D9-D78D-FB39BFAC846A}"/>
                </a:ext>
              </a:extLst>
            </p:cNvPr>
            <p:cNvSpPr/>
            <p:nvPr/>
          </p:nvSpPr>
          <p:spPr>
            <a:xfrm>
              <a:off x="5217242" y="4527143"/>
              <a:ext cx="3801606" cy="1220261"/>
            </a:xfrm>
            <a:prstGeom prst="blockArc">
              <a:avLst>
                <a:gd name="adj1" fmla="val 13500000"/>
                <a:gd name="adj2" fmla="val 10800000"/>
                <a:gd name="adj3" fmla="val 12740"/>
              </a:avLst>
            </a:prstGeom>
            <a:solidFill>
              <a:srgbClr val="1AA239"/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E8802E0-5234-B673-BF65-288D9C204017}"/>
              </a:ext>
            </a:extLst>
          </p:cNvPr>
          <p:cNvGrpSpPr/>
          <p:nvPr userDrawn="1"/>
        </p:nvGrpSpPr>
        <p:grpSpPr>
          <a:xfrm>
            <a:off x="6515446" y="1526467"/>
            <a:ext cx="4028889" cy="1772764"/>
            <a:chOff x="4935600" y="1981416"/>
            <a:chExt cx="4028889" cy="1418299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51D439C0-8CF5-F00E-1415-52A5286F1528}"/>
                </a:ext>
              </a:extLst>
            </p:cNvPr>
            <p:cNvSpPr/>
            <p:nvPr/>
          </p:nvSpPr>
          <p:spPr>
            <a:xfrm>
              <a:off x="4935600" y="1981416"/>
              <a:ext cx="3648995" cy="1418299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4F00998-EA6D-60F8-A4BC-E3BF5D870C15}"/>
                </a:ext>
              </a:extLst>
            </p:cNvPr>
            <p:cNvSpPr/>
            <p:nvPr/>
          </p:nvSpPr>
          <p:spPr>
            <a:xfrm>
              <a:off x="5269913" y="2492609"/>
              <a:ext cx="3694576" cy="395909"/>
            </a:xfrm>
            <a:custGeom>
              <a:avLst/>
              <a:gdLst>
                <a:gd name="connsiteX0" fmla="*/ 0 w 3474318"/>
                <a:gd name="connsiteY0" fmla="*/ 0 h 379918"/>
                <a:gd name="connsiteX1" fmla="*/ 3474318 w 3474318"/>
                <a:gd name="connsiteY1" fmla="*/ 0 h 379918"/>
                <a:gd name="connsiteX2" fmla="*/ 3474318 w 3474318"/>
                <a:gd name="connsiteY2" fmla="*/ 379918 h 379918"/>
                <a:gd name="connsiteX3" fmla="*/ 0 w 3474318"/>
                <a:gd name="connsiteY3" fmla="*/ 379918 h 379918"/>
                <a:gd name="connsiteX4" fmla="*/ 0 w 3474318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74318" h="379918">
                  <a:moveTo>
                    <a:pt x="0" y="0"/>
                  </a:moveTo>
                  <a:lnTo>
                    <a:pt x="3474318" y="0"/>
                  </a:lnTo>
                  <a:lnTo>
                    <a:pt x="3474318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Release </a:t>
              </a:r>
              <a:r>
                <a:rPr lang="en-GB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apprentice</a:t>
              </a: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to attend workshops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CE4ACE0-A16B-EBB3-D0F6-97708B0BED99}"/>
              </a:ext>
            </a:extLst>
          </p:cNvPr>
          <p:cNvGrpSpPr/>
          <p:nvPr userDrawn="1"/>
        </p:nvGrpSpPr>
        <p:grpSpPr>
          <a:xfrm>
            <a:off x="7009832" y="2651977"/>
            <a:ext cx="3916685" cy="1745809"/>
            <a:chOff x="5158858" y="2800081"/>
            <a:chExt cx="3916685" cy="1419590"/>
          </a:xfrm>
        </p:grpSpPr>
        <p:sp>
          <p:nvSpPr>
            <p:cNvPr id="17" name="Arrow: Circular 16">
              <a:extLst>
                <a:ext uri="{FF2B5EF4-FFF2-40B4-BE49-F238E27FC236}">
                  <a16:creationId xmlns:a16="http://schemas.microsoft.com/office/drawing/2014/main" id="{57A8CA6D-CE6F-AA08-00BE-AB0D193177D5}"/>
                </a:ext>
              </a:extLst>
            </p:cNvPr>
            <p:cNvSpPr/>
            <p:nvPr/>
          </p:nvSpPr>
          <p:spPr>
            <a:xfrm>
              <a:off x="5158858" y="2800081"/>
              <a:ext cx="3916685" cy="1419590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3343FBBC-1F52-1299-D584-1F104206C4E9}"/>
                </a:ext>
              </a:extLst>
            </p:cNvPr>
            <p:cNvSpPr/>
            <p:nvPr/>
          </p:nvSpPr>
          <p:spPr>
            <a:xfrm>
              <a:off x="6446147" y="3266444"/>
              <a:ext cx="2285378" cy="395909"/>
            </a:xfrm>
            <a:custGeom>
              <a:avLst/>
              <a:gdLst>
                <a:gd name="connsiteX0" fmla="*/ 0 w 2421846"/>
                <a:gd name="connsiteY0" fmla="*/ 0 h 379918"/>
                <a:gd name="connsiteX1" fmla="*/ 2421846 w 2421846"/>
                <a:gd name="connsiteY1" fmla="*/ 0 h 379918"/>
                <a:gd name="connsiteX2" fmla="*/ 2421846 w 2421846"/>
                <a:gd name="connsiteY2" fmla="*/ 379918 h 379918"/>
                <a:gd name="connsiteX3" fmla="*/ 0 w 2421846"/>
                <a:gd name="connsiteY3" fmla="*/ 379918 h 379918"/>
                <a:gd name="connsiteX4" fmla="*/ 0 w 2421846"/>
                <a:gd name="connsiteY4" fmla="*/ 0 h 37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21846" h="379918">
                  <a:moveTo>
                    <a:pt x="0" y="0"/>
                  </a:moveTo>
                  <a:lnTo>
                    <a:pt x="2421846" y="0"/>
                  </a:lnTo>
                  <a:lnTo>
                    <a:pt x="2421846" y="379918"/>
                  </a:lnTo>
                  <a:lnTo>
                    <a:pt x="0" y="379918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Progress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724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8C3644-4DAF-CFB6-9068-71ED3EF414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0183" y="538004"/>
            <a:ext cx="10515600" cy="949031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Dynamic Training’s</a:t>
            </a:r>
            <a:br>
              <a:rPr lang="en-US" dirty="0"/>
            </a:br>
            <a:r>
              <a:rPr lang="en-US" dirty="0"/>
              <a:t>responsibilities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6F5FA-6566-0447-456A-74D3E65CFF38}"/>
              </a:ext>
            </a:extLst>
          </p:cNvPr>
          <p:cNvSpPr txBox="1">
            <a:spLocks/>
          </p:cNvSpPr>
          <p:nvPr userDrawn="1"/>
        </p:nvSpPr>
        <p:spPr>
          <a:xfrm>
            <a:off x="557042" y="1549065"/>
            <a:ext cx="5538958" cy="46482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Individual learning plan developed with employer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any additional learning/experience to learning plan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 learning that meets the learning plan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Feedback on work to show development opportunities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 delivery and assessment to meet individual needs where applicable </a:t>
            </a:r>
          </a:p>
          <a:p>
            <a:pPr marL="342900" indent="-342900">
              <a:buBlip>
                <a:blip r:embed="rId2"/>
              </a:buBlip>
            </a:pPr>
            <a: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Certification on successful completion of the apprenticeship</a:t>
            </a: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400" dirty="0"/>
          </a:p>
          <a:p>
            <a:pPr marL="342900" indent="-342900">
              <a:buBlip>
                <a:blip r:embed="rId2"/>
              </a:buBlip>
            </a:pPr>
            <a:endParaRPr lang="en-GB" sz="2400" dirty="0"/>
          </a:p>
          <a:p>
            <a:endParaRPr lang="en-GB" sz="20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16892C1-E12B-903A-38B8-0A413DE9B6EB}"/>
              </a:ext>
            </a:extLst>
          </p:cNvPr>
          <p:cNvGrpSpPr/>
          <p:nvPr userDrawn="1"/>
        </p:nvGrpSpPr>
        <p:grpSpPr>
          <a:xfrm>
            <a:off x="6205492" y="301842"/>
            <a:ext cx="4571999" cy="1652934"/>
            <a:chOff x="4491963" y="1398532"/>
            <a:chExt cx="4671907" cy="1020595"/>
          </a:xfrm>
        </p:grpSpPr>
        <p:sp>
          <p:nvSpPr>
            <p:cNvPr id="5" name="Arrow: Circular 4">
              <a:extLst>
                <a:ext uri="{FF2B5EF4-FFF2-40B4-BE49-F238E27FC236}">
                  <a16:creationId xmlns:a16="http://schemas.microsoft.com/office/drawing/2014/main" id="{07828BE9-6180-5145-385C-74E764CF2A38}"/>
                </a:ext>
              </a:extLst>
            </p:cNvPr>
            <p:cNvSpPr/>
            <p:nvPr/>
          </p:nvSpPr>
          <p:spPr>
            <a:xfrm>
              <a:off x="4491963" y="1398532"/>
              <a:ext cx="4671907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0800000"/>
                <a:gd name="adj5" fmla="val 12500"/>
              </a:avLst>
            </a:prstGeom>
            <a:solidFill>
              <a:srgbClr val="1E3D7F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BFE746BB-58FF-5E3D-74FB-A8EAEFD9A253}"/>
                </a:ext>
              </a:extLst>
            </p:cNvPr>
            <p:cNvSpPr/>
            <p:nvPr/>
          </p:nvSpPr>
          <p:spPr>
            <a:xfrm>
              <a:off x="5552128" y="1746012"/>
              <a:ext cx="2919241" cy="257300"/>
            </a:xfrm>
            <a:custGeom>
              <a:avLst/>
              <a:gdLst>
                <a:gd name="connsiteX0" fmla="*/ 0 w 2919241"/>
                <a:gd name="connsiteY0" fmla="*/ 0 h 257300"/>
                <a:gd name="connsiteX1" fmla="*/ 2919241 w 2919241"/>
                <a:gd name="connsiteY1" fmla="*/ 0 h 257300"/>
                <a:gd name="connsiteX2" fmla="*/ 2919241 w 2919241"/>
                <a:gd name="connsiteY2" fmla="*/ 257300 h 257300"/>
                <a:gd name="connsiteX3" fmla="*/ 0 w 2919241"/>
                <a:gd name="connsiteY3" fmla="*/ 257300 h 257300"/>
                <a:gd name="connsiteX4" fmla="*/ 0 w 2919241"/>
                <a:gd name="connsiteY4" fmla="*/ 0 h 257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9241" h="257300">
                  <a:moveTo>
                    <a:pt x="0" y="0"/>
                  </a:moveTo>
                  <a:lnTo>
                    <a:pt x="2919241" y="0"/>
                  </a:lnTo>
                  <a:lnTo>
                    <a:pt x="2919241" y="257300"/>
                  </a:lnTo>
                  <a:lnTo>
                    <a:pt x="0" y="257300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Create an individual learning plan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89CEA805-FD70-B481-ADA7-D19C68EDCBC5}"/>
              </a:ext>
            </a:extLst>
          </p:cNvPr>
          <p:cNvGrpSpPr/>
          <p:nvPr userDrawn="1"/>
        </p:nvGrpSpPr>
        <p:grpSpPr>
          <a:xfrm>
            <a:off x="5819732" y="1417231"/>
            <a:ext cx="4166375" cy="1574587"/>
            <a:chOff x="4226725" y="2076178"/>
            <a:chExt cx="4257419" cy="1020595"/>
          </a:xfrm>
        </p:grpSpPr>
        <p:sp>
          <p:nvSpPr>
            <p:cNvPr id="8" name="Shape 7">
              <a:extLst>
                <a:ext uri="{FF2B5EF4-FFF2-40B4-BE49-F238E27FC236}">
                  <a16:creationId xmlns:a16="http://schemas.microsoft.com/office/drawing/2014/main" id="{A98BC38C-95D7-668D-AA67-79F833911F88}"/>
                </a:ext>
              </a:extLst>
            </p:cNvPr>
            <p:cNvSpPr/>
            <p:nvPr/>
          </p:nvSpPr>
          <p:spPr>
            <a:xfrm>
              <a:off x="4226725" y="2076178"/>
              <a:ext cx="4257419" cy="1020595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58398E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FE7A4A19-3040-C247-6FA3-16B78D6F18B0}"/>
                </a:ext>
              </a:extLst>
            </p:cNvPr>
            <p:cNvSpPr/>
            <p:nvPr/>
          </p:nvSpPr>
          <p:spPr>
            <a:xfrm>
              <a:off x="4363694" y="2392242"/>
              <a:ext cx="2485726" cy="368965"/>
            </a:xfrm>
            <a:custGeom>
              <a:avLst/>
              <a:gdLst>
                <a:gd name="connsiteX0" fmla="*/ 0 w 2485726"/>
                <a:gd name="connsiteY0" fmla="*/ 0 h 368965"/>
                <a:gd name="connsiteX1" fmla="*/ 2485726 w 2485726"/>
                <a:gd name="connsiteY1" fmla="*/ 0 h 368965"/>
                <a:gd name="connsiteX2" fmla="*/ 2485726 w 2485726"/>
                <a:gd name="connsiteY2" fmla="*/ 368965 h 368965"/>
                <a:gd name="connsiteX3" fmla="*/ 0 w 2485726"/>
                <a:gd name="connsiteY3" fmla="*/ 368965 h 368965"/>
                <a:gd name="connsiteX4" fmla="*/ 0 w 2485726"/>
                <a:gd name="connsiteY4" fmla="*/ 0 h 3689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85726" h="368965">
                  <a:moveTo>
                    <a:pt x="0" y="0"/>
                  </a:moveTo>
                  <a:lnTo>
                    <a:pt x="2485726" y="0"/>
                  </a:lnTo>
                  <a:lnTo>
                    <a:pt x="2485726" y="368965"/>
                  </a:lnTo>
                  <a:lnTo>
                    <a:pt x="0" y="36896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Recognise prior learning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957854-4399-5434-1C47-E51293F8F9E8}"/>
              </a:ext>
            </a:extLst>
          </p:cNvPr>
          <p:cNvGrpSpPr/>
          <p:nvPr userDrawn="1"/>
        </p:nvGrpSpPr>
        <p:grpSpPr>
          <a:xfrm>
            <a:off x="6242498" y="2467759"/>
            <a:ext cx="4473389" cy="1478773"/>
            <a:chOff x="4491963" y="2871148"/>
            <a:chExt cx="4571143" cy="1020595"/>
          </a:xfrm>
        </p:grpSpPr>
        <p:sp>
          <p:nvSpPr>
            <p:cNvPr id="11" name="Arrow: Circular 10">
              <a:extLst>
                <a:ext uri="{FF2B5EF4-FFF2-40B4-BE49-F238E27FC236}">
                  <a16:creationId xmlns:a16="http://schemas.microsoft.com/office/drawing/2014/main" id="{F6FF382C-FF46-FC04-D0A9-A2B6B575C737}"/>
                </a:ext>
              </a:extLst>
            </p:cNvPr>
            <p:cNvSpPr/>
            <p:nvPr/>
          </p:nvSpPr>
          <p:spPr>
            <a:xfrm>
              <a:off x="4491963" y="2871148"/>
              <a:ext cx="4571143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1AA23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AA8B3738-B8B2-C6C4-715E-ECDED5B0E2B1}"/>
                </a:ext>
              </a:extLst>
            </p:cNvPr>
            <p:cNvSpPr/>
            <p:nvPr/>
          </p:nvSpPr>
          <p:spPr>
            <a:xfrm>
              <a:off x="6340736" y="3252282"/>
              <a:ext cx="2166777" cy="176155"/>
            </a:xfrm>
            <a:custGeom>
              <a:avLst/>
              <a:gdLst>
                <a:gd name="connsiteX0" fmla="*/ 0 w 2166777"/>
                <a:gd name="connsiteY0" fmla="*/ 0 h 176155"/>
                <a:gd name="connsiteX1" fmla="*/ 2166777 w 2166777"/>
                <a:gd name="connsiteY1" fmla="*/ 0 h 176155"/>
                <a:gd name="connsiteX2" fmla="*/ 2166777 w 2166777"/>
                <a:gd name="connsiteY2" fmla="*/ 176155 h 176155"/>
                <a:gd name="connsiteX3" fmla="*/ 0 w 2166777"/>
                <a:gd name="connsiteY3" fmla="*/ 176155 h 176155"/>
                <a:gd name="connsiteX4" fmla="*/ 0 w 2166777"/>
                <a:gd name="connsiteY4" fmla="*/ 0 h 1761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66777" h="176155">
                  <a:moveTo>
                    <a:pt x="0" y="0"/>
                  </a:moveTo>
                  <a:lnTo>
                    <a:pt x="2166777" y="0"/>
                  </a:lnTo>
                  <a:lnTo>
                    <a:pt x="2166777" y="176155"/>
                  </a:lnTo>
                  <a:lnTo>
                    <a:pt x="0" y="176155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 quality training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5A6E141-794D-3C63-4081-3D89B9BDCCA3}"/>
              </a:ext>
            </a:extLst>
          </p:cNvPr>
          <p:cNvGrpSpPr/>
          <p:nvPr userDrawn="1"/>
        </p:nvGrpSpPr>
        <p:grpSpPr>
          <a:xfrm>
            <a:off x="5821958" y="3451542"/>
            <a:ext cx="4161250" cy="1478772"/>
            <a:chOff x="4367937" y="3459215"/>
            <a:chExt cx="4252183" cy="1019666"/>
          </a:xfrm>
        </p:grpSpPr>
        <p:sp>
          <p:nvSpPr>
            <p:cNvPr id="14" name="Shape 13">
              <a:extLst>
                <a:ext uri="{FF2B5EF4-FFF2-40B4-BE49-F238E27FC236}">
                  <a16:creationId xmlns:a16="http://schemas.microsoft.com/office/drawing/2014/main" id="{56944FF4-C421-185C-236C-DFEF1DCAF4C6}"/>
                </a:ext>
              </a:extLst>
            </p:cNvPr>
            <p:cNvSpPr/>
            <p:nvPr/>
          </p:nvSpPr>
          <p:spPr>
            <a:xfrm>
              <a:off x="4367937" y="3459215"/>
              <a:ext cx="4252183" cy="1019666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F6AE19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697B504-30F1-6400-C0F2-12FEE07391B6}"/>
                </a:ext>
              </a:extLst>
            </p:cNvPr>
            <p:cNvSpPr/>
            <p:nvPr/>
          </p:nvSpPr>
          <p:spPr>
            <a:xfrm>
              <a:off x="4649108" y="3817411"/>
              <a:ext cx="2206004" cy="352672"/>
            </a:xfrm>
            <a:custGeom>
              <a:avLst/>
              <a:gdLst>
                <a:gd name="connsiteX0" fmla="*/ 0 w 2206004"/>
                <a:gd name="connsiteY0" fmla="*/ 0 h 352672"/>
                <a:gd name="connsiteX1" fmla="*/ 2206004 w 2206004"/>
                <a:gd name="connsiteY1" fmla="*/ 0 h 352672"/>
                <a:gd name="connsiteX2" fmla="*/ 2206004 w 2206004"/>
                <a:gd name="connsiteY2" fmla="*/ 352672 h 352672"/>
                <a:gd name="connsiteX3" fmla="*/ 0 w 2206004"/>
                <a:gd name="connsiteY3" fmla="*/ 352672 h 352672"/>
                <a:gd name="connsiteX4" fmla="*/ 0 w 2206004"/>
                <a:gd name="connsiteY4" fmla="*/ 0 h 352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6004" h="352672">
                  <a:moveTo>
                    <a:pt x="0" y="0"/>
                  </a:moveTo>
                  <a:lnTo>
                    <a:pt x="2206004" y="0"/>
                  </a:lnTo>
                  <a:lnTo>
                    <a:pt x="2206004" y="352672"/>
                  </a:lnTo>
                  <a:lnTo>
                    <a:pt x="0" y="352672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Provide regular feedback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39AA5E0-B9C9-8CF9-42D7-1D3D6C728B5F}"/>
              </a:ext>
            </a:extLst>
          </p:cNvPr>
          <p:cNvGrpSpPr/>
          <p:nvPr userDrawn="1"/>
        </p:nvGrpSpPr>
        <p:grpSpPr>
          <a:xfrm>
            <a:off x="5825432" y="5450769"/>
            <a:ext cx="4241006" cy="1280789"/>
            <a:chOff x="4327188" y="4633061"/>
            <a:chExt cx="4333681" cy="1020595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C3C5CD72-A3D1-FAF9-722C-BF25F73179E8}"/>
                </a:ext>
              </a:extLst>
            </p:cNvPr>
            <p:cNvSpPr/>
            <p:nvPr/>
          </p:nvSpPr>
          <p:spPr>
            <a:xfrm>
              <a:off x="4468763" y="4986677"/>
              <a:ext cx="3724150" cy="319631"/>
            </a:xfrm>
            <a:custGeom>
              <a:avLst/>
              <a:gdLst>
                <a:gd name="connsiteX0" fmla="*/ 0 w 3724150"/>
                <a:gd name="connsiteY0" fmla="*/ 0 h 319631"/>
                <a:gd name="connsiteX1" fmla="*/ 3724150 w 3724150"/>
                <a:gd name="connsiteY1" fmla="*/ 0 h 319631"/>
                <a:gd name="connsiteX2" fmla="*/ 3724150 w 3724150"/>
                <a:gd name="connsiteY2" fmla="*/ 319631 h 319631"/>
                <a:gd name="connsiteX3" fmla="*/ 0 w 3724150"/>
                <a:gd name="connsiteY3" fmla="*/ 319631 h 319631"/>
                <a:gd name="connsiteX4" fmla="*/ 0 w 3724150"/>
                <a:gd name="connsiteY4" fmla="*/ 0 h 319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24150" h="319631">
                  <a:moveTo>
                    <a:pt x="0" y="0"/>
                  </a:moveTo>
                  <a:lnTo>
                    <a:pt x="3724150" y="0"/>
                  </a:lnTo>
                  <a:lnTo>
                    <a:pt x="3724150" y="319631"/>
                  </a:lnTo>
                  <a:lnTo>
                    <a:pt x="0" y="319631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Certification on completion</a:t>
              </a:r>
            </a:p>
          </p:txBody>
        </p:sp>
        <p:sp>
          <p:nvSpPr>
            <p:cNvPr id="18" name="Shape 17">
              <a:extLst>
                <a:ext uri="{FF2B5EF4-FFF2-40B4-BE49-F238E27FC236}">
                  <a16:creationId xmlns:a16="http://schemas.microsoft.com/office/drawing/2014/main" id="{B73DCBC1-669F-A81C-2D5C-FA7A447A611E}"/>
                </a:ext>
              </a:extLst>
            </p:cNvPr>
            <p:cNvSpPr/>
            <p:nvPr/>
          </p:nvSpPr>
          <p:spPr>
            <a:xfrm>
              <a:off x="4327188" y="4633061"/>
              <a:ext cx="4333681" cy="1020595"/>
            </a:xfrm>
            <a:prstGeom prst="leftCircularArrow">
              <a:avLst>
                <a:gd name="adj1" fmla="val 10980"/>
                <a:gd name="adj2" fmla="val 1142322"/>
                <a:gd name="adj3" fmla="val 6300000"/>
                <a:gd name="adj4" fmla="val 18900000"/>
                <a:gd name="adj5" fmla="val 12500"/>
              </a:avLst>
            </a:prstGeom>
            <a:solidFill>
              <a:srgbClr val="1E3D7F"/>
            </a:solidFill>
            <a:ln>
              <a:solidFill>
                <a:schemeClr val="bg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45C20D2-95D1-CAAC-2E0F-F49F17474DBF}"/>
              </a:ext>
            </a:extLst>
          </p:cNvPr>
          <p:cNvGrpSpPr/>
          <p:nvPr userDrawn="1"/>
        </p:nvGrpSpPr>
        <p:grpSpPr>
          <a:xfrm>
            <a:off x="6199252" y="4423632"/>
            <a:ext cx="4519129" cy="1478772"/>
            <a:chOff x="4468594" y="4045459"/>
            <a:chExt cx="4617882" cy="1020595"/>
          </a:xfrm>
        </p:grpSpPr>
        <p:sp>
          <p:nvSpPr>
            <p:cNvPr id="20" name="Arrow: Circular 19">
              <a:extLst>
                <a:ext uri="{FF2B5EF4-FFF2-40B4-BE49-F238E27FC236}">
                  <a16:creationId xmlns:a16="http://schemas.microsoft.com/office/drawing/2014/main" id="{01BC73A0-C421-3511-A11E-403A24597EF2}"/>
                </a:ext>
              </a:extLst>
            </p:cNvPr>
            <p:cNvSpPr/>
            <p:nvPr/>
          </p:nvSpPr>
          <p:spPr>
            <a:xfrm>
              <a:off x="4468594" y="4045459"/>
              <a:ext cx="4617882" cy="1020595"/>
            </a:xfrm>
            <a:prstGeom prst="circularArrow">
              <a:avLst>
                <a:gd name="adj1" fmla="val 10980"/>
                <a:gd name="adj2" fmla="val 1142322"/>
                <a:gd name="adj3" fmla="val 4500000"/>
                <a:gd name="adj4" fmla="val 13500000"/>
                <a:gd name="adj5" fmla="val 12500"/>
              </a:avLst>
            </a:prstGeom>
            <a:solidFill>
              <a:srgbClr val="E30E28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D61F4AE-942D-0293-2138-AEAE52A300F9}"/>
                </a:ext>
              </a:extLst>
            </p:cNvPr>
            <p:cNvSpPr/>
            <p:nvPr/>
          </p:nvSpPr>
          <p:spPr>
            <a:xfrm>
              <a:off x="6260212" y="4369901"/>
              <a:ext cx="2467638" cy="346464"/>
            </a:xfrm>
            <a:custGeom>
              <a:avLst/>
              <a:gdLst>
                <a:gd name="connsiteX0" fmla="*/ 0 w 2467638"/>
                <a:gd name="connsiteY0" fmla="*/ 0 h 346464"/>
                <a:gd name="connsiteX1" fmla="*/ 2467638 w 2467638"/>
                <a:gd name="connsiteY1" fmla="*/ 0 h 346464"/>
                <a:gd name="connsiteX2" fmla="*/ 2467638 w 2467638"/>
                <a:gd name="connsiteY2" fmla="*/ 346464 h 346464"/>
                <a:gd name="connsiteX3" fmla="*/ 0 w 2467638"/>
                <a:gd name="connsiteY3" fmla="*/ 346464 h 346464"/>
                <a:gd name="connsiteX4" fmla="*/ 0 w 2467638"/>
                <a:gd name="connsiteY4" fmla="*/ 0 h 3464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467638" h="346464">
                  <a:moveTo>
                    <a:pt x="0" y="0"/>
                  </a:moveTo>
                  <a:lnTo>
                    <a:pt x="2467638" y="0"/>
                  </a:lnTo>
                  <a:lnTo>
                    <a:pt x="2467638" y="346464"/>
                  </a:lnTo>
                  <a:lnTo>
                    <a:pt x="0" y="34646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0160" tIns="10160" rIns="10160" bIns="10160" numCol="1" spcCol="1270" anchor="ctr" anchorCtr="0">
              <a:noAutofit/>
            </a:bodyPr>
            <a:lstStyle/>
            <a:p>
              <a:pPr marL="0" lvl="0" indent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1600" kern="12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Meet individual needs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7353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93F99-C815-CD82-5B4A-34C500018C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Apprenticeship mentor</a:t>
            </a:r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B6EB56-5188-6918-69D2-39EA1BC92F32}"/>
              </a:ext>
            </a:extLst>
          </p:cNvPr>
          <p:cNvSpPr txBox="1"/>
          <p:nvPr userDrawn="1"/>
        </p:nvSpPr>
        <p:spPr>
          <a:xfrm>
            <a:off x="479244" y="1900613"/>
            <a:ext cx="7901275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part of the Apprenticeship programme we recommend a staff member acts as a “Mentor” to the Apprentice at work.  </a:t>
            </a: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can make a huge difference to the speed at which a new apprentice to the workplace will manage to settle into their new role. </a:t>
            </a:r>
            <a:b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 is someone who informally supports and encourages the Apprentice.  </a:t>
            </a:r>
            <a:br>
              <a:rPr lang="en-GB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GB" sz="2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Business woman holding sign">
            <a:extLst>
              <a:ext uri="{FF2B5EF4-FFF2-40B4-BE49-F238E27FC236}">
                <a16:creationId xmlns:a16="http://schemas.microsoft.com/office/drawing/2014/main" id="{EB2B2B8C-A7DF-A46B-BAAB-3A6E17413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272" y="1212861"/>
            <a:ext cx="2163573" cy="53120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98B7D24-E343-F019-CAF5-E9A776FC71D7}"/>
              </a:ext>
            </a:extLst>
          </p:cNvPr>
          <p:cNvSpPr txBox="1"/>
          <p:nvPr userDrawn="1"/>
        </p:nvSpPr>
        <p:spPr>
          <a:xfrm rot="21434276">
            <a:off x="9057862" y="2858695"/>
            <a:ext cx="17103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Apprentice Mentor</a:t>
            </a:r>
          </a:p>
        </p:txBody>
      </p:sp>
    </p:spTree>
    <p:extLst>
      <p:ext uri="{BB962C8B-B14F-4D97-AF65-F5344CB8AC3E}">
        <p14:creationId xmlns:p14="http://schemas.microsoft.com/office/powerpoint/2010/main" val="153292973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38719-7E75-9CEA-BC1D-65052F6BC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93467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91927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0309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cience Assistant L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9605647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Science Assistant Level  2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57757" y="1382444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1F11152A-D588-4093-9A4C-1A50C05C4B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07615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508914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32669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400595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82828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4127298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AEB61-3876-4D9F-8E9B-B6646ABA2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80477D-C3D2-478D-8ACA-48BE2920FB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66027E-A187-445B-912E-493B4500A2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9E7D6-CD6C-436B-9D90-86E3DAEC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989649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91733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405321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4007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48968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lthcare Science Associate L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08364" y="208975"/>
            <a:ext cx="10067286" cy="1325563"/>
          </a:xfrm>
          <a:noFill/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Healthcare Science Associate Level  4</a:t>
            </a:r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373567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 Placeholder 3">
            <a:extLst>
              <a:ext uri="{FF2B5EF4-FFF2-40B4-BE49-F238E27FC236}">
                <a16:creationId xmlns:a16="http://schemas.microsoft.com/office/drawing/2014/main" id="{D8B58E73-E12D-4292-867B-72E5E4EF3E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1338" y="1819275"/>
            <a:ext cx="6605587" cy="4306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11268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2676055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81676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768634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8199515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8497D-C2C9-45AF-BCBF-21301035C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3D903-04F5-4933-BE5C-A7952374BE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A31F86-904B-4921-9689-708653458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D0C106-57D1-4DDE-8FD6-AED5B3B4E9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13150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207164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0184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DCDFEE-E241-2555-F8EA-EABCEAD5B0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5046" y="584397"/>
            <a:ext cx="10515600" cy="949031"/>
          </a:xfrm>
        </p:spPr>
        <p:txBody>
          <a:bodyPr/>
          <a:lstStyle>
            <a:lvl1pPr>
              <a:defRPr b="0"/>
            </a:lvl1pPr>
          </a:lstStyle>
          <a:p>
            <a:r>
              <a:rPr lang="en-GB" dirty="0"/>
              <a:t>An apprenticeship is built upon an agreed</a:t>
            </a:r>
            <a:br>
              <a:rPr lang="en-GB" dirty="0"/>
            </a:br>
            <a:r>
              <a:rPr lang="en-GB" dirty="0"/>
              <a:t>partnership between: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DD23BD-CD63-8AE0-60A5-E9DB8751CF19}"/>
              </a:ext>
            </a:extLst>
          </p:cNvPr>
          <p:cNvSpPr txBox="1">
            <a:spLocks/>
          </p:cNvSpPr>
          <p:nvPr userDrawn="1"/>
        </p:nvSpPr>
        <p:spPr>
          <a:xfrm>
            <a:off x="308959" y="2130581"/>
            <a:ext cx="6027885" cy="4143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1E3D7F"/>
                </a:solidFill>
                <a:latin typeface="+mn-lt"/>
                <a:ea typeface="+mn-ea"/>
                <a:cs typeface="+mn-cs"/>
              </a:defRPr>
            </a:lvl1pPr>
            <a:lvl2pPr marL="8001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2"/>
              </a:buBlip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Wingdings" panose="05000000000000000000" pitchFamily="2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FC000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1E3D7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employer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with the intention and capability of supporting the apprentice. </a:t>
            </a:r>
          </a:p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Arial" panose="020B0604020202020204" pitchFamily="34" charset="0"/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apprentice</a:t>
            </a:r>
            <a:r>
              <a:rPr lang="en-GB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is motivated to learn and work hard to complete their apprenticeship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GB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r>
              <a:rPr lang="en-GB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and support delivered on        behalf of the employer by Dynamic Training, a 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registered training</a:t>
            </a:r>
            <a:r>
              <a:rPr lang="en-GB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GB" sz="2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provider</a:t>
            </a:r>
            <a:endParaRPr lang="en-GB" sz="240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Blip>
                <a:blip r:embed="rId2"/>
              </a:buBlip>
            </a:pPr>
            <a:endParaRPr lang="en-GB" sz="2000" dirty="0"/>
          </a:p>
        </p:txBody>
      </p:sp>
      <p:pic>
        <p:nvPicPr>
          <p:cNvPr id="16" name="Picture 15" descr="A group of people with different colors&#10;&#10;Description automatically generated">
            <a:extLst>
              <a:ext uri="{FF2B5EF4-FFF2-40B4-BE49-F238E27FC236}">
                <a16:creationId xmlns:a16="http://schemas.microsoft.com/office/drawing/2014/main" id="{2B039264-2FF5-1E27-6065-AEE91C2CD0F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974" y="1990725"/>
            <a:ext cx="4376711" cy="39243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236336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3087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85623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24C26-F215-47B1-BA0B-744F807A93F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8915" y="1293366"/>
            <a:ext cx="7848600" cy="706055"/>
          </a:xfrm>
          <a:ln>
            <a:noFill/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Senior Healthcare Support Worker Level 3</a:t>
            </a:r>
            <a:br>
              <a:rPr lang="en-US" dirty="0"/>
            </a:br>
            <a:br>
              <a:rPr lang="en-US" dirty="0"/>
            </a:b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4C5776-DBA9-4BFC-9FFE-396D39EF2F64}"/>
              </a:ext>
            </a:extLst>
          </p:cNvPr>
          <p:cNvSpPr txBox="1"/>
          <p:nvPr userDrawn="1"/>
        </p:nvSpPr>
        <p:spPr>
          <a:xfrm>
            <a:off x="345796" y="2854316"/>
            <a:ext cx="6673046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Adult nursing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Allied health therapy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Mental health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Maternity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Theatre support</a:t>
            </a:r>
          </a:p>
          <a:p>
            <a:pPr marL="171450" indent="-171450">
              <a:lnSpc>
                <a:spcPct val="150000"/>
              </a:lnSpc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Children and young peoples support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F731CC-23C9-419F-8FE2-6A0BA7DA497C}"/>
              </a:ext>
            </a:extLst>
          </p:cNvPr>
          <p:cNvSpPr txBox="1"/>
          <p:nvPr userDrawn="1"/>
        </p:nvSpPr>
        <p:spPr>
          <a:xfrm>
            <a:off x="345796" y="2042854"/>
            <a:ext cx="60940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6 apprenticeship pathways</a:t>
            </a:r>
            <a:endParaRPr lang="en-GB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34B22F-B9AE-4E5F-A9A6-C8C244E65A9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60544" y="418612"/>
            <a:ext cx="1936494" cy="12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10BA47-856B-42BA-BAC9-6E1E8BCC796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60545" y="2061076"/>
            <a:ext cx="1936495" cy="129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469BB0A-7050-4AA6-978D-0E4B8312E5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9640800" y="3747565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26D9498-8994-4A3C-BA20-9009EFBFB55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9" y="2061077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F7ABF89-5CA1-4F67-8F76-148039D9CF4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8" y="3747565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BE86817-24FA-4847-A9D6-FECF153A025B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353217" y="405436"/>
            <a:ext cx="1936323" cy="1292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8269172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9013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22050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16854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75996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028307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0860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236337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7DB5FD-08B4-44EA-8AC2-E17024F75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99344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C55C7-5D55-4EC3-B603-37E6D518A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EB1A9-B728-4D76-92F5-709D6A255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968346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7B159-747B-4F01-BB4A-FD4B281525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91DA08-A8A9-46EF-9B2E-B4CECC0A8B3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76F282-BD63-4263-B351-389E3DEB25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5411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SW L3 adult nursing supp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C4FFCF3-59F8-4C8B-B0AB-97923E0A80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" r="54"/>
          <a:stretch/>
        </p:blipFill>
        <p:spPr>
          <a:xfrm>
            <a:off x="7866635" y="1799695"/>
            <a:ext cx="3687960" cy="246131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15F117-4EF6-40A3-AD5C-C0F0B0834499}"/>
              </a:ext>
            </a:extLst>
          </p:cNvPr>
          <p:cNvSpPr txBox="1"/>
          <p:nvPr userDrawn="1"/>
        </p:nvSpPr>
        <p:spPr>
          <a:xfrm>
            <a:off x="781050" y="2213227"/>
            <a:ext cx="6673046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 duration 18 months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need to be in a role that aligns with the apprenticeship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learn new knowledge, skills and behaviours</a:t>
            </a:r>
          </a:p>
          <a:p>
            <a:pPr marL="171450" indent="-171450">
              <a:lnSpc>
                <a:spcPct val="150000"/>
              </a:lnSpc>
              <a:buBlip>
                <a:blip r:embed="rId3"/>
              </a:buBlip>
            </a:pPr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will be assigned a Skills &amp; Development Coach who will challenge and stretch you and prepare you for End Point Assessment	</a:t>
            </a:r>
          </a:p>
          <a:p>
            <a:r>
              <a:rPr lang="en-GB" sz="20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4E9EF9-96C5-4C0B-B298-C462299B744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Senior Healthcare Support Worker</a:t>
            </a:r>
            <a:br>
              <a:rPr lang="en-US" dirty="0"/>
            </a:br>
            <a:r>
              <a:rPr lang="en-US" dirty="0"/>
              <a:t>Adult Nursing Support Level 3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1391765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5872292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105156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17506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F0218-DC0A-41EE-A05C-FBA4BC1901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B59534-67E4-4FC3-A6AC-0E194E930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1E5277-4439-4904-B1CA-5ED9A95DE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C04D27-9649-408C-9650-AE32AFD9F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9" name="Media Placeholder 8">
            <a:extLst>
              <a:ext uri="{FF2B5EF4-FFF2-40B4-BE49-F238E27FC236}">
                <a16:creationId xmlns:a16="http://schemas.microsoft.com/office/drawing/2014/main" id="{5B7B70DA-7FD6-490C-A98B-C0BBA4510B07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5821363" y="2176463"/>
            <a:ext cx="5532437" cy="3703637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76AEACB5-4F22-4ED3-8B84-8B04D20330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2176463"/>
            <a:ext cx="4683125" cy="37036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360920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432843" y="1888331"/>
            <a:ext cx="7326313" cy="4270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95403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BDF2617-F86F-40D6-8C82-0B38DC82A66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38200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329C243D-5B7C-4948-A1FF-45D6F3C0C6F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76154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D24F449D-D6EA-4CDF-98E6-319CA84D45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407176" y="2131400"/>
            <a:ext cx="3377648" cy="2336428"/>
          </a:xfrm>
        </p:spPr>
        <p:txBody>
          <a:bodyPr/>
          <a:lstStyle/>
          <a:p>
            <a:endParaRPr lang="en-GB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883BD9C6-1DDA-40BB-9F43-36871E05F31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CAAA858A-C80B-4500-BA65-F5BF12A0C1C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9">
            <a:extLst>
              <a:ext uri="{FF2B5EF4-FFF2-40B4-BE49-F238E27FC236}">
                <a16:creationId xmlns:a16="http://schemas.microsoft.com/office/drawing/2014/main" id="{6EC02E56-202F-4E14-89CD-76B47BC47EF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4733925"/>
            <a:ext cx="3378200" cy="13255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2574503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312534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6175EBF8-50C6-4E32-8794-99F4EED8025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5335588" y="1966913"/>
            <a:ext cx="6018212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3781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5257800" cy="3762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53DDE662-E80A-4146-9D53-E0810A48E4C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096000" y="1966913"/>
            <a:ext cx="5257800" cy="3762375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664540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34220-41A2-46C4-B088-4671EEE387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4594A8-5439-481E-A274-C2F70775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5E9C265-1A51-45F2-B747-09C430D53A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5651-1493-457A-9DA3-A1448B79E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2F0ED9D-94E4-47C9-8CC3-2431F511D0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966913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480CA89-7D6A-4621-8EFA-38898603D16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36152" y="1966912"/>
            <a:ext cx="4717648" cy="376237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601116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BD0AC6-5906-4EDC-9A4F-3DDCF6B6E4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EC748C-288D-4336-B2CA-DC8D1F4348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681921-6A4F-4A1D-A455-9CD39B0964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4EC60-8935-47B9-BF36-154D1FAC84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2281610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E8CD5D-A5BC-454E-A853-66E8EA523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B05B6DC-09CD-45A3-9B2B-59C2FD95B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E0D66F-B358-4255-BA11-5272055AF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AEDC683-2946-4BAF-9E27-8CD91077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8913A5-C4E4-4CF9-BF15-712EFECE1AA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3B35102A-011B-4014-8695-EF8AC1C958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7655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D8D23C75-BA16-4D33-B1F8-B92E249E3EC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69290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3B8F42B0-F4FD-4347-9FB0-CB453E0112F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9620250" y="4572000"/>
            <a:ext cx="2330450" cy="1189038"/>
          </a:xfrm>
        </p:spPr>
        <p:txBody>
          <a:bodyPr>
            <a:noAutofit/>
          </a:bodyPr>
          <a:lstStyle>
            <a:lvl1pPr>
              <a:defRPr sz="12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B1B06D73-3850-4283-9B4A-A18CEC9E4E6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382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3" name="Picture Placeholder 11">
            <a:extLst>
              <a:ext uri="{FF2B5EF4-FFF2-40B4-BE49-F238E27FC236}">
                <a16:creationId xmlns:a16="http://schemas.microsoft.com/office/drawing/2014/main" id="{69F7A626-CBFB-4101-8D2A-380DC6574E9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96202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4" name="Picture Placeholder 11">
            <a:extLst>
              <a:ext uri="{FF2B5EF4-FFF2-40B4-BE49-F238E27FC236}">
                <a16:creationId xmlns:a16="http://schemas.microsoft.com/office/drawing/2014/main" id="{C1B4BFEE-565B-491F-AD6E-0E3CBD8906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6692900" y="2609850"/>
            <a:ext cx="2330450" cy="1739900"/>
          </a:xfrm>
        </p:spPr>
        <p:txBody>
          <a:bodyPr/>
          <a:lstStyle/>
          <a:p>
            <a:endParaRPr lang="en-GB"/>
          </a:p>
        </p:txBody>
      </p:sp>
      <p:sp>
        <p:nvSpPr>
          <p:cNvPr id="15" name="Picture Placeholder 11">
            <a:extLst>
              <a:ext uri="{FF2B5EF4-FFF2-40B4-BE49-F238E27FC236}">
                <a16:creationId xmlns:a16="http://schemas.microsoft.com/office/drawing/2014/main" id="{C939CB5D-8DD5-4089-A354-D365A9C44D6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765550" y="2609850"/>
            <a:ext cx="2330450" cy="17399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7058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png"/><Relationship Id="rId18" Type="http://schemas.openxmlformats.org/officeDocument/2006/relationships/image" Target="../media/image46.svg"/><Relationship Id="rId26" Type="http://schemas.openxmlformats.org/officeDocument/2006/relationships/image" Target="../media/image54.svg"/><Relationship Id="rId39" Type="http://schemas.openxmlformats.org/officeDocument/2006/relationships/image" Target="../media/image3.png"/><Relationship Id="rId21" Type="http://schemas.openxmlformats.org/officeDocument/2006/relationships/image" Target="../media/image49.png"/><Relationship Id="rId34" Type="http://schemas.openxmlformats.org/officeDocument/2006/relationships/image" Target="../media/image62.svg"/><Relationship Id="rId7" Type="http://schemas.openxmlformats.org/officeDocument/2006/relationships/image" Target="../media/image35.png"/><Relationship Id="rId12" Type="http://schemas.openxmlformats.org/officeDocument/2006/relationships/image" Target="../media/image40.svg"/><Relationship Id="rId17" Type="http://schemas.openxmlformats.org/officeDocument/2006/relationships/image" Target="../media/image45.png"/><Relationship Id="rId25" Type="http://schemas.openxmlformats.org/officeDocument/2006/relationships/image" Target="../media/image53.png"/><Relationship Id="rId33" Type="http://schemas.openxmlformats.org/officeDocument/2006/relationships/image" Target="../media/image61.png"/><Relationship Id="rId38" Type="http://schemas.openxmlformats.org/officeDocument/2006/relationships/image" Target="../media/image66.svg"/><Relationship Id="rId2" Type="http://schemas.openxmlformats.org/officeDocument/2006/relationships/slideLayout" Target="../slideLayouts/slideLayout51.xml"/><Relationship Id="rId16" Type="http://schemas.openxmlformats.org/officeDocument/2006/relationships/image" Target="../media/image44.svg"/><Relationship Id="rId20" Type="http://schemas.openxmlformats.org/officeDocument/2006/relationships/image" Target="../media/image48.svg"/><Relationship Id="rId29" Type="http://schemas.openxmlformats.org/officeDocument/2006/relationships/image" Target="../media/image57.pn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24" Type="http://schemas.openxmlformats.org/officeDocument/2006/relationships/image" Target="../media/image52.svg"/><Relationship Id="rId32" Type="http://schemas.openxmlformats.org/officeDocument/2006/relationships/image" Target="../media/image60.svg"/><Relationship Id="rId37" Type="http://schemas.openxmlformats.org/officeDocument/2006/relationships/image" Target="../media/image65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23" Type="http://schemas.openxmlformats.org/officeDocument/2006/relationships/image" Target="../media/image51.png"/><Relationship Id="rId28" Type="http://schemas.openxmlformats.org/officeDocument/2006/relationships/image" Target="../media/image56.svg"/><Relationship Id="rId36" Type="http://schemas.openxmlformats.org/officeDocument/2006/relationships/image" Target="../media/image64.svg"/><Relationship Id="rId10" Type="http://schemas.openxmlformats.org/officeDocument/2006/relationships/image" Target="../media/image38.svg"/><Relationship Id="rId19" Type="http://schemas.openxmlformats.org/officeDocument/2006/relationships/image" Target="../media/image47.png"/><Relationship Id="rId31" Type="http://schemas.openxmlformats.org/officeDocument/2006/relationships/image" Target="../media/image59.png"/><Relationship Id="rId4" Type="http://schemas.openxmlformats.org/officeDocument/2006/relationships/image" Target="../media/image2.jpg"/><Relationship Id="rId9" Type="http://schemas.openxmlformats.org/officeDocument/2006/relationships/image" Target="../media/image37.png"/><Relationship Id="rId14" Type="http://schemas.openxmlformats.org/officeDocument/2006/relationships/image" Target="../media/image42.svg"/><Relationship Id="rId22" Type="http://schemas.openxmlformats.org/officeDocument/2006/relationships/image" Target="../media/image50.svg"/><Relationship Id="rId27" Type="http://schemas.openxmlformats.org/officeDocument/2006/relationships/image" Target="../media/image55.png"/><Relationship Id="rId30" Type="http://schemas.openxmlformats.org/officeDocument/2006/relationships/image" Target="../media/image58.svg"/><Relationship Id="rId35" Type="http://schemas.openxmlformats.org/officeDocument/2006/relationships/image" Target="../media/image63.png"/><Relationship Id="rId8" Type="http://schemas.openxmlformats.org/officeDocument/2006/relationships/image" Target="../media/image36.svg"/><Relationship Id="rId3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54.xml"/><Relationship Id="rId7" Type="http://schemas.openxmlformats.org/officeDocument/2006/relationships/theme" Target="../theme/theme11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5.xml"/><Relationship Id="rId9" Type="http://schemas.openxmlformats.org/officeDocument/2006/relationships/image" Target="../media/image3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image" Target="../media/image69.jpeg"/><Relationship Id="rId5" Type="http://schemas.openxmlformats.org/officeDocument/2006/relationships/slideLayout" Target="../slideLayouts/slideLayout62.xml"/><Relationship Id="rId10" Type="http://schemas.openxmlformats.org/officeDocument/2006/relationships/theme" Target="../theme/theme12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image" Target="../media/image3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95.xml"/><Relationship Id="rId10" Type="http://schemas.openxmlformats.org/officeDocument/2006/relationships/theme" Target="../theme/theme15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theme" Target="../theme/theme16.xml"/><Relationship Id="rId7" Type="http://schemas.openxmlformats.org/officeDocument/2006/relationships/image" Target="../media/image74.jpeg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Relationship Id="rId9" Type="http://schemas.openxmlformats.org/officeDocument/2006/relationships/image" Target="../media/image2.jpg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17.xml"/><Relationship Id="rId1" Type="http://schemas.openxmlformats.org/officeDocument/2006/relationships/slideLayout" Target="../slideLayouts/slideLayout102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slideLayout" Target="../slideLayouts/slideLayout105.xml"/><Relationship Id="rId7" Type="http://schemas.openxmlformats.org/officeDocument/2006/relationships/theme" Target="../theme/theme18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6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28" Type="http://schemas.openxmlformats.org/officeDocument/2006/relationships/image" Target="../media/image3.png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2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2.jp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0.xml"/><Relationship Id="rId7" Type="http://schemas.openxmlformats.org/officeDocument/2006/relationships/image" Target="../media/image2.jp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42.xml"/><Relationship Id="rId4" Type="http://schemas.openxmlformats.org/officeDocument/2006/relationships/slideLayout" Target="../slideLayouts/slideLayout41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theme" Target="../theme/theme7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.jpg"/><Relationship Id="rId5" Type="http://schemas.openxmlformats.org/officeDocument/2006/relationships/theme" Target="../theme/theme8.xml"/><Relationship Id="rId4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753CBB42-674E-2050-84EF-2C5D8DA7093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0" y="3773213"/>
            <a:ext cx="12053360" cy="3011213"/>
          </a:xfrm>
          <a:prstGeom prst="rect">
            <a:avLst/>
          </a:prstGeom>
          <a:ln w="50800">
            <a:noFill/>
          </a:ln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98953514-BEF3-1B1A-694C-EC9208C8D75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0932" y="233000"/>
            <a:ext cx="1943514" cy="2405098"/>
          </a:xfrm>
          <a:prstGeom prst="rect">
            <a:avLst/>
          </a:prstGeom>
        </p:spPr>
      </p:pic>
      <p:sp>
        <p:nvSpPr>
          <p:cNvPr id="12" name="Title Placeholder 11">
            <a:extLst>
              <a:ext uri="{FF2B5EF4-FFF2-40B4-BE49-F238E27FC236}">
                <a16:creationId xmlns:a16="http://schemas.microsoft.com/office/drawing/2014/main" id="{9A272AF1-4472-6ADF-D536-B40956BF5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028" y="783558"/>
            <a:ext cx="61170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4" name="Title Placeholder 11">
            <a:extLst>
              <a:ext uri="{FF2B5EF4-FFF2-40B4-BE49-F238E27FC236}">
                <a16:creationId xmlns:a16="http://schemas.microsoft.com/office/drawing/2014/main" id="{DE2262CA-81CB-FDA2-41B8-27B3B70EAE02}"/>
              </a:ext>
            </a:extLst>
          </p:cNvPr>
          <p:cNvSpPr txBox="1">
            <a:spLocks/>
          </p:cNvSpPr>
          <p:nvPr userDrawn="1"/>
        </p:nvSpPr>
        <p:spPr>
          <a:xfrm>
            <a:off x="113267" y="2722744"/>
            <a:ext cx="1196546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4000" spc="2000" baseline="0" dirty="0"/>
              <a:t>APPRENTICESHIPS</a:t>
            </a:r>
            <a:endParaRPr lang="en-GB" sz="4000" spc="2000" baseline="0" dirty="0"/>
          </a:p>
        </p:txBody>
      </p:sp>
    </p:spTree>
    <p:extLst>
      <p:ext uri="{BB962C8B-B14F-4D97-AF65-F5344CB8AC3E}">
        <p14:creationId xmlns:p14="http://schemas.microsoft.com/office/powerpoint/2010/main" val="152683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The Apprenticeship Journey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1648B4EA-4646-0671-9E87-5DDF07380418}"/>
              </a:ext>
            </a:extLst>
          </p:cNvPr>
          <p:cNvGrpSpPr/>
          <p:nvPr userDrawn="1"/>
        </p:nvGrpSpPr>
        <p:grpSpPr>
          <a:xfrm>
            <a:off x="712853" y="1468439"/>
            <a:ext cx="10979130" cy="646331"/>
            <a:chOff x="712853" y="1607336"/>
            <a:chExt cx="10979130" cy="64633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E67F18-192A-99A6-F426-132C84099966}"/>
                </a:ext>
              </a:extLst>
            </p:cNvPr>
            <p:cNvSpPr txBox="1"/>
            <p:nvPr/>
          </p:nvSpPr>
          <p:spPr>
            <a:xfrm>
              <a:off x="2776975" y="1607336"/>
              <a:ext cx="2263385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On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Programme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77C2254-01B5-E649-7955-989C44646611}"/>
                </a:ext>
              </a:extLst>
            </p:cNvPr>
            <p:cNvSpPr txBox="1"/>
            <p:nvPr/>
          </p:nvSpPr>
          <p:spPr>
            <a:xfrm>
              <a:off x="712853" y="1607336"/>
              <a:ext cx="2006972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Application</a:t>
              </a:r>
            </a:p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EE15269-187B-C632-C735-F42F524565CE}"/>
                </a:ext>
              </a:extLst>
            </p:cNvPr>
            <p:cNvSpPr txBox="1"/>
            <p:nvPr/>
          </p:nvSpPr>
          <p:spPr>
            <a:xfrm>
              <a:off x="7339364" y="1607336"/>
              <a:ext cx="2293188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EPA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(example)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36BD10E-6161-A726-E70A-BF9B4CB129B0}"/>
                </a:ext>
              </a:extLst>
            </p:cNvPr>
            <p:cNvSpPr txBox="1"/>
            <p:nvPr/>
          </p:nvSpPr>
          <p:spPr>
            <a:xfrm>
              <a:off x="5095029" y="1607336"/>
              <a:ext cx="2188675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Assessment </a:t>
              </a:r>
            </a:p>
            <a:p>
              <a:pPr algn="ctr"/>
              <a:r>
                <a:rPr lang="en-US" dirty="0">
                  <a:solidFill>
                    <a:schemeClr val="tx1"/>
                  </a:solidFill>
                </a:rPr>
                <a:t>Gateway</a:t>
              </a:r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DA42032-16D8-6FAF-BC64-01EC7DAAF2B4}"/>
                </a:ext>
              </a:extLst>
            </p:cNvPr>
            <p:cNvSpPr txBox="1"/>
            <p:nvPr/>
          </p:nvSpPr>
          <p:spPr>
            <a:xfrm>
              <a:off x="9685011" y="1607336"/>
              <a:ext cx="2006972" cy="646331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Completion</a:t>
              </a:r>
            </a:p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C23CC6A-D5ED-F8D0-348D-0D0556552E6B}"/>
              </a:ext>
            </a:extLst>
          </p:cNvPr>
          <p:cNvGrpSpPr/>
          <p:nvPr userDrawn="1"/>
        </p:nvGrpSpPr>
        <p:grpSpPr>
          <a:xfrm>
            <a:off x="10070439" y="2362760"/>
            <a:ext cx="1351865" cy="3878915"/>
            <a:chOff x="9813340" y="2282880"/>
            <a:chExt cx="1351865" cy="387891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638504B8-FEF2-B1D4-CAC0-52C87A63C567}"/>
                </a:ext>
              </a:extLst>
            </p:cNvPr>
            <p:cNvGrpSpPr/>
            <p:nvPr/>
          </p:nvGrpSpPr>
          <p:grpSpPr>
            <a:xfrm>
              <a:off x="9873207" y="3654712"/>
              <a:ext cx="1232130" cy="1150702"/>
              <a:chOff x="9806086" y="3471172"/>
              <a:chExt cx="1313576" cy="1150702"/>
            </a:xfrm>
          </p:grpSpPr>
          <p:pic>
            <p:nvPicPr>
              <p:cNvPr id="19" name="Graphic 18" descr="Diploma roll with solid fill">
                <a:extLst>
                  <a:ext uri="{FF2B5EF4-FFF2-40B4-BE49-F238E27FC236}">
                    <a16:creationId xmlns:a16="http://schemas.microsoft.com/office/drawing/2014/main" id="{504E6866-8580-C211-4701-F94EC7063E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9806086" y="3471172"/>
                <a:ext cx="1150701" cy="1150702"/>
              </a:xfrm>
              <a:prstGeom prst="rect">
                <a:avLst/>
              </a:prstGeom>
            </p:spPr>
          </p:pic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4FD9CFC-1841-0F2C-B6A0-A4EDA8443055}"/>
                  </a:ext>
                </a:extLst>
              </p:cNvPr>
              <p:cNvSpPr txBox="1"/>
              <p:nvPr/>
            </p:nvSpPr>
            <p:spPr>
              <a:xfrm>
                <a:off x="9857157" y="4281254"/>
                <a:ext cx="126250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Certification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DC9A7CD-768A-EC05-EBC1-AACD7F17FAE9}"/>
                </a:ext>
              </a:extLst>
            </p:cNvPr>
            <p:cNvGrpSpPr/>
            <p:nvPr/>
          </p:nvGrpSpPr>
          <p:grpSpPr>
            <a:xfrm>
              <a:off x="9897160" y="5060609"/>
              <a:ext cx="1184225" cy="1101186"/>
              <a:chOff x="9812933" y="5060609"/>
              <a:chExt cx="1184225" cy="1101186"/>
            </a:xfrm>
          </p:grpSpPr>
          <p:pic>
            <p:nvPicPr>
              <p:cNvPr id="17" name="Graphic 16" descr="Business Growth outline">
                <a:extLst>
                  <a:ext uri="{FF2B5EF4-FFF2-40B4-BE49-F238E27FC236}">
                    <a16:creationId xmlns:a16="http://schemas.microsoft.com/office/drawing/2014/main" id="{D749558B-7DD1-B670-CC73-7C274544770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9924236" y="506060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AD3EFA8-8865-058A-DB13-B2955103135D}"/>
                  </a:ext>
                </a:extLst>
              </p:cNvPr>
              <p:cNvSpPr txBox="1"/>
              <p:nvPr/>
            </p:nvSpPr>
            <p:spPr>
              <a:xfrm>
                <a:off x="9812933" y="5854018"/>
                <a:ext cx="118422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Progression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B0AF6B8-D45D-A0AA-2BD8-F5BE937A2407}"/>
                </a:ext>
              </a:extLst>
            </p:cNvPr>
            <p:cNvGrpSpPr/>
            <p:nvPr/>
          </p:nvGrpSpPr>
          <p:grpSpPr>
            <a:xfrm>
              <a:off x="9813340" y="2282880"/>
              <a:ext cx="1351865" cy="1175057"/>
              <a:chOff x="9705503" y="2270352"/>
              <a:chExt cx="1351865" cy="1175057"/>
            </a:xfrm>
          </p:grpSpPr>
          <p:pic>
            <p:nvPicPr>
              <p:cNvPr id="15" name="Graphic 14" descr="Aspiration with solid fill">
                <a:extLst>
                  <a:ext uri="{FF2B5EF4-FFF2-40B4-BE49-F238E27FC236}">
                    <a16:creationId xmlns:a16="http://schemas.microsoft.com/office/drawing/2014/main" id="{C8FDC10F-394E-08F5-028C-48336060B2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p:blipFill>
            <p:spPr>
              <a:xfrm>
                <a:off x="9857155" y="227035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FE917E6-1936-31E6-13BB-ECEA6E28706B}"/>
                  </a:ext>
                </a:extLst>
              </p:cNvPr>
              <p:cNvSpPr txBox="1"/>
              <p:nvPr/>
            </p:nvSpPr>
            <p:spPr>
              <a:xfrm>
                <a:off x="9705503" y="3137632"/>
                <a:ext cx="135186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Achievement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EA7BC8A-FB65-28AE-7225-50F6884B3D17}"/>
              </a:ext>
            </a:extLst>
          </p:cNvPr>
          <p:cNvGrpSpPr/>
          <p:nvPr userDrawn="1"/>
        </p:nvGrpSpPr>
        <p:grpSpPr>
          <a:xfrm>
            <a:off x="7467494" y="2485201"/>
            <a:ext cx="2026022" cy="3959186"/>
            <a:chOff x="6914422" y="2418051"/>
            <a:chExt cx="2026022" cy="395918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8AA79205-F320-8682-61B4-0121EBD2C8BE}"/>
                </a:ext>
              </a:extLst>
            </p:cNvPr>
            <p:cNvGrpSpPr/>
            <p:nvPr/>
          </p:nvGrpSpPr>
          <p:grpSpPr>
            <a:xfrm>
              <a:off x="6914422" y="2418051"/>
              <a:ext cx="2006972" cy="1033984"/>
              <a:chOff x="6914422" y="2282880"/>
              <a:chExt cx="2006972" cy="1033984"/>
            </a:xfrm>
          </p:grpSpPr>
          <p:pic>
            <p:nvPicPr>
              <p:cNvPr id="38" name="Graphic 37" descr="Eye with solid fill">
                <a:extLst>
                  <a:ext uri="{FF2B5EF4-FFF2-40B4-BE49-F238E27FC236}">
                    <a16:creationId xmlns:a16="http://schemas.microsoft.com/office/drawing/2014/main" id="{C01766BA-572D-30CB-565D-84FA2A93B8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7460708" y="2282880"/>
                <a:ext cx="914400" cy="914400"/>
              </a:xfrm>
              <a:prstGeom prst="rect">
                <a:avLst/>
              </a:prstGeom>
            </p:spPr>
          </p:pic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B620B385-43FA-B6D9-1AE7-89E0A666FAEC}"/>
                  </a:ext>
                </a:extLst>
              </p:cNvPr>
              <p:cNvSpPr txBox="1"/>
              <p:nvPr/>
            </p:nvSpPr>
            <p:spPr>
              <a:xfrm>
                <a:off x="6914422" y="3009087"/>
                <a:ext cx="20069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Observation in practice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FE1BCD42-E99D-420A-29C9-FBF48B423207}"/>
                </a:ext>
              </a:extLst>
            </p:cNvPr>
            <p:cNvGrpSpPr/>
            <p:nvPr/>
          </p:nvGrpSpPr>
          <p:grpSpPr>
            <a:xfrm>
              <a:off x="6933472" y="3754008"/>
              <a:ext cx="2006972" cy="1019392"/>
              <a:chOff x="6933472" y="3754008"/>
              <a:chExt cx="2006972" cy="1019392"/>
            </a:xfrm>
          </p:grpSpPr>
          <p:grpSp>
            <p:nvGrpSpPr>
              <p:cNvPr id="27" name="Graphic 22" descr="Checklist with solid fill">
                <a:extLst>
                  <a:ext uri="{FF2B5EF4-FFF2-40B4-BE49-F238E27FC236}">
                    <a16:creationId xmlns:a16="http://schemas.microsoft.com/office/drawing/2014/main" id="{9993D627-0CE6-55D3-5E76-CC6C6C1CB737}"/>
                  </a:ext>
                </a:extLst>
              </p:cNvPr>
              <p:cNvGrpSpPr/>
              <p:nvPr/>
            </p:nvGrpSpPr>
            <p:grpSpPr>
              <a:xfrm>
                <a:off x="7695494" y="3754008"/>
                <a:ext cx="482928" cy="623132"/>
                <a:chOff x="6311736" y="4189785"/>
                <a:chExt cx="482928" cy="623132"/>
              </a:xfrm>
              <a:solidFill>
                <a:schemeClr val="bg1"/>
              </a:solidFill>
            </p:grpSpPr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179C3BB-C565-5DD2-3A0C-FA5F46FF4245}"/>
                    </a:ext>
                  </a:extLst>
                </p:cNvPr>
                <p:cNvSpPr/>
                <p:nvPr/>
              </p:nvSpPr>
              <p:spPr>
                <a:xfrm>
                  <a:off x="6311736" y="4189785"/>
                  <a:ext cx="482928" cy="623132"/>
                </a:xfrm>
                <a:custGeom>
                  <a:avLst/>
                  <a:gdLst>
                    <a:gd name="connsiteX0" fmla="*/ 57150 w 590550"/>
                    <a:gd name="connsiteY0" fmla="*/ 57150 h 762000"/>
                    <a:gd name="connsiteX1" fmla="*/ 533400 w 590550"/>
                    <a:gd name="connsiteY1" fmla="*/ 57150 h 762000"/>
                    <a:gd name="connsiteX2" fmla="*/ 533400 w 590550"/>
                    <a:gd name="connsiteY2" fmla="*/ 704850 h 762000"/>
                    <a:gd name="connsiteX3" fmla="*/ 57150 w 590550"/>
                    <a:gd name="connsiteY3" fmla="*/ 704850 h 762000"/>
                    <a:gd name="connsiteX4" fmla="*/ 57150 w 590550"/>
                    <a:gd name="connsiteY4" fmla="*/ 57150 h 762000"/>
                    <a:gd name="connsiteX5" fmla="*/ 0 w 590550"/>
                    <a:gd name="connsiteY5" fmla="*/ 762000 h 762000"/>
                    <a:gd name="connsiteX6" fmla="*/ 590550 w 590550"/>
                    <a:gd name="connsiteY6" fmla="*/ 762000 h 762000"/>
                    <a:gd name="connsiteX7" fmla="*/ 590550 w 590550"/>
                    <a:gd name="connsiteY7" fmla="*/ 0 h 762000"/>
                    <a:gd name="connsiteX8" fmla="*/ 0 w 590550"/>
                    <a:gd name="connsiteY8" fmla="*/ 0 h 762000"/>
                    <a:gd name="connsiteX9" fmla="*/ 0 w 590550"/>
                    <a:gd name="connsiteY9" fmla="*/ 762000 h 762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90550" h="762000">
                      <a:moveTo>
                        <a:pt x="57150" y="57150"/>
                      </a:moveTo>
                      <a:lnTo>
                        <a:pt x="533400" y="57150"/>
                      </a:lnTo>
                      <a:lnTo>
                        <a:pt x="533400" y="704850"/>
                      </a:lnTo>
                      <a:lnTo>
                        <a:pt x="57150" y="704850"/>
                      </a:lnTo>
                      <a:lnTo>
                        <a:pt x="57150" y="57150"/>
                      </a:lnTo>
                      <a:close/>
                      <a:moveTo>
                        <a:pt x="0" y="762000"/>
                      </a:moveTo>
                      <a:lnTo>
                        <a:pt x="590550" y="762000"/>
                      </a:lnTo>
                      <a:lnTo>
                        <a:pt x="590550" y="0"/>
                      </a:lnTo>
                      <a:lnTo>
                        <a:pt x="0" y="0"/>
                      </a:lnTo>
                      <a:lnTo>
                        <a:pt x="0" y="7620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B1796FC3-DFBC-9DA1-CBA6-3240DF866EA4}"/>
                    </a:ext>
                  </a:extLst>
                </p:cNvPr>
                <p:cNvSpPr/>
                <p:nvPr/>
              </p:nvSpPr>
              <p:spPr>
                <a:xfrm>
                  <a:off x="6572250" y="42632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1" name="Freeform: Shape 30">
                  <a:extLst>
                    <a:ext uri="{FF2B5EF4-FFF2-40B4-BE49-F238E27FC236}">
                      <a16:creationId xmlns:a16="http://schemas.microsoft.com/office/drawing/2014/main" id="{21650171-EE60-EB98-1CC9-A367FB08560B}"/>
                    </a:ext>
                  </a:extLst>
                </p:cNvPr>
                <p:cNvSpPr/>
                <p:nvPr/>
              </p:nvSpPr>
              <p:spPr>
                <a:xfrm>
                  <a:off x="6572250" y="44156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2" name="Freeform: Shape 31">
                  <a:extLst>
                    <a:ext uri="{FF2B5EF4-FFF2-40B4-BE49-F238E27FC236}">
                      <a16:creationId xmlns:a16="http://schemas.microsoft.com/office/drawing/2014/main" id="{2D4475D8-FBFC-2FCC-3A47-ACD42F004319}"/>
                    </a:ext>
                  </a:extLst>
                </p:cNvPr>
                <p:cNvSpPr/>
                <p:nvPr/>
              </p:nvSpPr>
              <p:spPr>
                <a:xfrm>
                  <a:off x="6572250" y="47204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8E6CD096-8D6E-C2FA-09C1-6DE12764F8EC}"/>
                    </a:ext>
                  </a:extLst>
                </p:cNvPr>
                <p:cNvSpPr/>
                <p:nvPr/>
              </p:nvSpPr>
              <p:spPr>
                <a:xfrm>
                  <a:off x="6572250" y="4568026"/>
                  <a:ext cx="161925" cy="38100"/>
                </a:xfrm>
                <a:custGeom>
                  <a:avLst/>
                  <a:gdLst>
                    <a:gd name="connsiteX0" fmla="*/ 0 w 161925"/>
                    <a:gd name="connsiteY0" fmla="*/ 0 h 38100"/>
                    <a:gd name="connsiteX1" fmla="*/ 161925 w 161925"/>
                    <a:gd name="connsiteY1" fmla="*/ 0 h 38100"/>
                    <a:gd name="connsiteX2" fmla="*/ 161925 w 161925"/>
                    <a:gd name="connsiteY2" fmla="*/ 38100 h 38100"/>
                    <a:gd name="connsiteX3" fmla="*/ 0 w 161925"/>
                    <a:gd name="connsiteY3" fmla="*/ 38100 h 381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61925" h="38100">
                      <a:moveTo>
                        <a:pt x="0" y="0"/>
                      </a:moveTo>
                      <a:lnTo>
                        <a:pt x="161925" y="0"/>
                      </a:lnTo>
                      <a:lnTo>
                        <a:pt x="161925" y="38100"/>
                      </a:lnTo>
                      <a:lnTo>
                        <a:pt x="0" y="38100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D798F392-E92D-280A-1787-0BF555898751}"/>
                    </a:ext>
                  </a:extLst>
                </p:cNvPr>
                <p:cNvSpPr/>
                <p:nvPr/>
              </p:nvSpPr>
              <p:spPr>
                <a:xfrm>
                  <a:off x="6372225" y="42156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BB2CEBB9-EDC1-42EA-40A8-3BAE5CA23A5E}"/>
                    </a:ext>
                  </a:extLst>
                </p:cNvPr>
                <p:cNvSpPr/>
                <p:nvPr/>
              </p:nvSpPr>
              <p:spPr>
                <a:xfrm>
                  <a:off x="6372225" y="43680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033E12A3-A8C7-9BA0-EA19-1A379CC61868}"/>
                    </a:ext>
                  </a:extLst>
                </p:cNvPr>
                <p:cNvSpPr/>
                <p:nvPr/>
              </p:nvSpPr>
              <p:spPr>
                <a:xfrm>
                  <a:off x="6372225" y="4520401"/>
                  <a:ext cx="140969" cy="116205"/>
                </a:xfrm>
                <a:custGeom>
                  <a:avLst/>
                  <a:gdLst>
                    <a:gd name="connsiteX0" fmla="*/ 140970 w 140969"/>
                    <a:gd name="connsiteY0" fmla="*/ 26670 h 116205"/>
                    <a:gd name="connsiteX1" fmla="*/ 114300 w 140969"/>
                    <a:gd name="connsiteY1" fmla="*/ 0 h 116205"/>
                    <a:gd name="connsiteX2" fmla="*/ 51435 w 140969"/>
                    <a:gd name="connsiteY2" fmla="*/ 62865 h 116205"/>
                    <a:gd name="connsiteX3" fmla="*/ 26670 w 140969"/>
                    <a:gd name="connsiteY3" fmla="*/ 38100 h 116205"/>
                    <a:gd name="connsiteX4" fmla="*/ 0 w 140969"/>
                    <a:gd name="connsiteY4" fmla="*/ 64770 h 116205"/>
                    <a:gd name="connsiteX5" fmla="*/ 51435 w 140969"/>
                    <a:gd name="connsiteY5" fmla="*/ 116205 h 11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5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7D8FB6D1-02B0-6E8A-299F-B2222F85481F}"/>
                    </a:ext>
                  </a:extLst>
                </p:cNvPr>
                <p:cNvSpPr/>
                <p:nvPr/>
              </p:nvSpPr>
              <p:spPr>
                <a:xfrm>
                  <a:off x="6372225" y="4670896"/>
                  <a:ext cx="140969" cy="116204"/>
                </a:xfrm>
                <a:custGeom>
                  <a:avLst/>
                  <a:gdLst>
                    <a:gd name="connsiteX0" fmla="*/ 140970 w 140969"/>
                    <a:gd name="connsiteY0" fmla="*/ 26670 h 116204"/>
                    <a:gd name="connsiteX1" fmla="*/ 114300 w 140969"/>
                    <a:gd name="connsiteY1" fmla="*/ 0 h 116204"/>
                    <a:gd name="connsiteX2" fmla="*/ 51435 w 140969"/>
                    <a:gd name="connsiteY2" fmla="*/ 62865 h 116204"/>
                    <a:gd name="connsiteX3" fmla="*/ 26670 w 140969"/>
                    <a:gd name="connsiteY3" fmla="*/ 38100 h 116204"/>
                    <a:gd name="connsiteX4" fmla="*/ 0 w 140969"/>
                    <a:gd name="connsiteY4" fmla="*/ 64770 h 116204"/>
                    <a:gd name="connsiteX5" fmla="*/ 51435 w 140969"/>
                    <a:gd name="connsiteY5" fmla="*/ 116205 h 1162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969" h="116204">
                      <a:moveTo>
                        <a:pt x="140970" y="26670"/>
                      </a:moveTo>
                      <a:lnTo>
                        <a:pt x="114300" y="0"/>
                      </a:lnTo>
                      <a:lnTo>
                        <a:pt x="51435" y="62865"/>
                      </a:lnTo>
                      <a:lnTo>
                        <a:pt x="26670" y="38100"/>
                      </a:lnTo>
                      <a:lnTo>
                        <a:pt x="0" y="64770"/>
                      </a:lnTo>
                      <a:lnTo>
                        <a:pt x="51435" y="116205"/>
                      </a:ln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GB"/>
                </a:p>
              </p:txBody>
            </p:sp>
          </p:grp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620FBBDE-C69B-225E-49A6-5B95687D5C4E}"/>
                  </a:ext>
                </a:extLst>
              </p:cNvPr>
              <p:cNvSpPr txBox="1"/>
              <p:nvPr/>
            </p:nvSpPr>
            <p:spPr>
              <a:xfrm>
                <a:off x="6933472" y="4465623"/>
                <a:ext cx="200697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Multiple choice exam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33CA5FDA-0A36-AE9B-A1A0-ABDD212511B9}"/>
                </a:ext>
              </a:extLst>
            </p:cNvPr>
            <p:cNvGrpSpPr/>
            <p:nvPr/>
          </p:nvGrpSpPr>
          <p:grpSpPr>
            <a:xfrm>
              <a:off x="6932169" y="5145101"/>
              <a:ext cx="2006972" cy="1232136"/>
              <a:chOff x="6932169" y="5145101"/>
              <a:chExt cx="2006972" cy="1232136"/>
            </a:xfrm>
          </p:grpSpPr>
          <p:pic>
            <p:nvPicPr>
              <p:cNvPr id="25" name="Graphic 24" descr="Boardroom outline">
                <a:extLst>
                  <a:ext uri="{FF2B5EF4-FFF2-40B4-BE49-F238E27FC236}">
                    <a16:creationId xmlns:a16="http://schemas.microsoft.com/office/drawing/2014/main" id="{310B563C-C60E-8F15-DA32-CDF251646F1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7531259" y="5145101"/>
                <a:ext cx="808792" cy="808792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6F94858-E0C2-A76F-C2A5-A2AD3C9278BD}"/>
                  </a:ext>
                </a:extLst>
              </p:cNvPr>
              <p:cNvSpPr txBox="1"/>
              <p:nvPr/>
            </p:nvSpPr>
            <p:spPr>
              <a:xfrm>
                <a:off x="6932169" y="5854017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Reflective journal and interview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B3BEBC8-89DF-026E-00A2-D75F9EAFA8ED}"/>
              </a:ext>
            </a:extLst>
          </p:cNvPr>
          <p:cNvGrpSpPr/>
          <p:nvPr userDrawn="1"/>
        </p:nvGrpSpPr>
        <p:grpSpPr>
          <a:xfrm>
            <a:off x="5190759" y="2438088"/>
            <a:ext cx="2006972" cy="4006299"/>
            <a:chOff x="4857655" y="2370938"/>
            <a:chExt cx="2006972" cy="4006299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D15A7D9F-0CC5-BA3F-AB8E-26EC4F529468}"/>
                </a:ext>
              </a:extLst>
            </p:cNvPr>
            <p:cNvGrpSpPr/>
            <p:nvPr/>
          </p:nvGrpSpPr>
          <p:grpSpPr>
            <a:xfrm>
              <a:off x="4857655" y="3754008"/>
              <a:ext cx="2006972" cy="1234006"/>
              <a:chOff x="4827701" y="3754008"/>
              <a:chExt cx="2006972" cy="1234006"/>
            </a:xfrm>
          </p:grpSpPr>
          <p:pic>
            <p:nvPicPr>
              <p:cNvPr id="48" name="Graphic 47" descr="Open folder outline">
                <a:extLst>
                  <a:ext uri="{FF2B5EF4-FFF2-40B4-BE49-F238E27FC236}">
                    <a16:creationId xmlns:a16="http://schemas.microsoft.com/office/drawing/2014/main" id="{3A1DD4F5-736A-2252-1180-743DD292CC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5433896" y="3754008"/>
                <a:ext cx="794582" cy="794582"/>
              </a:xfrm>
              <a:prstGeom prst="rect">
                <a:avLst/>
              </a:prstGeom>
            </p:spPr>
          </p:pic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ADD551BA-6960-B210-59BC-C4659F7BB790}"/>
                  </a:ext>
                </a:extLst>
              </p:cNvPr>
              <p:cNvSpPr txBox="1"/>
              <p:nvPr/>
            </p:nvSpPr>
            <p:spPr>
              <a:xfrm>
                <a:off x="4827701" y="4464794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On programme 100% achievement evidence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08EBBACB-BE75-CDF9-B995-2526DB735A64}"/>
                </a:ext>
              </a:extLst>
            </p:cNvPr>
            <p:cNvGrpSpPr/>
            <p:nvPr/>
          </p:nvGrpSpPr>
          <p:grpSpPr>
            <a:xfrm>
              <a:off x="4857655" y="5039493"/>
              <a:ext cx="2006972" cy="1337744"/>
              <a:chOff x="4828140" y="5039493"/>
              <a:chExt cx="2006972" cy="1337744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84A47B3-5B15-0509-C4F6-9BD6FAC9EEEF}"/>
                  </a:ext>
                </a:extLst>
              </p:cNvPr>
              <p:cNvSpPr txBox="1"/>
              <p:nvPr/>
            </p:nvSpPr>
            <p:spPr>
              <a:xfrm>
                <a:off x="4828140" y="5854017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Confirmed to be ready for EPA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7" name="Graphic 46" descr="Comment Like with solid fill">
                <a:extLst>
                  <a:ext uri="{FF2B5EF4-FFF2-40B4-BE49-F238E27FC236}">
                    <a16:creationId xmlns:a16="http://schemas.microsoft.com/office/drawing/2014/main" id="{2BB3AF8C-647B-83AE-30DF-9E13FD5DDC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5374426" y="5039493"/>
                <a:ext cx="914400" cy="914400"/>
              </a:xfrm>
              <a:prstGeom prst="rect">
                <a:avLst/>
              </a:prstGeom>
            </p:spPr>
          </p:pic>
        </p:grp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AAF62697-E4BA-EB1D-505C-BBA745301E41}"/>
                </a:ext>
              </a:extLst>
            </p:cNvPr>
            <p:cNvGrpSpPr/>
            <p:nvPr/>
          </p:nvGrpSpPr>
          <p:grpSpPr>
            <a:xfrm>
              <a:off x="4857655" y="2370938"/>
              <a:ext cx="2006972" cy="1283774"/>
              <a:chOff x="4887610" y="2370938"/>
              <a:chExt cx="2006972" cy="1283774"/>
            </a:xfrm>
          </p:grpSpPr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5435E52-2FBA-8449-9259-F3A101553364}"/>
                  </a:ext>
                </a:extLst>
              </p:cNvPr>
              <p:cNvSpPr txBox="1"/>
              <p:nvPr/>
            </p:nvSpPr>
            <p:spPr>
              <a:xfrm>
                <a:off x="4887610" y="3131492"/>
                <a:ext cx="200697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Preparation for assessment</a:t>
                </a:r>
                <a:endParaRPr lang="en-GB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5" name="Graphic 44" descr="Remote learning language with solid fill">
                <a:extLst>
                  <a:ext uri="{FF2B5EF4-FFF2-40B4-BE49-F238E27FC236}">
                    <a16:creationId xmlns:a16="http://schemas.microsoft.com/office/drawing/2014/main" id="{8D0E1CC4-ED16-4B7C-CEB5-C20774BDC4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5458666" y="2370938"/>
                <a:ext cx="864860" cy="864860"/>
              </a:xfrm>
              <a:prstGeom prst="rect">
                <a:avLst/>
              </a:prstGeom>
            </p:spPr>
          </p:pic>
        </p:grp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255024F-63E4-EB9E-3A5D-8E72AE69C7E3}"/>
              </a:ext>
            </a:extLst>
          </p:cNvPr>
          <p:cNvGrpSpPr/>
          <p:nvPr userDrawn="1"/>
        </p:nvGrpSpPr>
        <p:grpSpPr>
          <a:xfrm>
            <a:off x="2898983" y="2363561"/>
            <a:ext cx="2006972" cy="1135320"/>
            <a:chOff x="2923364" y="2294681"/>
            <a:chExt cx="2006972" cy="1135320"/>
          </a:xfrm>
        </p:grpSpPr>
        <p:pic>
          <p:nvPicPr>
            <p:cNvPr id="51" name="Graphic 50" descr="Teacher with solid fill">
              <a:extLst>
                <a:ext uri="{FF2B5EF4-FFF2-40B4-BE49-F238E27FC236}">
                  <a16:creationId xmlns:a16="http://schemas.microsoft.com/office/drawing/2014/main" id="{48CEC9C6-4B24-3928-B2B0-CB5231DE24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469650" y="2294681"/>
              <a:ext cx="914400" cy="914400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F4BA4FD-5617-5B70-A985-668A7C06FF13}"/>
                </a:ext>
              </a:extLst>
            </p:cNvPr>
            <p:cNvSpPr txBox="1"/>
            <p:nvPr/>
          </p:nvSpPr>
          <p:spPr>
            <a:xfrm>
              <a:off x="2923364" y="3122224"/>
              <a:ext cx="2006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Off the job training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9E70364-90E9-A697-1752-7922853C13F0}"/>
              </a:ext>
            </a:extLst>
          </p:cNvPr>
          <p:cNvGrpSpPr/>
          <p:nvPr userDrawn="1"/>
        </p:nvGrpSpPr>
        <p:grpSpPr>
          <a:xfrm>
            <a:off x="2898983" y="3714703"/>
            <a:ext cx="2006972" cy="1312965"/>
            <a:chOff x="3035566" y="3808399"/>
            <a:chExt cx="2006972" cy="1312965"/>
          </a:xfrm>
        </p:grpSpPr>
        <p:pic>
          <p:nvPicPr>
            <p:cNvPr id="54" name="Graphic 53" descr="Diploma with solid fill">
              <a:extLst>
                <a:ext uri="{FF2B5EF4-FFF2-40B4-BE49-F238E27FC236}">
                  <a16:creationId xmlns:a16="http://schemas.microsoft.com/office/drawing/2014/main" id="{4E79656F-CFA6-9B91-4EEA-855A5C1F3C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3581852" y="3808399"/>
              <a:ext cx="914400" cy="914400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3849E0B3-1CC2-4E4B-8D9C-BE4BF81C146E}"/>
                </a:ext>
              </a:extLst>
            </p:cNvPr>
            <p:cNvSpPr txBox="1"/>
            <p:nvPr/>
          </p:nvSpPr>
          <p:spPr>
            <a:xfrm>
              <a:off x="3035566" y="4598144"/>
              <a:ext cx="20069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Standard/Diploma</a:t>
              </a:r>
            </a:p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/Other</a:t>
              </a:r>
              <a:endParaRPr lang="en-GB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7C194AB-27CC-7149-DE9D-B8E1C89C007F}"/>
              </a:ext>
            </a:extLst>
          </p:cNvPr>
          <p:cNvGrpSpPr/>
          <p:nvPr userDrawn="1"/>
        </p:nvGrpSpPr>
        <p:grpSpPr>
          <a:xfrm>
            <a:off x="2905888" y="5140489"/>
            <a:ext cx="2006972" cy="1096363"/>
            <a:chOff x="3014563" y="5071609"/>
            <a:chExt cx="2006972" cy="1096363"/>
          </a:xfrm>
        </p:grpSpPr>
        <p:pic>
          <p:nvPicPr>
            <p:cNvPr id="57" name="Graphic 56" descr="Remote learning math with solid fill">
              <a:extLst>
                <a:ext uri="{FF2B5EF4-FFF2-40B4-BE49-F238E27FC236}">
                  <a16:creationId xmlns:a16="http://schemas.microsoft.com/office/drawing/2014/main" id="{99F78B05-75D6-EE12-8EE9-0ED2EF0BD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3560849" y="5071609"/>
              <a:ext cx="914400" cy="914400"/>
            </a:xfrm>
            <a:prstGeom prst="rect">
              <a:avLst/>
            </a:prstGeom>
          </p:spPr>
        </p:pic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0B3752C8-3521-5333-33C9-17CE74320779}"/>
                </a:ext>
              </a:extLst>
            </p:cNvPr>
            <p:cNvSpPr txBox="1"/>
            <p:nvPr/>
          </p:nvSpPr>
          <p:spPr>
            <a:xfrm>
              <a:off x="3014563" y="5860195"/>
              <a:ext cx="200697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 &amp; maths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77D92A2A-85EB-1470-5898-FADC6929EAA2}"/>
              </a:ext>
            </a:extLst>
          </p:cNvPr>
          <p:cNvGrpSpPr/>
          <p:nvPr userDrawn="1"/>
        </p:nvGrpSpPr>
        <p:grpSpPr>
          <a:xfrm>
            <a:off x="1013987" y="2157451"/>
            <a:ext cx="1397640" cy="1064408"/>
            <a:chOff x="1013987" y="2435244"/>
            <a:chExt cx="1397640" cy="1064408"/>
          </a:xfrm>
        </p:grpSpPr>
        <p:pic>
          <p:nvPicPr>
            <p:cNvPr id="60" name="Graphic 59" descr="Newspaper with solid fill">
              <a:extLst>
                <a:ext uri="{FF2B5EF4-FFF2-40B4-BE49-F238E27FC236}">
                  <a16:creationId xmlns:a16="http://schemas.microsoft.com/office/drawing/2014/main" id="{469711AC-5618-5002-B0AE-BA8EA8CCE9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p:blipFill>
          <p:spPr>
            <a:xfrm>
              <a:off x="1315063" y="2435244"/>
              <a:ext cx="802552" cy="802552"/>
            </a:xfrm>
            <a:prstGeom prst="rect">
              <a:avLst/>
            </a:prstGeom>
          </p:spPr>
        </p:pic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7C81FC5-6047-4DAA-B0CD-82442AB33523}"/>
                </a:ext>
              </a:extLst>
            </p:cNvPr>
            <p:cNvSpPr txBox="1"/>
            <p:nvPr/>
          </p:nvSpPr>
          <p:spPr>
            <a:xfrm>
              <a:off x="1013987" y="3191875"/>
              <a:ext cx="13976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Information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031AD4E-10F0-4AD1-757D-E3E6AFB774EA}"/>
              </a:ext>
            </a:extLst>
          </p:cNvPr>
          <p:cNvGrpSpPr/>
          <p:nvPr userDrawn="1"/>
        </p:nvGrpSpPr>
        <p:grpSpPr>
          <a:xfrm>
            <a:off x="982186" y="3199904"/>
            <a:ext cx="1397640" cy="1277451"/>
            <a:chOff x="982186" y="3477697"/>
            <a:chExt cx="1397640" cy="1277451"/>
          </a:xfrm>
        </p:grpSpPr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EBB209F5-6385-4055-368F-ADE85004415B}"/>
                </a:ext>
              </a:extLst>
            </p:cNvPr>
            <p:cNvGrpSpPr/>
            <p:nvPr/>
          </p:nvGrpSpPr>
          <p:grpSpPr>
            <a:xfrm>
              <a:off x="1314003" y="3477697"/>
              <a:ext cx="797608" cy="797608"/>
              <a:chOff x="1376059" y="3195679"/>
              <a:chExt cx="914400" cy="914400"/>
            </a:xfrm>
          </p:grpSpPr>
          <p:pic>
            <p:nvPicPr>
              <p:cNvPr id="65" name="Graphic 64" descr="Clipboard outline">
                <a:extLst>
                  <a:ext uri="{FF2B5EF4-FFF2-40B4-BE49-F238E27FC236}">
                    <a16:creationId xmlns:a16="http://schemas.microsoft.com/office/drawing/2014/main" id="{65DEF522-D4F8-12F3-C727-F0525323AEF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0"/>
                  </a:ext>
                </a:extLst>
              </a:blip>
              <a:stretch>
                <a:fillRect/>
              </a:stretch>
            </p:blipFill>
            <p:spPr>
              <a:xfrm>
                <a:off x="1376059" y="3195679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66" name="Graphic 65" descr="Scribble outline">
                <a:extLst>
                  <a:ext uri="{FF2B5EF4-FFF2-40B4-BE49-F238E27FC236}">
                    <a16:creationId xmlns:a16="http://schemas.microsoft.com/office/drawing/2014/main" id="{AC4528E6-379A-1702-AC32-D9095C748E6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p:blipFill>
            <p:spPr>
              <a:xfrm>
                <a:off x="1676258" y="3495878"/>
                <a:ext cx="614002" cy="614002"/>
              </a:xfrm>
              <a:prstGeom prst="rect">
                <a:avLst/>
              </a:prstGeom>
            </p:spPr>
          </p:pic>
        </p:grp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C77D74A2-E4FE-098D-3461-0E062E6525E1}"/>
                </a:ext>
              </a:extLst>
            </p:cNvPr>
            <p:cNvSpPr txBox="1"/>
            <p:nvPr/>
          </p:nvSpPr>
          <p:spPr>
            <a:xfrm>
              <a:off x="982186" y="4231928"/>
              <a:ext cx="139764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Application &amp; eligibility check</a:t>
              </a:r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19BBCE5A-8AEE-515C-3143-44BA68B5433D}"/>
              </a:ext>
            </a:extLst>
          </p:cNvPr>
          <p:cNvGrpSpPr/>
          <p:nvPr userDrawn="1"/>
        </p:nvGrpSpPr>
        <p:grpSpPr>
          <a:xfrm>
            <a:off x="489798" y="4526673"/>
            <a:ext cx="2446018" cy="990735"/>
            <a:chOff x="489798" y="4804466"/>
            <a:chExt cx="2446018" cy="990735"/>
          </a:xfrm>
        </p:grpSpPr>
        <p:pic>
          <p:nvPicPr>
            <p:cNvPr id="68" name="Graphic 67" descr="Test Dummy outline">
              <a:extLst>
                <a:ext uri="{FF2B5EF4-FFF2-40B4-BE49-F238E27FC236}">
                  <a16:creationId xmlns:a16="http://schemas.microsoft.com/office/drawing/2014/main" id="{EF8C231D-150A-4077-AB51-30F6D7A8F6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4"/>
                </a:ext>
              </a:extLst>
            </a:blip>
            <a:stretch>
              <a:fillRect/>
            </a:stretch>
          </p:blipFill>
          <p:spPr>
            <a:xfrm>
              <a:off x="1358781" y="4804466"/>
              <a:ext cx="708052" cy="708052"/>
            </a:xfrm>
            <a:prstGeom prst="rect">
              <a:avLst/>
            </a:prstGeom>
          </p:spPr>
        </p:pic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38A03F4D-6791-C853-CF9C-F85AB7B332DD}"/>
                </a:ext>
              </a:extLst>
            </p:cNvPr>
            <p:cNvSpPr txBox="1"/>
            <p:nvPr/>
          </p:nvSpPr>
          <p:spPr>
            <a:xfrm>
              <a:off x="489798" y="5487424"/>
              <a:ext cx="24460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Assessments &amp; induction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C1BDF084-8776-765F-D822-353A7F3E1241}"/>
              </a:ext>
            </a:extLst>
          </p:cNvPr>
          <p:cNvGrpSpPr/>
          <p:nvPr userDrawn="1"/>
        </p:nvGrpSpPr>
        <p:grpSpPr>
          <a:xfrm>
            <a:off x="454880" y="5566632"/>
            <a:ext cx="2480935" cy="1114069"/>
            <a:chOff x="454880" y="5844425"/>
            <a:chExt cx="2480935" cy="1114069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C858FCDE-2A76-BB2A-3503-37C3A0462925}"/>
                </a:ext>
              </a:extLst>
            </p:cNvPr>
            <p:cNvGrpSpPr/>
            <p:nvPr/>
          </p:nvGrpSpPr>
          <p:grpSpPr>
            <a:xfrm>
              <a:off x="1421923" y="5844425"/>
              <a:ext cx="535276" cy="794500"/>
              <a:chOff x="1024588" y="5448799"/>
              <a:chExt cx="936714" cy="1390346"/>
            </a:xfrm>
          </p:grpSpPr>
          <p:pic>
            <p:nvPicPr>
              <p:cNvPr id="73" name="Graphic 72" descr="Open hand outline">
                <a:extLst>
                  <a:ext uri="{FF2B5EF4-FFF2-40B4-BE49-F238E27FC236}">
                    <a16:creationId xmlns:a16="http://schemas.microsoft.com/office/drawing/2014/main" id="{E84ABCB2-48E8-E791-B0BB-5C62FCF6B2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6"/>
                  </a:ext>
                </a:extLst>
              </a:blip>
              <a:stretch>
                <a:fillRect/>
              </a:stretch>
            </p:blipFill>
            <p:spPr>
              <a:xfrm>
                <a:off x="1024588" y="5924745"/>
                <a:ext cx="914400" cy="914400"/>
              </a:xfrm>
              <a:prstGeom prst="rect">
                <a:avLst/>
              </a:prstGeom>
            </p:spPr>
          </p:pic>
          <p:pic>
            <p:nvPicPr>
              <p:cNvPr id="74" name="Graphic 73" descr="List with solid fill">
                <a:extLst>
                  <a:ext uri="{FF2B5EF4-FFF2-40B4-BE49-F238E27FC236}">
                    <a16:creationId xmlns:a16="http://schemas.microsoft.com/office/drawing/2014/main" id="{29FDB8DE-B27B-A03D-579C-BA38EDE32E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8"/>
                  </a:ext>
                </a:extLst>
              </a:blip>
              <a:stretch>
                <a:fillRect/>
              </a:stretch>
            </p:blipFill>
            <p:spPr>
              <a:xfrm>
                <a:off x="1046902" y="5448799"/>
                <a:ext cx="914400" cy="914400"/>
              </a:xfrm>
              <a:prstGeom prst="rect">
                <a:avLst/>
              </a:prstGeom>
            </p:spPr>
          </p:pic>
        </p:grp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4C01D0A-2CA2-D6F1-810E-B992DF7F5F27}"/>
                </a:ext>
              </a:extLst>
            </p:cNvPr>
            <p:cNvSpPr txBox="1"/>
            <p:nvPr/>
          </p:nvSpPr>
          <p:spPr>
            <a:xfrm>
              <a:off x="454880" y="6435274"/>
              <a:ext cx="248093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Support &amp; programme plan created and agreed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9899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806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3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Apprenticeship responsibilities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080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81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7D848E8-4E7D-F5AA-C977-857C51670243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8258" y="230188"/>
            <a:ext cx="853979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2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9" r:id="rId2"/>
    <p:sldLayoutId id="2147483667" r:id="rId3"/>
    <p:sldLayoutId id="2147483668" r:id="rId4"/>
    <p:sldLayoutId id="2147483666" r:id="rId5"/>
    <p:sldLayoutId id="2147483664" r:id="rId6"/>
    <p:sldLayoutId id="2147483665" r:id="rId7"/>
    <p:sldLayoutId id="2147483773" r:id="rId8"/>
    <p:sldLayoutId id="214748377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FFBE2AF-0C04-4589-45F6-8669FD38F8A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586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71" r:id="rId8"/>
    <p:sldLayoutId id="2147483772" r:id="rId9"/>
    <p:sldLayoutId id="2147483818" r:id="rId10"/>
    <p:sldLayoutId id="21474838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FFC00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4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FF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rgbClr val="FFFFCC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1F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A385462C-E093-B46F-1169-F0C4981E0FE4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57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750" r:id="rId8"/>
    <p:sldLayoutId id="2147483751" r:id="rId9"/>
    <p:sldLayoutId id="2147483752" r:id="rId10"/>
    <p:sldLayoutId id="2147483754" r:id="rId11"/>
    <p:sldLayoutId id="2147483755" r:id="rId12"/>
    <p:sldLayoutId id="214748375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6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9E6C3-6E31-426D-A71E-FC2DB8CB43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6D9B58-CB15-408C-98E7-3A78969796E6}" type="datetimeFigureOut">
              <a:rPr lang="en-GB" smtClean="0"/>
              <a:t>18/07/2023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4D67E0-8AB8-4EF7-9376-DBE023105C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B37E9-26D6-4005-9224-4D099D95E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1CC21-AFC1-41CB-87A0-25FF6684EDBA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BFADEC7F-85F5-01A5-10EE-FA4AB2691B05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251" y="230188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85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775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1E3D7F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12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tx1">
              <a:lumMod val="50000"/>
              <a:lumOff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82543-59C4-1E57-A011-6CAB94E9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45101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Dynamic Overview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52EB416-C348-5C7F-A7D0-F5069DF3D81E}"/>
              </a:ext>
            </a:extLst>
          </p:cNvPr>
          <p:cNvSpPr/>
          <p:nvPr userDrawn="1"/>
        </p:nvSpPr>
        <p:spPr>
          <a:xfrm rot="5400000">
            <a:off x="1438707" y="1826860"/>
            <a:ext cx="2432341" cy="2160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413D7155-F7BD-8EE2-1E6F-3E4BBFAAA37E}"/>
              </a:ext>
            </a:extLst>
          </p:cNvPr>
          <p:cNvSpPr/>
          <p:nvPr userDrawn="1"/>
        </p:nvSpPr>
        <p:spPr>
          <a:xfrm rot="5400000">
            <a:off x="3705658" y="1826861"/>
            <a:ext cx="2432341" cy="2160000"/>
          </a:xfrm>
          <a:prstGeom prst="hexagon">
            <a:avLst/>
          </a:prstGeom>
          <a:solidFill>
            <a:srgbClr val="D2D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6C8B379D-13A5-BAAB-92C0-02E204570951}"/>
              </a:ext>
            </a:extLst>
          </p:cNvPr>
          <p:cNvSpPr/>
          <p:nvPr userDrawn="1"/>
        </p:nvSpPr>
        <p:spPr>
          <a:xfrm rot="5400000">
            <a:off x="5972609" y="1826861"/>
            <a:ext cx="2432341" cy="2160000"/>
          </a:xfrm>
          <a:prstGeom prst="hexagon">
            <a:avLst/>
          </a:prstGeom>
          <a:solidFill>
            <a:srgbClr val="A5B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7FCC469E-24CB-42C6-8B0D-EE38348C5ABE}"/>
              </a:ext>
            </a:extLst>
          </p:cNvPr>
          <p:cNvSpPr/>
          <p:nvPr userDrawn="1"/>
        </p:nvSpPr>
        <p:spPr>
          <a:xfrm rot="5400000">
            <a:off x="8219428" y="1826859"/>
            <a:ext cx="2432341" cy="2160000"/>
          </a:xfrm>
          <a:prstGeom prst="hexagon">
            <a:avLst/>
          </a:prstGeom>
          <a:solidFill>
            <a:srgbClr val="FDE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CD74B534-4FA2-8EBD-15CC-AF848B132CC5}"/>
              </a:ext>
            </a:extLst>
          </p:cNvPr>
          <p:cNvSpPr/>
          <p:nvPr userDrawn="1"/>
        </p:nvSpPr>
        <p:spPr>
          <a:xfrm rot="5400000">
            <a:off x="2572178" y="3836635"/>
            <a:ext cx="2432341" cy="2160000"/>
          </a:xfrm>
          <a:prstGeom prst="hexagon">
            <a:avLst/>
          </a:prstGeom>
          <a:solidFill>
            <a:srgbClr val="627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763809F-C7E4-CF88-86FE-101F8F75D121}"/>
              </a:ext>
            </a:extLst>
          </p:cNvPr>
          <p:cNvSpPr/>
          <p:nvPr userDrawn="1"/>
        </p:nvSpPr>
        <p:spPr>
          <a:xfrm rot="5400000">
            <a:off x="4839132" y="3836635"/>
            <a:ext cx="2432341" cy="2160000"/>
          </a:xfrm>
          <a:prstGeom prst="hexagon">
            <a:avLst/>
          </a:prstGeom>
          <a:solidFill>
            <a:srgbClr val="FE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D6983FDE-28E9-2E5B-9398-BF177EC3CF46}"/>
              </a:ext>
            </a:extLst>
          </p:cNvPr>
          <p:cNvSpPr/>
          <p:nvPr userDrawn="1"/>
        </p:nvSpPr>
        <p:spPr>
          <a:xfrm rot="5400000">
            <a:off x="7106086" y="3836636"/>
            <a:ext cx="2432341" cy="2160000"/>
          </a:xfrm>
          <a:prstGeom prst="hexagon">
            <a:avLst/>
          </a:prstGeom>
          <a:solidFill>
            <a:srgbClr val="4B6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5CA0D1D-F660-0AAA-1A4C-AA6908035089}"/>
              </a:ext>
            </a:extLst>
          </p:cNvPr>
          <p:cNvGrpSpPr/>
          <p:nvPr userDrawn="1"/>
        </p:nvGrpSpPr>
        <p:grpSpPr>
          <a:xfrm>
            <a:off x="252457" y="5690998"/>
            <a:ext cx="11605689" cy="1167002"/>
            <a:chOff x="490330" y="5751040"/>
            <a:chExt cx="11605689" cy="1167002"/>
          </a:xfrm>
        </p:grpSpPr>
        <p:pic>
          <p:nvPicPr>
            <p:cNvPr id="4" name="Picture 8" descr="The matrix Standard | Business Accreditation Standard">
              <a:extLst>
                <a:ext uri="{FF2B5EF4-FFF2-40B4-BE49-F238E27FC236}">
                  <a16:creationId xmlns:a16="http://schemas.microsoft.com/office/drawing/2014/main" id="{8B3F302F-328D-A5A1-032D-7FB546FE5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29017" y="5751040"/>
              <a:ext cx="1167002" cy="1167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771F0F-68B0-2110-5971-D1B909B0929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90330" y="6279597"/>
              <a:ext cx="423324" cy="426555"/>
            </a:xfrm>
            <a:prstGeom prst="rect">
              <a:avLst/>
            </a:prstGeom>
          </p:spPr>
        </p:pic>
        <p:pic>
          <p:nvPicPr>
            <p:cNvPr id="6" name="Picture 10" descr="Healthcare Quality Mark | Quality Assurance by Skills for Health">
              <a:extLst>
                <a:ext uri="{FF2B5EF4-FFF2-40B4-BE49-F238E27FC236}">
                  <a16:creationId xmlns:a16="http://schemas.microsoft.com/office/drawing/2014/main" id="{15A21867-D428-B3D7-11A7-2615FBA04E4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75629" y="6332172"/>
              <a:ext cx="1387320" cy="321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12" descr="DECA accredited a Disability Confident Employer - GOV.UK">
              <a:extLst>
                <a:ext uri="{FF2B5EF4-FFF2-40B4-BE49-F238E27FC236}">
                  <a16:creationId xmlns:a16="http://schemas.microsoft.com/office/drawing/2014/main" id="{1B0610DD-D6B7-FE5D-1A6E-7C191512166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12482" y="6101274"/>
              <a:ext cx="1167002" cy="7780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4" descr="Health &amp; social care — Barking &amp; Dagenham College">
              <a:extLst>
                <a:ext uri="{FF2B5EF4-FFF2-40B4-BE49-F238E27FC236}">
                  <a16:creationId xmlns:a16="http://schemas.microsoft.com/office/drawing/2014/main" id="{1CB76794-67C3-DCB2-971A-C95873F9C59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9763" y="6200024"/>
              <a:ext cx="969757" cy="5481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95BB4765-3548-7FB6-2BB3-D6363436BB9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284" y="233000"/>
            <a:ext cx="1071162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818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8AF1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B1C7A338-A9A3-909F-4029-A2B0FC0E77DC}"/>
              </a:ext>
            </a:extLst>
          </p:cNvPr>
          <p:cNvSpPr/>
          <p:nvPr userDrawn="1"/>
        </p:nvSpPr>
        <p:spPr>
          <a:xfrm>
            <a:off x="-1628775" y="1133475"/>
            <a:ext cx="4876800" cy="4886325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7DD7E-64E8-105F-CFEE-F14B887EFBBB}"/>
              </a:ext>
            </a:extLst>
          </p:cNvPr>
          <p:cNvSpPr/>
          <p:nvPr userDrawn="1"/>
        </p:nvSpPr>
        <p:spPr>
          <a:xfrm>
            <a:off x="3707511" y="-1538576"/>
            <a:ext cx="4457700" cy="452913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3F54CAD-C88C-0433-CF9F-4FB98E6A6AF5}"/>
              </a:ext>
            </a:extLst>
          </p:cNvPr>
          <p:cNvSpPr/>
          <p:nvPr userDrawn="1"/>
        </p:nvSpPr>
        <p:spPr>
          <a:xfrm>
            <a:off x="8624697" y="-758952"/>
            <a:ext cx="4457699" cy="445312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6F4D89D6-22F1-A19F-F925-6F7E42E643D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387" y="5561140"/>
            <a:ext cx="872971" cy="108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960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A926323-1A6D-D710-87D5-C36E8BCD6A6F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77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3" r:id="rId5"/>
    <p:sldLayoutId id="214748383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9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F82543-59C4-1E57-A011-6CAB94E9E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Dynamic Overview</a:t>
            </a: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152EB416-C348-5C7F-A7D0-F5069DF3D81E}"/>
              </a:ext>
            </a:extLst>
          </p:cNvPr>
          <p:cNvSpPr/>
          <p:nvPr userDrawn="1"/>
        </p:nvSpPr>
        <p:spPr>
          <a:xfrm rot="5400000">
            <a:off x="1438707" y="1826860"/>
            <a:ext cx="2432341" cy="2160000"/>
          </a:xfrm>
          <a:prstGeom prst="hex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413D7155-F7BD-8EE2-1E6F-3E4BBFAAA37E}"/>
              </a:ext>
            </a:extLst>
          </p:cNvPr>
          <p:cNvSpPr/>
          <p:nvPr userDrawn="1"/>
        </p:nvSpPr>
        <p:spPr>
          <a:xfrm rot="5400000">
            <a:off x="3705658" y="1826861"/>
            <a:ext cx="2432341" cy="2160000"/>
          </a:xfrm>
          <a:prstGeom prst="hexagon">
            <a:avLst/>
          </a:prstGeom>
          <a:solidFill>
            <a:srgbClr val="D2D8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6C8B379D-13A5-BAAB-92C0-02E204570951}"/>
              </a:ext>
            </a:extLst>
          </p:cNvPr>
          <p:cNvSpPr/>
          <p:nvPr userDrawn="1"/>
        </p:nvSpPr>
        <p:spPr>
          <a:xfrm rot="5400000">
            <a:off x="5972609" y="1826861"/>
            <a:ext cx="2432341" cy="2160000"/>
          </a:xfrm>
          <a:prstGeom prst="hexagon">
            <a:avLst/>
          </a:prstGeom>
          <a:solidFill>
            <a:srgbClr val="A5B1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7FCC469E-24CB-42C6-8B0D-EE38348C5ABE}"/>
              </a:ext>
            </a:extLst>
          </p:cNvPr>
          <p:cNvSpPr/>
          <p:nvPr userDrawn="1"/>
        </p:nvSpPr>
        <p:spPr>
          <a:xfrm rot="5400000">
            <a:off x="8219428" y="1826859"/>
            <a:ext cx="2432341" cy="2160000"/>
          </a:xfrm>
          <a:prstGeom prst="hexagon">
            <a:avLst/>
          </a:prstGeom>
          <a:solidFill>
            <a:srgbClr val="FDE7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Hexagon 18">
            <a:extLst>
              <a:ext uri="{FF2B5EF4-FFF2-40B4-BE49-F238E27FC236}">
                <a16:creationId xmlns:a16="http://schemas.microsoft.com/office/drawing/2014/main" id="{CD74B534-4FA2-8EBD-15CC-AF848B132CC5}"/>
              </a:ext>
            </a:extLst>
          </p:cNvPr>
          <p:cNvSpPr/>
          <p:nvPr userDrawn="1"/>
        </p:nvSpPr>
        <p:spPr>
          <a:xfrm rot="5400000">
            <a:off x="2572178" y="3836635"/>
            <a:ext cx="2432341" cy="2160000"/>
          </a:xfrm>
          <a:prstGeom prst="hexagon">
            <a:avLst/>
          </a:prstGeom>
          <a:solidFill>
            <a:srgbClr val="6277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A763809F-C7E4-CF88-86FE-101F8F75D121}"/>
              </a:ext>
            </a:extLst>
          </p:cNvPr>
          <p:cNvSpPr/>
          <p:nvPr userDrawn="1"/>
        </p:nvSpPr>
        <p:spPr>
          <a:xfrm rot="5400000">
            <a:off x="4839132" y="3836635"/>
            <a:ext cx="2432341" cy="2160000"/>
          </a:xfrm>
          <a:prstGeom prst="hexagon">
            <a:avLst/>
          </a:prstGeom>
          <a:solidFill>
            <a:srgbClr val="FEF7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D6983FDE-28E9-2E5B-9398-BF177EC3CF46}"/>
              </a:ext>
            </a:extLst>
          </p:cNvPr>
          <p:cNvSpPr/>
          <p:nvPr userDrawn="1"/>
        </p:nvSpPr>
        <p:spPr>
          <a:xfrm rot="5400000">
            <a:off x="7106086" y="3836636"/>
            <a:ext cx="2432341" cy="2160000"/>
          </a:xfrm>
          <a:prstGeom prst="hexagon">
            <a:avLst/>
          </a:prstGeom>
          <a:solidFill>
            <a:srgbClr val="4B64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0175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8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5DA8C647-5439-2E96-930D-967E8238332A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589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11" r:id="rId2"/>
    <p:sldLayoutId id="2147483709" r:id="rId3"/>
    <p:sldLayoutId id="2147483710" r:id="rId4"/>
    <p:sldLayoutId id="2147483708" r:id="rId5"/>
    <p:sldLayoutId id="2147483713" r:id="rId6"/>
    <p:sldLayoutId id="2147483765" r:id="rId7"/>
    <p:sldLayoutId id="2147483714" r:id="rId8"/>
    <p:sldLayoutId id="2147483766" r:id="rId9"/>
    <p:sldLayoutId id="2147483715" r:id="rId10"/>
    <p:sldLayoutId id="2147483767" r:id="rId11"/>
    <p:sldLayoutId id="2147483768" r:id="rId12"/>
    <p:sldLayoutId id="2147483716" r:id="rId13"/>
    <p:sldLayoutId id="2147483769" r:id="rId14"/>
    <p:sldLayoutId id="2147483717" r:id="rId15"/>
    <p:sldLayoutId id="2147483770" r:id="rId16"/>
    <p:sldLayoutId id="2147483718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802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28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909FCAB-B6E0-ECC8-1E26-71E3570E591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28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9" r:id="rId4"/>
    <p:sldLayoutId id="2147483810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E61518AE-82D9-DD88-C634-0FFBFA15B18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953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816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FA926323-1A6D-D710-87D5-C36E8BCD6A6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3758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40" r:id="rId2"/>
    <p:sldLayoutId id="2147483739" r:id="rId3"/>
    <p:sldLayoutId id="2147483742" r:id="rId4"/>
    <p:sldLayoutId id="214748381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8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CF54B5E0-D3CB-B5EC-51E2-357BD9D45B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5439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81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5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A273C9-03AA-4D86-AC4E-1FFD642F74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24393AE-5284-9C37-0744-D0B3B4BA3E4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3300" y="5598566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684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813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7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E3D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D8AF3F-2210-4D5A-A9D6-C422F165A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245" y="333083"/>
            <a:ext cx="10515600" cy="9490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Off-the-job Training</a:t>
            </a:r>
            <a:endParaRPr lang="en-GB" dirty="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6C3BA15F-8A7D-7F32-0641-6E18C8512F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962" y="203965"/>
            <a:ext cx="815579" cy="1009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216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Tx/>
        <a:buBlip>
          <a:blip r:embed="rId4"/>
        </a:buBlip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Courier New" panose="02070309020205020404" pitchFamily="49" charset="0"/>
        <a:buChar char="o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2.xml"/><Relationship Id="rId6" Type="http://schemas.microsoft.com/office/2007/relationships/hdphoto" Target="../media/hdphoto1.wdp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6.xml"/><Relationship Id="rId4" Type="http://schemas.openxmlformats.org/officeDocument/2006/relationships/image" Target="../media/image31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mailto:hello@dynamictraining.org.uk" TargetMode="External"/><Relationship Id="rId1" Type="http://schemas.openxmlformats.org/officeDocument/2006/relationships/slideLayout" Target="../slideLayouts/slideLayout10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296F94F-1111-FFEA-4071-6F777D4412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1" y="1461302"/>
            <a:ext cx="8840885" cy="622998"/>
          </a:xfrm>
        </p:spPr>
        <p:txBody>
          <a:bodyPr/>
          <a:lstStyle/>
          <a:p>
            <a:r>
              <a:rPr lang="en-GB" sz="4400" dirty="0">
                <a:solidFill>
                  <a:srgbClr val="FFC000"/>
                </a:solidFill>
                <a:latin typeface="+mn-lt"/>
              </a:rPr>
              <a:t>Information Session</a:t>
            </a:r>
            <a:br>
              <a:rPr lang="en-GB" sz="2800" dirty="0">
                <a:solidFill>
                  <a:srgbClr val="FFC000"/>
                </a:solidFill>
                <a:latin typeface="+mn-lt"/>
              </a:rPr>
            </a:br>
            <a:br>
              <a:rPr lang="en-GB" sz="2800" dirty="0">
                <a:solidFill>
                  <a:srgbClr val="FFC000"/>
                </a:solidFill>
                <a:latin typeface="+mn-lt"/>
              </a:rPr>
            </a:br>
            <a:br>
              <a:rPr lang="en-GB" sz="1100" dirty="0">
                <a:solidFill>
                  <a:srgbClr val="FFC000"/>
                </a:solidFill>
                <a:latin typeface="+mn-lt"/>
              </a:rPr>
            </a:br>
            <a:r>
              <a:rPr lang="en-GB" sz="4400" dirty="0">
                <a:solidFill>
                  <a:srgbClr val="FFC000"/>
                </a:solidFill>
                <a:latin typeface="+mn-lt"/>
              </a:rPr>
              <a:t>Healthcare Support Worker Level 2</a:t>
            </a:r>
          </a:p>
        </p:txBody>
      </p:sp>
    </p:spTree>
    <p:extLst>
      <p:ext uri="{BB962C8B-B14F-4D97-AF65-F5344CB8AC3E}">
        <p14:creationId xmlns:p14="http://schemas.microsoft.com/office/powerpoint/2010/main" val="1980431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73DB44C-FF5A-307E-36B4-E7FD75467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363" y="208975"/>
            <a:ext cx="10422393" cy="1325563"/>
          </a:xfrm>
        </p:spPr>
        <p:txBody>
          <a:bodyPr>
            <a:normAutofit/>
          </a:bodyPr>
          <a:lstStyle/>
          <a:p>
            <a:r>
              <a:rPr lang="en-GB" sz="40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Healthcare Support Worker Level 2 </a:t>
            </a:r>
            <a:endParaRPr lang="en-GB" sz="4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3078998-41B4-12A6-91F1-7B3BF0CFA8E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90550" y="1534538"/>
            <a:ext cx="9706389" cy="5114487"/>
          </a:xfrm>
        </p:spPr>
        <p:txBody>
          <a:bodyPr>
            <a:normAutofit/>
          </a:bodyPr>
          <a:lstStyle/>
          <a:p>
            <a:r>
              <a:rPr lang="en-GB" sz="3600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This apprenticeship is perfect for:</a:t>
            </a:r>
          </a:p>
          <a:p>
            <a:endParaRPr lang="en-GB" sz="3600" b="1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Healthcare Support Workers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600" baseline="30000" dirty="0">
              <a:solidFill>
                <a:schemeClr val="bg1"/>
              </a:solidFill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3600" baseline="30000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br>
              <a:rPr lang="en-GB" sz="3600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en-GB" sz="3600" b="1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The apprentices will achieve: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Healthcare Support Worker Apprenticeship Standard Level 2 Certificate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3600" baseline="300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Level 1 or 2 Functional Skills in maths and English (if applicable)</a:t>
            </a:r>
          </a:p>
        </p:txBody>
      </p:sp>
    </p:spTree>
    <p:extLst>
      <p:ext uri="{BB962C8B-B14F-4D97-AF65-F5344CB8AC3E}">
        <p14:creationId xmlns:p14="http://schemas.microsoft.com/office/powerpoint/2010/main" val="2510908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B863EFC-BE01-4320-C60E-EC44A39CC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929"/>
            <a:ext cx="10515600" cy="895352"/>
          </a:xfrm>
        </p:spPr>
        <p:txBody>
          <a:bodyPr/>
          <a:lstStyle/>
          <a:p>
            <a:r>
              <a:rPr lang="en-GB" sz="4400" b="1" dirty="0">
                <a:solidFill>
                  <a:srgbClr val="FFC000"/>
                </a:solidFill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Health Care Support Worker Level 2</a:t>
            </a:r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CDA807-0AAD-CC03-A48E-99D429A59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00882"/>
            <a:ext cx="12192000" cy="425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388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02D27-C13B-9DF1-2687-BC1AFADE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33588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End Point Assessment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479A9-C6B6-9D31-1F42-D19DEBCCFA2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04730"/>
            <a:ext cx="10515600" cy="508814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End Point Assessment (EPA) happens at the end of the programme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Apprentices need to pass this to achieve their apprenticeship</a:t>
            </a:r>
          </a:p>
          <a:p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EPA involves independent assessment at the end of the programme which includes: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Observation in the Workplace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altLang="en-US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Professional discussion underpinned by the learner portfolio</a:t>
            </a:r>
          </a:p>
          <a:p>
            <a:pPr lvl="1"/>
            <a:endParaRPr lang="en-GB" altLang="en-US" dirty="0">
              <a:latin typeface="+mn-lt"/>
              <a:ea typeface="Lato" panose="020F0502020204030203" pitchFamily="34" charset="0"/>
              <a:cs typeface="Lato" panose="020F0502020204030203" pitchFamily="34" charset="0"/>
            </a:endParaRPr>
          </a:p>
          <a:p>
            <a:r>
              <a:rPr lang="en-GB" altLang="en-US" sz="2400" dirty="0">
                <a:latin typeface="+mn-lt"/>
                <a:ea typeface="Lato" panose="020F0502020204030203" pitchFamily="34" charset="0"/>
                <a:cs typeface="Lato" panose="020F0502020204030203" pitchFamily="34" charset="0"/>
              </a:rPr>
              <a:t>From this apprentices can achieve: Fail, Pass, &amp; Distinction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02069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3536E-BC42-ED90-2FD2-E5D322AC44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+mn-lt"/>
              </a:rPr>
              <a:t>The Apprentice Journey</a:t>
            </a:r>
            <a:endParaRPr lang="en-GB" sz="4000" b="1" dirty="0">
              <a:solidFill>
                <a:srgbClr val="FFC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55576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C5037-808E-CD74-3E25-BFC26BF494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53612" y="3776472"/>
            <a:ext cx="7909852" cy="846328"/>
          </a:xfrm>
        </p:spPr>
        <p:txBody>
          <a:bodyPr/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E-learning Tools and Portals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22D1CC-4939-C30E-17A2-B827D3E050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9430" y="4882770"/>
            <a:ext cx="7548664" cy="640206"/>
          </a:xfrm>
        </p:spPr>
        <p:txBody>
          <a:bodyPr/>
          <a:lstStyle/>
          <a:p>
            <a:r>
              <a:rPr lang="en-US" sz="2400" dirty="0">
                <a:solidFill>
                  <a:srgbClr val="FFFFFE"/>
                </a:solidFill>
                <a:latin typeface="+mn-lt"/>
                <a:cs typeface="+mn-cs"/>
              </a:rPr>
              <a:t>The tools learners use to support achievement of their apprenticeship programme</a:t>
            </a:r>
          </a:p>
          <a:p>
            <a:endParaRPr lang="en-GB" dirty="0"/>
          </a:p>
        </p:txBody>
      </p:sp>
      <p:pic>
        <p:nvPicPr>
          <p:cNvPr id="4" name="Picture 2" descr="OneFile Eportfolio Login">
            <a:extLst>
              <a:ext uri="{FF2B5EF4-FFF2-40B4-BE49-F238E27FC236}">
                <a16:creationId xmlns:a16="http://schemas.microsoft.com/office/drawing/2014/main" id="{9E67D1DB-02E9-F175-3CE7-5B2C194D6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0740" y="3283653"/>
            <a:ext cx="2684835" cy="492819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Cognassist | Headline Event Partner | The Apprenticeships ...">
            <a:extLst>
              <a:ext uri="{FF2B5EF4-FFF2-40B4-BE49-F238E27FC236}">
                <a16:creationId xmlns:a16="http://schemas.microsoft.com/office/drawing/2014/main" id="{7CD3B877-905C-33EC-F51C-5747B258D9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87347" y="162507"/>
            <a:ext cx="2859797" cy="1172517"/>
          </a:xfrm>
          <a:custGeom>
            <a:avLst/>
            <a:gdLst/>
            <a:ahLst/>
            <a:cxnLst/>
            <a:rect l="l" t="t" r="r" b="b"/>
            <a:pathLst>
              <a:path w="2487175" h="2487175">
                <a:moveTo>
                  <a:pt x="67328" y="0"/>
                </a:moveTo>
                <a:lnTo>
                  <a:pt x="2419847" y="0"/>
                </a:lnTo>
                <a:cubicBezTo>
                  <a:pt x="2457031" y="0"/>
                  <a:pt x="2487175" y="30144"/>
                  <a:pt x="2487175" y="67328"/>
                </a:cubicBezTo>
                <a:lnTo>
                  <a:pt x="2487175" y="2419847"/>
                </a:lnTo>
                <a:cubicBezTo>
                  <a:pt x="2487175" y="2457031"/>
                  <a:pt x="2457031" y="2487175"/>
                  <a:pt x="2419847" y="2487175"/>
                </a:cubicBezTo>
                <a:lnTo>
                  <a:pt x="67328" y="2487175"/>
                </a:lnTo>
                <a:cubicBezTo>
                  <a:pt x="30144" y="2487175"/>
                  <a:pt x="0" y="2457031"/>
                  <a:pt x="0" y="2419847"/>
                </a:cubicBezTo>
                <a:lnTo>
                  <a:pt x="0" y="67328"/>
                </a:lnTo>
                <a:cubicBezTo>
                  <a:pt x="0" y="30144"/>
                  <a:pt x="30144" y="0"/>
                  <a:pt x="6732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ED142C10-F90E-48D9-05A8-7BA7C93D2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9558" y="1196026"/>
            <a:ext cx="2498536" cy="800428"/>
          </a:xfrm>
          <a:custGeom>
            <a:avLst/>
            <a:gdLst/>
            <a:ahLst/>
            <a:cxnLst/>
            <a:rect l="l" t="t" r="r" b="b"/>
            <a:pathLst>
              <a:path w="2028107" h="1916009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5608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E7D0B-19B5-DE01-02E0-4175A9C00D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8539"/>
            <a:ext cx="10515600" cy="808383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Dedicated Learning Time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3D20A650-A17E-4A24-F88A-B9D7D7D524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3754639"/>
              </p:ext>
            </p:extLst>
          </p:nvPr>
        </p:nvGraphicFramePr>
        <p:xfrm>
          <a:off x="1001166" y="1011829"/>
          <a:ext cx="9992140" cy="58461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11826">
                  <a:extLst>
                    <a:ext uri="{9D8B030D-6E8A-4147-A177-3AD203B41FA5}">
                      <a16:colId xmlns:a16="http://schemas.microsoft.com/office/drawing/2014/main" val="1850981044"/>
                    </a:ext>
                  </a:extLst>
                </a:gridCol>
                <a:gridCol w="6480314">
                  <a:extLst>
                    <a:ext uri="{9D8B030D-6E8A-4147-A177-3AD203B41FA5}">
                      <a16:colId xmlns:a16="http://schemas.microsoft.com/office/drawing/2014/main" val="832634191"/>
                    </a:ext>
                  </a:extLst>
                </a:gridCol>
              </a:tblGrid>
              <a:tr h="2447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Activity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Average Duration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3286558099"/>
                  </a:ext>
                </a:extLst>
              </a:tr>
              <a:tr h="11859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Teaching and Learning Reviews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2 hours– in person or online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kern="100" dirty="0">
                          <a:effectLst/>
                        </a:rPr>
                        <a:t>The Apprentice will meet their Coach every 4-6 weeks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kern="100" dirty="0">
                          <a:effectLst/>
                        </a:rPr>
                        <a:t>Line manager/workplace mentor is expected to be present to support the Apprentice as part of this. 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1085514352"/>
                  </a:ext>
                </a:extLst>
              </a:tr>
              <a:tr h="98491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10 to 12-Week Progress Reviews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90 mins every 10 to 12 weeks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en-GB" sz="1800" kern="100" dirty="0">
                          <a:effectLst/>
                        </a:rPr>
                        <a:t>This is a three-way discussion involving the Coach, Line Manager/Workplace Mentor, and Apprentice - share understanding of progress against the full apprenticeship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2430387587"/>
                  </a:ext>
                </a:extLst>
              </a:tr>
              <a:tr h="108515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>
                          <a:effectLst/>
                        </a:rPr>
                        <a:t>Online Workshops via MS Teams / Zoom</a:t>
                      </a:r>
                      <a:endParaRPr lang="en-GB" sz="18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GB" sz="1800" kern="100" dirty="0">
                          <a:effectLst/>
                        </a:rPr>
                        <a:t>Approximately once per month, subject to programme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en-GB" sz="1800" kern="100" dirty="0">
                          <a:effectLst/>
                        </a:rPr>
                        <a:t>Full day workshops to teach the knowledge and skills against the required standard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80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GB" sz="1800" kern="100" dirty="0">
                          <a:effectLst/>
                        </a:rPr>
                        <a:t>Workshop dates are planned in advance for whole programme.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2999177674"/>
                  </a:ext>
                </a:extLst>
              </a:tr>
              <a:tr h="139789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Independent learning / time for study:</a:t>
                      </a:r>
                      <a:br>
                        <a:rPr lang="en-GB" sz="1800" kern="100" dirty="0">
                          <a:effectLst/>
                        </a:rPr>
                      </a:br>
                      <a:br>
                        <a:rPr lang="en-GB" sz="1800" kern="100" dirty="0">
                          <a:effectLst/>
                        </a:rPr>
                      </a:br>
                      <a:r>
                        <a:rPr lang="en-GB" sz="1800" kern="100" dirty="0">
                          <a:effectLst/>
                        </a:rPr>
                        <a:t>In work learning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Minimum half a day per week required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</a:pPr>
                      <a:endParaRPr lang="en-GB" sz="1800" kern="100" dirty="0">
                        <a:effectLst/>
                      </a:endParaRPr>
                    </a:p>
                    <a:p>
                      <a:pPr>
                        <a:lnSpc>
                          <a:spcPct val="107000"/>
                        </a:lnSpc>
                      </a:pPr>
                      <a:r>
                        <a:rPr lang="en-GB" sz="1800" kern="100" dirty="0">
                          <a:effectLst/>
                        </a:rPr>
                        <a:t>1-2 hours per week</a:t>
                      </a:r>
                      <a:endParaRPr lang="en-GB" sz="18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9621" marR="69621" marT="34811" marB="34811"/>
                </a:tc>
                <a:extLst>
                  <a:ext uri="{0D108BD9-81ED-4DB2-BD59-A6C34878D82A}">
                    <a16:rowId xmlns:a16="http://schemas.microsoft.com/office/drawing/2014/main" val="18451171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00033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2ACFA-4F69-949D-F942-4900B3624C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33097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Off the Job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70952E-1B40-7C2E-6945-D0EFB8C576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88533"/>
            <a:ext cx="10515600" cy="5250806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en-GB" sz="2800" dirty="0">
                <a:latin typeface="+mn-lt"/>
              </a:rPr>
              <a:t>To be eligible:</a:t>
            </a:r>
          </a:p>
          <a:p>
            <a:pPr>
              <a:defRPr/>
            </a:pPr>
            <a:r>
              <a:rPr lang="en-GB" sz="2800" dirty="0">
                <a:latin typeface="+mn-lt"/>
              </a:rPr>
              <a:t>At least 20% of the apprentice’s normal working hours must be spent on off-the-job training</a:t>
            </a:r>
          </a:p>
          <a:p>
            <a:pPr marL="0" indent="0">
              <a:buNone/>
              <a:defRPr/>
            </a:pPr>
            <a:endParaRPr lang="en-GB" sz="2800" dirty="0"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800" dirty="0">
                <a:latin typeface="+mn-lt"/>
              </a:rPr>
              <a:t>For apprentices working 30 hours or more per week this is an average of 6 hours of off-the-job training per week over the planned duration</a:t>
            </a:r>
            <a:endParaRPr lang="en-GB" sz="2800" dirty="0">
              <a:latin typeface="+mn-lt"/>
              <a:cs typeface="Arial" panose="020B0604020202020204" pitchFamily="34" charset="0"/>
            </a:endParaRPr>
          </a:p>
          <a:p>
            <a:pPr marL="0" indent="0">
              <a:buNone/>
              <a:defRPr/>
            </a:pPr>
            <a:endParaRPr lang="en-GB" sz="2800" b="1" dirty="0">
              <a:latin typeface="+mn-lt"/>
            </a:endParaRPr>
          </a:p>
          <a:p>
            <a:pPr>
              <a:defRPr/>
            </a:pPr>
            <a:r>
              <a:rPr lang="en-GB" sz="2800" dirty="0">
                <a:latin typeface="+mn-lt"/>
                <a:cs typeface="Arial" panose="020B0604020202020204" pitchFamily="34" charset="0"/>
              </a:rPr>
              <a:t>Apprentices will need to complete evidence of ‘off the job’ by logging this on their OneFile e-portfolio</a:t>
            </a:r>
          </a:p>
          <a:p>
            <a:pPr>
              <a:defRPr/>
            </a:pPr>
            <a:endParaRPr lang="en-GB" sz="2800" dirty="0"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r>
              <a:rPr lang="en-GB" sz="2800" dirty="0">
                <a:latin typeface="+mn-lt"/>
                <a:cs typeface="Arial" panose="020B0604020202020204" pitchFamily="34" charset="0"/>
              </a:rPr>
              <a:t>Off the job learning is reviewed with Learner, Line Manger and Tutor at every progress visit.</a:t>
            </a:r>
          </a:p>
        </p:txBody>
      </p:sp>
    </p:spTree>
    <p:extLst>
      <p:ext uri="{BB962C8B-B14F-4D97-AF65-F5344CB8AC3E}">
        <p14:creationId xmlns:p14="http://schemas.microsoft.com/office/powerpoint/2010/main" val="28283063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itle 1">
            <a:extLst>
              <a:ext uri="{FF2B5EF4-FFF2-40B4-BE49-F238E27FC236}">
                <a16:creationId xmlns:a16="http://schemas.microsoft.com/office/drawing/2014/main" id="{DA2EB5D2-8B4E-6327-F486-3C3CBC4FA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46" y="221624"/>
            <a:ext cx="8295014" cy="942611"/>
          </a:xfrm>
        </p:spPr>
        <p:txBody>
          <a:bodyPr>
            <a:normAutofit/>
          </a:bodyPr>
          <a:lstStyle/>
          <a:p>
            <a:r>
              <a:rPr lang="en-GB" sz="3600" dirty="0"/>
              <a:t>O</a:t>
            </a:r>
            <a:r>
              <a:rPr lang="en-GB" sz="3600" dirty="0">
                <a:solidFill>
                  <a:srgbClr val="FFC000"/>
                </a:solidFill>
              </a:rPr>
              <a:t>ff the job – what counts?</a:t>
            </a:r>
          </a:p>
        </p:txBody>
      </p:sp>
      <p:pic>
        <p:nvPicPr>
          <p:cNvPr id="44" name="Picture 4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E42C1A07-CE37-B91B-A843-97EFBAE63A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41" y="3214976"/>
            <a:ext cx="1938166" cy="1938166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A41BCC74-F031-2A34-7620-EEEAA6D0CE98}"/>
              </a:ext>
            </a:extLst>
          </p:cNvPr>
          <p:cNvSpPr txBox="1"/>
          <p:nvPr/>
        </p:nvSpPr>
        <p:spPr>
          <a:xfrm>
            <a:off x="7685704" y="4616770"/>
            <a:ext cx="2674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Simulation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cs typeface="Arial" panose="020B0604020202020204" pitchFamily="34" charset="0"/>
              </a:rPr>
              <a:t>exercises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10C71D4D-A209-1B0B-174C-230FF4501AC4}"/>
              </a:ext>
            </a:extLst>
          </p:cNvPr>
          <p:cNvGrpSpPr/>
          <p:nvPr/>
        </p:nvGrpSpPr>
        <p:grpSpPr>
          <a:xfrm>
            <a:off x="6961614" y="1586416"/>
            <a:ext cx="2300804" cy="781248"/>
            <a:chOff x="1716375" y="1293574"/>
            <a:chExt cx="2300804" cy="78124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4E61D43-123B-F283-7630-AB47EB5225E2}"/>
                </a:ext>
              </a:extLst>
            </p:cNvPr>
            <p:cNvSpPr txBox="1"/>
            <p:nvPr/>
          </p:nvSpPr>
          <p:spPr>
            <a:xfrm>
              <a:off x="2429691" y="1514849"/>
              <a:ext cx="15874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Conferences</a:t>
              </a:r>
            </a:p>
          </p:txBody>
        </p:sp>
        <p:pic>
          <p:nvPicPr>
            <p:cNvPr id="50" name="Graphic 49" descr="Badge Tick1 with solid fill">
              <a:extLst>
                <a:ext uri="{FF2B5EF4-FFF2-40B4-BE49-F238E27FC236}">
                  <a16:creationId xmlns:a16="http://schemas.microsoft.com/office/drawing/2014/main" id="{9B9E4B06-C514-F5A5-ACF0-3D45DEB723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16375" y="1293574"/>
              <a:ext cx="781248" cy="781248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5AA417C-856E-4E2A-7295-405BB47F3371}"/>
              </a:ext>
            </a:extLst>
          </p:cNvPr>
          <p:cNvGrpSpPr/>
          <p:nvPr/>
        </p:nvGrpSpPr>
        <p:grpSpPr>
          <a:xfrm>
            <a:off x="6989342" y="5538747"/>
            <a:ext cx="2571886" cy="781248"/>
            <a:chOff x="7032214" y="5666494"/>
            <a:chExt cx="2571886" cy="781248"/>
          </a:xfrm>
        </p:grpSpPr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B7FD9C5E-6775-AC10-0D85-CDC729598251}"/>
                </a:ext>
              </a:extLst>
            </p:cNvPr>
            <p:cNvSpPr txBox="1"/>
            <p:nvPr/>
          </p:nvSpPr>
          <p:spPr>
            <a:xfrm>
              <a:off x="7716959" y="5758017"/>
              <a:ext cx="18871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Independent research</a:t>
              </a:r>
            </a:p>
          </p:txBody>
        </p:sp>
        <p:pic>
          <p:nvPicPr>
            <p:cNvPr id="54" name="Graphic 53" descr="Badge Tick1 with solid fill">
              <a:extLst>
                <a:ext uri="{FF2B5EF4-FFF2-40B4-BE49-F238E27FC236}">
                  <a16:creationId xmlns:a16="http://schemas.microsoft.com/office/drawing/2014/main" id="{9B1DB3E0-7969-D03F-313A-A1022E117C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7032214" y="5666494"/>
              <a:ext cx="781248" cy="781248"/>
            </a:xfrm>
            <a:prstGeom prst="rect">
              <a:avLst/>
            </a:prstGeom>
          </p:spPr>
        </p:pic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9E4309DB-B6A5-8C4C-3F5D-DE7D40D54B45}"/>
              </a:ext>
            </a:extLst>
          </p:cNvPr>
          <p:cNvGrpSpPr/>
          <p:nvPr/>
        </p:nvGrpSpPr>
        <p:grpSpPr>
          <a:xfrm>
            <a:off x="2786386" y="3471454"/>
            <a:ext cx="1794296" cy="781248"/>
            <a:chOff x="4086545" y="1398671"/>
            <a:chExt cx="1794296" cy="781248"/>
          </a:xfrm>
        </p:grpSpPr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B7538671-823E-59FC-1BF9-CBDD6B66BEA3}"/>
                </a:ext>
              </a:extLst>
            </p:cNvPr>
            <p:cNvSpPr txBox="1"/>
            <p:nvPr/>
          </p:nvSpPr>
          <p:spPr>
            <a:xfrm>
              <a:off x="4823845" y="1597143"/>
              <a:ext cx="10569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Roleplay</a:t>
              </a:r>
            </a:p>
          </p:txBody>
        </p:sp>
        <p:pic>
          <p:nvPicPr>
            <p:cNvPr id="80" name="Graphic 79" descr="Badge Tick1 with solid fill">
              <a:extLst>
                <a:ext uri="{FF2B5EF4-FFF2-40B4-BE49-F238E27FC236}">
                  <a16:creationId xmlns:a16="http://schemas.microsoft.com/office/drawing/2014/main" id="{3771FC84-80AD-83CB-80A5-26BB77B2D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86545" y="1398671"/>
              <a:ext cx="781248" cy="781248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742A8D76-20BE-F21C-A5D0-B1CA23FA10B2}"/>
              </a:ext>
            </a:extLst>
          </p:cNvPr>
          <p:cNvGrpSpPr/>
          <p:nvPr/>
        </p:nvGrpSpPr>
        <p:grpSpPr>
          <a:xfrm>
            <a:off x="9462631" y="1578083"/>
            <a:ext cx="2417031" cy="781248"/>
            <a:chOff x="9563863" y="475262"/>
            <a:chExt cx="2417031" cy="781248"/>
          </a:xfrm>
        </p:grpSpPr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21C1BCB0-A2A2-4F38-9A25-59F5BBBFD117}"/>
                </a:ext>
              </a:extLst>
            </p:cNvPr>
            <p:cNvSpPr txBox="1"/>
            <p:nvPr/>
          </p:nvSpPr>
          <p:spPr>
            <a:xfrm>
              <a:off x="10281447" y="547814"/>
              <a:ext cx="16994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Visiting other departments</a:t>
              </a:r>
            </a:p>
          </p:txBody>
        </p:sp>
        <p:pic>
          <p:nvPicPr>
            <p:cNvPr id="83" name="Graphic 82" descr="Badge Tick1 with solid fill">
              <a:extLst>
                <a:ext uri="{FF2B5EF4-FFF2-40B4-BE49-F238E27FC236}">
                  <a16:creationId xmlns:a16="http://schemas.microsoft.com/office/drawing/2014/main" id="{EF7661F9-E30A-2B11-E088-C6CB6A19BB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63863" y="475262"/>
              <a:ext cx="781248" cy="781248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E4FE45A-82D1-BC71-EF94-9474AB940BA3}"/>
              </a:ext>
            </a:extLst>
          </p:cNvPr>
          <p:cNvGrpSpPr/>
          <p:nvPr/>
        </p:nvGrpSpPr>
        <p:grpSpPr>
          <a:xfrm>
            <a:off x="9462631" y="2519777"/>
            <a:ext cx="3736528" cy="781248"/>
            <a:chOff x="9481096" y="2519508"/>
            <a:chExt cx="3736528" cy="781248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D3C09A71-433A-85CB-A4A8-4299208B1543}"/>
                </a:ext>
              </a:extLst>
            </p:cNvPr>
            <p:cNvSpPr txBox="1"/>
            <p:nvPr/>
          </p:nvSpPr>
          <p:spPr>
            <a:xfrm>
              <a:off x="10219369" y="2716703"/>
              <a:ext cx="299825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Coaching sessions</a:t>
              </a:r>
            </a:p>
          </p:txBody>
        </p:sp>
        <p:pic>
          <p:nvPicPr>
            <p:cNvPr id="86" name="Graphic 85" descr="Badge Tick1 with solid fill">
              <a:extLst>
                <a:ext uri="{FF2B5EF4-FFF2-40B4-BE49-F238E27FC236}">
                  <a16:creationId xmlns:a16="http://schemas.microsoft.com/office/drawing/2014/main" id="{9D1969BB-1BC1-F912-65C2-6F7DC2B25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481096" y="2519508"/>
              <a:ext cx="781248" cy="781248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A1729053-A1A4-3FFB-FADD-915B832B7785}"/>
              </a:ext>
            </a:extLst>
          </p:cNvPr>
          <p:cNvGrpSpPr/>
          <p:nvPr/>
        </p:nvGrpSpPr>
        <p:grpSpPr>
          <a:xfrm>
            <a:off x="9483417" y="3454083"/>
            <a:ext cx="3090551" cy="791634"/>
            <a:chOff x="8890343" y="2694254"/>
            <a:chExt cx="3090551" cy="791634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320D4A15-2BC8-CDC2-C335-5368DEB025F4}"/>
                </a:ext>
              </a:extLst>
            </p:cNvPr>
            <p:cNvSpPr txBox="1"/>
            <p:nvPr/>
          </p:nvSpPr>
          <p:spPr>
            <a:xfrm>
              <a:off x="9604100" y="2839557"/>
              <a:ext cx="23767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Departmental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rotation</a:t>
              </a:r>
            </a:p>
          </p:txBody>
        </p:sp>
        <p:pic>
          <p:nvPicPr>
            <p:cNvPr id="89" name="Graphic 88" descr="Badge Tick1 with solid fill">
              <a:extLst>
                <a:ext uri="{FF2B5EF4-FFF2-40B4-BE49-F238E27FC236}">
                  <a16:creationId xmlns:a16="http://schemas.microsoft.com/office/drawing/2014/main" id="{F51D1028-C5F7-9EC7-F0C3-C2B34B1CD4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890343" y="2694254"/>
              <a:ext cx="781248" cy="781248"/>
            </a:xfrm>
            <a:prstGeom prst="rect">
              <a:avLst/>
            </a:prstGeom>
          </p:spPr>
        </p:pic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05F3EB1-23B8-D284-A264-5EC451F16559}"/>
              </a:ext>
            </a:extLst>
          </p:cNvPr>
          <p:cNvGrpSpPr/>
          <p:nvPr/>
        </p:nvGrpSpPr>
        <p:grpSpPr>
          <a:xfrm>
            <a:off x="6953898" y="2514835"/>
            <a:ext cx="2206464" cy="781248"/>
            <a:chOff x="6657410" y="2524422"/>
            <a:chExt cx="2206464" cy="781248"/>
          </a:xfrm>
        </p:grpSpPr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0C7F5CFC-5963-3DFA-1748-6A8019B23B18}"/>
                </a:ext>
              </a:extLst>
            </p:cNvPr>
            <p:cNvSpPr txBox="1"/>
            <p:nvPr/>
          </p:nvSpPr>
          <p:spPr>
            <a:xfrm>
              <a:off x="7408372" y="2633753"/>
              <a:ext cx="14555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Reflective journal</a:t>
              </a:r>
            </a:p>
          </p:txBody>
        </p:sp>
        <p:pic>
          <p:nvPicPr>
            <p:cNvPr id="92" name="Graphic 91" descr="Badge Tick1 with solid fill">
              <a:extLst>
                <a:ext uri="{FF2B5EF4-FFF2-40B4-BE49-F238E27FC236}">
                  <a16:creationId xmlns:a16="http://schemas.microsoft.com/office/drawing/2014/main" id="{2CF86CB6-D24C-392F-9E4E-BF508C96AD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57410" y="2524422"/>
              <a:ext cx="781248" cy="781248"/>
            </a:xfrm>
            <a:prstGeom prst="rect">
              <a:avLst/>
            </a:prstGeom>
          </p:spPr>
        </p:pic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A72378BB-736C-0653-8F32-6394BE347443}"/>
              </a:ext>
            </a:extLst>
          </p:cNvPr>
          <p:cNvGrpSpPr/>
          <p:nvPr/>
        </p:nvGrpSpPr>
        <p:grpSpPr>
          <a:xfrm>
            <a:off x="4817245" y="2485693"/>
            <a:ext cx="2172097" cy="796777"/>
            <a:chOff x="4875937" y="2333166"/>
            <a:chExt cx="2172097" cy="796777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A21AB70-3DBD-993A-17FC-8D9A094141FB}"/>
                </a:ext>
              </a:extLst>
            </p:cNvPr>
            <p:cNvSpPr txBox="1"/>
            <p:nvPr/>
          </p:nvSpPr>
          <p:spPr>
            <a:xfrm>
              <a:off x="5607284" y="2483612"/>
              <a:ext cx="14407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Inhouse training</a:t>
              </a:r>
            </a:p>
          </p:txBody>
        </p:sp>
        <p:pic>
          <p:nvPicPr>
            <p:cNvPr id="95" name="Graphic 94" descr="Badge Tick1 with solid fill">
              <a:extLst>
                <a:ext uri="{FF2B5EF4-FFF2-40B4-BE49-F238E27FC236}">
                  <a16:creationId xmlns:a16="http://schemas.microsoft.com/office/drawing/2014/main" id="{1097504D-38DE-E07B-35AF-5D697E57BF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75937" y="2333166"/>
              <a:ext cx="781248" cy="781248"/>
            </a:xfrm>
            <a:prstGeom prst="rect">
              <a:avLst/>
            </a:prstGeom>
          </p:spPr>
        </p:pic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EC2A0F9-4693-CB59-625C-709DD7D102C4}"/>
              </a:ext>
            </a:extLst>
          </p:cNvPr>
          <p:cNvGrpSpPr/>
          <p:nvPr/>
        </p:nvGrpSpPr>
        <p:grpSpPr>
          <a:xfrm>
            <a:off x="2786386" y="2513998"/>
            <a:ext cx="2108874" cy="781248"/>
            <a:chOff x="2786386" y="2665521"/>
            <a:chExt cx="2108874" cy="781248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8D034598-72A4-9030-FE5D-1D83CC1077DF}"/>
                </a:ext>
              </a:extLst>
            </p:cNvPr>
            <p:cNvSpPr txBox="1"/>
            <p:nvPr/>
          </p:nvSpPr>
          <p:spPr>
            <a:xfrm>
              <a:off x="3506107" y="2841328"/>
              <a:ext cx="13891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Mentoring</a:t>
              </a:r>
            </a:p>
          </p:txBody>
        </p:sp>
        <p:pic>
          <p:nvPicPr>
            <p:cNvPr id="98" name="Graphic 97" descr="Badge Tick1 with solid fill">
              <a:extLst>
                <a:ext uri="{FF2B5EF4-FFF2-40B4-BE49-F238E27FC236}">
                  <a16:creationId xmlns:a16="http://schemas.microsoft.com/office/drawing/2014/main" id="{DB209B31-DAF1-2080-E893-23FE745177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786386" y="2665521"/>
              <a:ext cx="781248" cy="781248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99D454F-537B-CD60-DD8C-61ED6E6C780A}"/>
              </a:ext>
            </a:extLst>
          </p:cNvPr>
          <p:cNvGrpSpPr/>
          <p:nvPr/>
        </p:nvGrpSpPr>
        <p:grpSpPr>
          <a:xfrm>
            <a:off x="4823845" y="3442462"/>
            <a:ext cx="2457082" cy="775305"/>
            <a:chOff x="4034221" y="3418294"/>
            <a:chExt cx="2457082" cy="775305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DB23BCA0-6612-0C62-F176-F5CCC359A129}"/>
                </a:ext>
              </a:extLst>
            </p:cNvPr>
            <p:cNvSpPr txBox="1"/>
            <p:nvPr/>
          </p:nvSpPr>
          <p:spPr>
            <a:xfrm>
              <a:off x="4765429" y="3513560"/>
              <a:ext cx="17258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Written assignments</a:t>
              </a:r>
            </a:p>
          </p:txBody>
        </p:sp>
        <p:pic>
          <p:nvPicPr>
            <p:cNvPr id="101" name="Graphic 100" descr="Badge Tick1 with solid fill">
              <a:extLst>
                <a:ext uri="{FF2B5EF4-FFF2-40B4-BE49-F238E27FC236}">
                  <a16:creationId xmlns:a16="http://schemas.microsoft.com/office/drawing/2014/main" id="{B4BEBDB4-1541-DB6C-C06A-878CC1450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034221" y="3418294"/>
              <a:ext cx="775305" cy="775305"/>
            </a:xfrm>
            <a:prstGeom prst="rect">
              <a:avLst/>
            </a:prstGeom>
          </p:spPr>
        </p:pic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BB9CEC28-B9F4-CE26-314F-5AC59E11F658}"/>
              </a:ext>
            </a:extLst>
          </p:cNvPr>
          <p:cNvGrpSpPr/>
          <p:nvPr/>
        </p:nvGrpSpPr>
        <p:grpSpPr>
          <a:xfrm>
            <a:off x="6976179" y="3453088"/>
            <a:ext cx="1887695" cy="781248"/>
            <a:chOff x="6657410" y="3499646"/>
            <a:chExt cx="1887695" cy="781248"/>
          </a:xfrm>
        </p:grpSpPr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E52AE4E-8788-446F-82FD-5E05746C8495}"/>
                </a:ext>
              </a:extLst>
            </p:cNvPr>
            <p:cNvSpPr txBox="1"/>
            <p:nvPr/>
          </p:nvSpPr>
          <p:spPr>
            <a:xfrm>
              <a:off x="7344522" y="3711811"/>
              <a:ext cx="120058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Research</a:t>
              </a:r>
            </a:p>
          </p:txBody>
        </p:sp>
        <p:pic>
          <p:nvPicPr>
            <p:cNvPr id="104" name="Graphic 103" descr="Badge Tick1 with solid fill">
              <a:extLst>
                <a:ext uri="{FF2B5EF4-FFF2-40B4-BE49-F238E27FC236}">
                  <a16:creationId xmlns:a16="http://schemas.microsoft.com/office/drawing/2014/main" id="{C3F24D70-05F1-F832-D6DC-82A68473A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657410" y="3499646"/>
              <a:ext cx="781248" cy="781248"/>
            </a:xfrm>
            <a:prstGeom prst="rect">
              <a:avLst/>
            </a:prstGeom>
          </p:spPr>
        </p:pic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5F04F27-21F2-C41A-44F3-676F9A9FC55E}"/>
              </a:ext>
            </a:extLst>
          </p:cNvPr>
          <p:cNvGrpSpPr/>
          <p:nvPr/>
        </p:nvGrpSpPr>
        <p:grpSpPr>
          <a:xfrm>
            <a:off x="9483417" y="4518533"/>
            <a:ext cx="2733965" cy="781248"/>
            <a:chOff x="6933585" y="1150501"/>
            <a:chExt cx="2733965" cy="781248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1B2924D9-7862-0BC9-171F-A56B3C1F0735}"/>
                </a:ext>
              </a:extLst>
            </p:cNvPr>
            <p:cNvSpPr txBox="1"/>
            <p:nvPr/>
          </p:nvSpPr>
          <p:spPr>
            <a:xfrm>
              <a:off x="7676390" y="1361367"/>
              <a:ext cx="1991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E-portfolio</a:t>
              </a:r>
            </a:p>
          </p:txBody>
        </p:sp>
        <p:pic>
          <p:nvPicPr>
            <p:cNvPr id="107" name="Graphic 106" descr="Badge Tick1 with solid fill">
              <a:extLst>
                <a:ext uri="{FF2B5EF4-FFF2-40B4-BE49-F238E27FC236}">
                  <a16:creationId xmlns:a16="http://schemas.microsoft.com/office/drawing/2014/main" id="{0FFB8DF8-D933-4001-C3F8-348189DEDDF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933585" y="1150501"/>
              <a:ext cx="781248" cy="781248"/>
            </a:xfrm>
            <a:prstGeom prst="rect">
              <a:avLst/>
            </a:prstGeom>
          </p:spPr>
        </p:pic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5BE08CB5-04E5-2B3E-59C4-9D6469C576DC}"/>
              </a:ext>
            </a:extLst>
          </p:cNvPr>
          <p:cNvGrpSpPr/>
          <p:nvPr/>
        </p:nvGrpSpPr>
        <p:grpSpPr>
          <a:xfrm>
            <a:off x="9493371" y="5470020"/>
            <a:ext cx="2137195" cy="781248"/>
            <a:chOff x="9579115" y="4944163"/>
            <a:chExt cx="2137195" cy="781248"/>
          </a:xfrm>
        </p:grpSpPr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1F0E9F7F-562D-9256-7BD1-C14E785B1D74}"/>
                </a:ext>
              </a:extLst>
            </p:cNvPr>
            <p:cNvSpPr txBox="1"/>
            <p:nvPr/>
          </p:nvSpPr>
          <p:spPr>
            <a:xfrm>
              <a:off x="10305113" y="5093388"/>
              <a:ext cx="141119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Workshops</a:t>
              </a:r>
            </a:p>
          </p:txBody>
        </p:sp>
        <p:pic>
          <p:nvPicPr>
            <p:cNvPr id="110" name="Graphic 109" descr="Badge Tick1 with solid fill">
              <a:extLst>
                <a:ext uri="{FF2B5EF4-FFF2-40B4-BE49-F238E27FC236}">
                  <a16:creationId xmlns:a16="http://schemas.microsoft.com/office/drawing/2014/main" id="{5A0A875A-ECFE-2474-4718-D9A96735F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579115" y="4944163"/>
              <a:ext cx="781248" cy="781248"/>
            </a:xfrm>
            <a:prstGeom prst="rect">
              <a:avLst/>
            </a:prstGeom>
          </p:spPr>
        </p:pic>
      </p:grpSp>
      <p:pic>
        <p:nvPicPr>
          <p:cNvPr id="111" name="Graphic 110" descr="Badge Tick1 with solid fill">
            <a:extLst>
              <a:ext uri="{FF2B5EF4-FFF2-40B4-BE49-F238E27FC236}">
                <a16:creationId xmlns:a16="http://schemas.microsoft.com/office/drawing/2014/main" id="{7BE91C16-87F0-EB85-CAE6-EE7F5661A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953898" y="4543649"/>
            <a:ext cx="781248" cy="781248"/>
          </a:xfrm>
          <a:prstGeom prst="rect">
            <a:avLst/>
          </a:prstGeom>
        </p:spPr>
      </p:pic>
      <p:grpSp>
        <p:nvGrpSpPr>
          <p:cNvPr id="112" name="Group 111">
            <a:extLst>
              <a:ext uri="{FF2B5EF4-FFF2-40B4-BE49-F238E27FC236}">
                <a16:creationId xmlns:a16="http://schemas.microsoft.com/office/drawing/2014/main" id="{D715E7A7-979A-059A-9C78-6A293399FD12}"/>
              </a:ext>
            </a:extLst>
          </p:cNvPr>
          <p:cNvGrpSpPr/>
          <p:nvPr/>
        </p:nvGrpSpPr>
        <p:grpSpPr>
          <a:xfrm>
            <a:off x="4823845" y="4512200"/>
            <a:ext cx="2171990" cy="1009997"/>
            <a:chOff x="4859831" y="4335764"/>
            <a:chExt cx="2171990" cy="1009997"/>
          </a:xfrm>
        </p:grpSpPr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5A66BAB-51DC-2181-FEE2-C436B43B93DF}"/>
                </a:ext>
              </a:extLst>
            </p:cNvPr>
            <p:cNvSpPr txBox="1"/>
            <p:nvPr/>
          </p:nvSpPr>
          <p:spPr>
            <a:xfrm>
              <a:off x="5591071" y="4422431"/>
              <a:ext cx="14407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Classroom or taught sessions</a:t>
              </a:r>
            </a:p>
          </p:txBody>
        </p:sp>
        <p:pic>
          <p:nvPicPr>
            <p:cNvPr id="114" name="Graphic 113" descr="Badge Tick1 with solid fill">
              <a:extLst>
                <a:ext uri="{FF2B5EF4-FFF2-40B4-BE49-F238E27FC236}">
                  <a16:creationId xmlns:a16="http://schemas.microsoft.com/office/drawing/2014/main" id="{7B25745B-A830-394A-66FE-31A30AB3C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859831" y="4335764"/>
              <a:ext cx="781248" cy="781248"/>
            </a:xfrm>
            <a:prstGeom prst="rect">
              <a:avLst/>
            </a:prstGeom>
          </p:spPr>
        </p:pic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9F611D2-268A-4F0D-75AC-0E451F05A4C0}"/>
              </a:ext>
            </a:extLst>
          </p:cNvPr>
          <p:cNvGrpSpPr/>
          <p:nvPr/>
        </p:nvGrpSpPr>
        <p:grpSpPr>
          <a:xfrm>
            <a:off x="2786386" y="4495466"/>
            <a:ext cx="1654721" cy="781248"/>
            <a:chOff x="2965825" y="4352400"/>
            <a:chExt cx="1654721" cy="781248"/>
          </a:xfrm>
        </p:grpSpPr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261FF685-86BA-EDBF-FB6F-661FD0F66571}"/>
                </a:ext>
              </a:extLst>
            </p:cNvPr>
            <p:cNvSpPr txBox="1"/>
            <p:nvPr/>
          </p:nvSpPr>
          <p:spPr>
            <a:xfrm>
              <a:off x="3683822" y="4466604"/>
              <a:ext cx="93672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Team training</a:t>
              </a:r>
            </a:p>
          </p:txBody>
        </p:sp>
        <p:pic>
          <p:nvPicPr>
            <p:cNvPr id="117" name="Graphic 116" descr="Badge Tick1 with solid fill">
              <a:extLst>
                <a:ext uri="{FF2B5EF4-FFF2-40B4-BE49-F238E27FC236}">
                  <a16:creationId xmlns:a16="http://schemas.microsoft.com/office/drawing/2014/main" id="{AAA2920E-0C30-709A-FAA4-BF78D5E269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965825" y="4352400"/>
              <a:ext cx="781248" cy="781248"/>
            </a:xfrm>
            <a:prstGeom prst="rect">
              <a:avLst/>
            </a:prstGeom>
          </p:spPr>
        </p:pic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3354B2A4-BC16-D7C3-1D12-16716BEC54F4}"/>
              </a:ext>
            </a:extLst>
          </p:cNvPr>
          <p:cNvGrpSpPr/>
          <p:nvPr/>
        </p:nvGrpSpPr>
        <p:grpSpPr>
          <a:xfrm>
            <a:off x="2810434" y="5538747"/>
            <a:ext cx="1731372" cy="781248"/>
            <a:chOff x="2395762" y="5560233"/>
            <a:chExt cx="1731372" cy="781248"/>
          </a:xfrm>
        </p:grpSpPr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A94BEF0-14E6-6C17-62BD-3189FDE2383B}"/>
                </a:ext>
              </a:extLst>
            </p:cNvPr>
            <p:cNvSpPr txBox="1"/>
            <p:nvPr/>
          </p:nvSpPr>
          <p:spPr>
            <a:xfrm>
              <a:off x="3099182" y="5666493"/>
              <a:ext cx="10279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One to ones</a:t>
              </a:r>
            </a:p>
          </p:txBody>
        </p:sp>
        <p:pic>
          <p:nvPicPr>
            <p:cNvPr id="120" name="Graphic 119" descr="Badge Tick1 with solid fill">
              <a:extLst>
                <a:ext uri="{FF2B5EF4-FFF2-40B4-BE49-F238E27FC236}">
                  <a16:creationId xmlns:a16="http://schemas.microsoft.com/office/drawing/2014/main" id="{44B3A11D-C5F6-7485-7BB7-56CB852247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95762" y="5560233"/>
              <a:ext cx="781248" cy="781248"/>
            </a:xfrm>
            <a:prstGeom prst="rect">
              <a:avLst/>
            </a:prstGeom>
          </p:spPr>
        </p:pic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6699EF67-6632-D6E7-23EE-0638C7EE5E94}"/>
              </a:ext>
            </a:extLst>
          </p:cNvPr>
          <p:cNvGrpSpPr/>
          <p:nvPr/>
        </p:nvGrpSpPr>
        <p:grpSpPr>
          <a:xfrm>
            <a:off x="4823845" y="5540826"/>
            <a:ext cx="2167379" cy="800662"/>
            <a:chOff x="4485313" y="5512163"/>
            <a:chExt cx="2167379" cy="800662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EAA7D2B7-69A3-2CE7-3E27-49D262170DC9}"/>
                </a:ext>
              </a:extLst>
            </p:cNvPr>
            <p:cNvSpPr txBox="1"/>
            <p:nvPr/>
          </p:nvSpPr>
          <p:spPr>
            <a:xfrm>
              <a:off x="5202141" y="5666494"/>
              <a:ext cx="145055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cs typeface="Arial" panose="020B0604020202020204" pitchFamily="34" charset="0"/>
                </a:rPr>
                <a:t>Shadowing colleagues</a:t>
              </a:r>
            </a:p>
          </p:txBody>
        </p:sp>
        <p:pic>
          <p:nvPicPr>
            <p:cNvPr id="123" name="Graphic 122" descr="Badge Tick1 with solid fill">
              <a:extLst>
                <a:ext uri="{FF2B5EF4-FFF2-40B4-BE49-F238E27FC236}">
                  <a16:creationId xmlns:a16="http://schemas.microsoft.com/office/drawing/2014/main" id="{EC78F3EA-22D0-4FDF-7561-3D4CF0C0BD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485313" y="5512163"/>
              <a:ext cx="781248" cy="781248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593061FE-84BA-1DC6-1D32-0864C5FF76BA}"/>
              </a:ext>
            </a:extLst>
          </p:cNvPr>
          <p:cNvSpPr txBox="1"/>
          <p:nvPr/>
        </p:nvSpPr>
        <p:spPr>
          <a:xfrm>
            <a:off x="655145" y="1151384"/>
            <a:ext cx="610625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dirty="0">
                <a:solidFill>
                  <a:schemeClr val="bg1"/>
                </a:solidFill>
                <a:cs typeface="Arial" panose="020B0604020202020204" pitchFamily="34" charset="0"/>
              </a:rPr>
              <a:t>Off the job is anything in the workplace that is new learning and moves an apprentice towards the successful completion of an apprenticeship standard.</a:t>
            </a:r>
          </a:p>
        </p:txBody>
      </p:sp>
    </p:spTree>
    <p:extLst>
      <p:ext uri="{BB962C8B-B14F-4D97-AF65-F5344CB8AC3E}">
        <p14:creationId xmlns:p14="http://schemas.microsoft.com/office/powerpoint/2010/main" val="18714537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6FD7F-DE90-8DFD-B020-1630DDCE0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93832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What’s everyone’s responsibilities?</a:t>
            </a:r>
            <a:endParaRPr lang="en-GB" sz="4000" dirty="0"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0BE84E-A638-FEBF-6A41-AC700852B23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8200" y="2001079"/>
            <a:ext cx="3378200" cy="4491795"/>
          </a:xfrm>
        </p:spPr>
        <p:txBody>
          <a:bodyPr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Complete work meeting the targets set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Attend any training sessions made available to them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Communicate clearly and regularly with their Tutor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Commence Functional Skills from the beginning of their programme 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Complete off-the-Job activity every month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6D496A6-AA71-72A6-C219-66BAFB88988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406624" y="2001079"/>
            <a:ext cx="3378200" cy="4491795"/>
          </a:xfrm>
        </p:spPr>
        <p:txBody>
          <a:bodyPr>
            <a:no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Support development of the learner, giving opportunity to practice new skills attained in the workplace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Allow the learner to attend all agreed Tutor sessions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Support with off-the-job learning identification and time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Support the apprentice to undertake all tasks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Attend progress reviews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E56219E-DB4D-8AF2-D810-70AA9265A14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75878" y="2001079"/>
            <a:ext cx="3378200" cy="4491795"/>
          </a:xfrm>
        </p:spPr>
        <p:txBody>
          <a:bodyPr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Create an individual learning plan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Identify any recognition of prior learning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Provide quality training, support and assessment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Provide regular feedback and development opportunities</a:t>
            </a:r>
            <a:b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en-GB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Adapt delivery and assessment to meet individual needs were applicable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61EDBB58-F30C-0255-601F-ABC7612A750A}"/>
              </a:ext>
            </a:extLst>
          </p:cNvPr>
          <p:cNvSpPr txBox="1">
            <a:spLocks/>
          </p:cNvSpPr>
          <p:nvPr/>
        </p:nvSpPr>
        <p:spPr>
          <a:xfrm>
            <a:off x="838200" y="1387079"/>
            <a:ext cx="3378200" cy="61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400" b="1" dirty="0">
                <a:solidFill>
                  <a:schemeClr val="accent4"/>
                </a:solidFill>
                <a:latin typeface="+mn-lt"/>
                <a:cs typeface="+mn-cs"/>
              </a:rPr>
              <a:t>The Apprentice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C90DDBA5-A360-03D5-BB9C-389B13B812AD}"/>
              </a:ext>
            </a:extLst>
          </p:cNvPr>
          <p:cNvSpPr txBox="1">
            <a:spLocks/>
          </p:cNvSpPr>
          <p:nvPr/>
        </p:nvSpPr>
        <p:spPr>
          <a:xfrm>
            <a:off x="4406624" y="1387079"/>
            <a:ext cx="3378200" cy="61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400" b="1" dirty="0">
                <a:solidFill>
                  <a:schemeClr val="accent4"/>
                </a:solidFill>
                <a:latin typeface="+mn-lt"/>
                <a:cs typeface="+mn-cs"/>
              </a:rPr>
              <a:t>Line Manager / Mentor</a:t>
            </a:r>
          </a:p>
          <a:p>
            <a:endParaRPr lang="en-GB" dirty="0">
              <a:latin typeface="+mn-lt"/>
            </a:endParaRP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68AC8909-05FF-2C27-A18D-8683AEB339EC}"/>
              </a:ext>
            </a:extLst>
          </p:cNvPr>
          <p:cNvSpPr txBox="1">
            <a:spLocks/>
          </p:cNvSpPr>
          <p:nvPr/>
        </p:nvSpPr>
        <p:spPr>
          <a:xfrm>
            <a:off x="7784824" y="1387079"/>
            <a:ext cx="3378200" cy="614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Blip>
                <a:blip r:embed="rId3"/>
              </a:buBlip>
              <a:defRPr sz="16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1800" kern="1200">
                <a:solidFill>
                  <a:srgbClr val="FFFFCC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ts val="0"/>
              </a:spcBef>
              <a:defRPr/>
            </a:pPr>
            <a:r>
              <a:rPr lang="en-GB" sz="2400" b="1" dirty="0">
                <a:solidFill>
                  <a:schemeClr val="accent4"/>
                </a:solidFill>
                <a:latin typeface="+mn-lt"/>
                <a:cs typeface="+mn-cs"/>
              </a:rPr>
              <a:t>Dynamic Training</a:t>
            </a:r>
          </a:p>
          <a:p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0268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47B2E-934E-6F1D-13BC-455D1657AA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dirty="0">
                <a:solidFill>
                  <a:schemeClr val="accent4"/>
                </a:solidFill>
                <a:latin typeface="+mn-lt"/>
              </a:rPr>
              <a:t>Questions For Reflection?</a:t>
            </a:r>
          </a:p>
        </p:txBody>
      </p:sp>
      <p:graphicFrame>
        <p:nvGraphicFramePr>
          <p:cNvPr id="4" name="Content Placeholder 2">
            <a:extLst>
              <a:ext uri="{FF2B5EF4-FFF2-40B4-BE49-F238E27FC236}">
                <a16:creationId xmlns:a16="http://schemas.microsoft.com/office/drawing/2014/main" id="{D0259146-D506-F93A-F6DE-02520B31B217}"/>
              </a:ext>
            </a:extLst>
          </p:cNvPr>
          <p:cNvGraphicFramePr>
            <a:graphicFrameLocks/>
          </p:cNvGraphicFramePr>
          <p:nvPr/>
        </p:nvGraphicFramePr>
        <p:xfrm>
          <a:off x="838200" y="1518539"/>
          <a:ext cx="11165205" cy="497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81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11121-AE8D-3EEA-55EB-88B3E0C52A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665" y="422383"/>
            <a:ext cx="10863470" cy="1100666"/>
          </a:xfrm>
        </p:spPr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Who are Dynamic Training?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AD8431C-3B0F-D17D-90AE-CC6C20DE369F}"/>
              </a:ext>
            </a:extLst>
          </p:cNvPr>
          <p:cNvSpPr txBox="1"/>
          <p:nvPr/>
        </p:nvSpPr>
        <p:spPr>
          <a:xfrm>
            <a:off x="1605280" y="2235200"/>
            <a:ext cx="2174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Established in 2007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Offices in Uxbridge and Hartlepool</a:t>
            </a:r>
          </a:p>
          <a:p>
            <a:pPr marL="182563" marR="0" lvl="0" indent="-18256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DFAA80-A078-1090-7593-068291DECB21}"/>
              </a:ext>
            </a:extLst>
          </p:cNvPr>
          <p:cNvSpPr txBox="1"/>
          <p:nvPr/>
        </p:nvSpPr>
        <p:spPr>
          <a:xfrm>
            <a:off x="5008880" y="4099976"/>
            <a:ext cx="2174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Retained our Ofsted “good” inspection grade in Sept 2021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59E653-E6C6-A915-E6C0-D10817F3CCC9}"/>
              </a:ext>
            </a:extLst>
          </p:cNvPr>
          <p:cNvSpPr txBox="1"/>
          <p:nvPr/>
        </p:nvSpPr>
        <p:spPr>
          <a:xfrm>
            <a:off x="6096000" y="2235200"/>
            <a:ext cx="2174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Supporting circa 500 learners on a variety of programmes at any one time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35BDB4-59F2-CA3F-157A-B0A5EC5EF6C8}"/>
              </a:ext>
            </a:extLst>
          </p:cNvPr>
          <p:cNvSpPr txBox="1"/>
          <p:nvPr/>
        </p:nvSpPr>
        <p:spPr>
          <a:xfrm>
            <a:off x="8371840" y="2235200"/>
            <a:ext cx="2174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Over 80 NHS Trust choose Dynamic Training with their ongoing Learning &amp; Development Needs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9FED08-5088-8446-A14C-C832EAC4C2C0}"/>
              </a:ext>
            </a:extLst>
          </p:cNvPr>
          <p:cNvSpPr txBox="1"/>
          <p:nvPr/>
        </p:nvSpPr>
        <p:spPr>
          <a:xfrm>
            <a:off x="2717800" y="4174192"/>
            <a:ext cx="2174240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Matrix Accredited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Skills for Health Quality Mark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disability confident employer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AutoShape 4">
            <a:extLst>
              <a:ext uri="{FF2B5EF4-FFF2-40B4-BE49-F238E27FC236}">
                <a16:creationId xmlns:a16="http://schemas.microsoft.com/office/drawing/2014/main" id="{C0C14111-3E89-6171-4D47-E59D462DB0F6}"/>
              </a:ext>
            </a:extLst>
          </p:cNvPr>
          <p:cNvSpPr>
            <a:spLocks noChangeAspect="1" noChangeArrowheads="1"/>
          </p:cNvSpPr>
          <p:nvPr/>
        </p:nvSpPr>
        <p:spPr bwMode="auto">
          <a:xfrm flipH="1">
            <a:off x="6248400" y="1630680"/>
            <a:ext cx="1950720" cy="195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80A944-A10B-D08F-1151-D39133A135DC}"/>
              </a:ext>
            </a:extLst>
          </p:cNvPr>
          <p:cNvSpPr txBox="1"/>
          <p:nvPr/>
        </p:nvSpPr>
        <p:spPr>
          <a:xfrm>
            <a:off x="3830320" y="2209264"/>
            <a:ext cx="22148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Delivering: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Apprenticeships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Adult Education</a:t>
            </a:r>
          </a:p>
          <a:p>
            <a:pPr marL="285750" marR="0" lvl="0" indent="-28575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Bespoke Training Solutions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063D9C-4183-28B8-772C-D27705704458}"/>
              </a:ext>
            </a:extLst>
          </p:cNvPr>
          <p:cNvSpPr txBox="1"/>
          <p:nvPr/>
        </p:nvSpPr>
        <p:spPr>
          <a:xfrm>
            <a:off x="7243789" y="4121744"/>
            <a:ext cx="210312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Part of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Calder Holding BV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 companies with 1000+ employees in the UK and the Netherlands.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812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04A05-DEAE-AB8B-6536-1DC3183E5E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FFC000"/>
                </a:solidFill>
              </a:rPr>
              <a:t>Mentoring an Apprentice Workshops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3C5704-3C53-B618-758A-88E0DF6944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9" y="1966913"/>
            <a:ext cx="6321358" cy="4525962"/>
          </a:xfrm>
        </p:spPr>
        <p:txBody>
          <a:bodyPr>
            <a:normAutofit/>
          </a:bodyPr>
          <a:lstStyle/>
          <a:p>
            <a:r>
              <a:rPr lang="en-GB" sz="1600" dirty="0"/>
              <a:t>Aimed at the learner’s line manager or mentor</a:t>
            </a:r>
          </a:p>
          <a:p>
            <a:endParaRPr lang="en-GB" sz="1600" dirty="0"/>
          </a:p>
          <a:p>
            <a:r>
              <a:rPr lang="en-GB" sz="1600" dirty="0"/>
              <a:t>Workshops are delivered monthly online – two hours</a:t>
            </a:r>
          </a:p>
          <a:p>
            <a:endParaRPr lang="en-GB" sz="1600" dirty="0"/>
          </a:p>
          <a:p>
            <a:pPr>
              <a:lnSpc>
                <a:spcPct val="175000"/>
              </a:lnSpc>
            </a:pPr>
            <a:r>
              <a:rPr lang="en-GB" sz="1600" b="1" dirty="0">
                <a:ea typeface="Calibri" panose="020F0502020204030204" pitchFamily="34" charset="0"/>
              </a:rPr>
              <a:t>By the end of the session, you will be able to: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Describe the structure of an apprenticeship programme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Explain the principles that underpin the mentoring process</a:t>
            </a:r>
            <a:endParaRPr lang="en-GB" sz="1600" dirty="0">
              <a:ea typeface="Calibri" panose="020F0502020204030204" pitchFamily="34" charset="0"/>
            </a:endParaRPr>
          </a:p>
          <a:p>
            <a:pPr marL="342900" indent="-342900">
              <a:lnSpc>
                <a:spcPct val="175000"/>
              </a:lnSpc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en-GB" sz="1600" dirty="0">
                <a:ea typeface="Times New Roman" panose="02020603050405020304" pitchFamily="18" charset="0"/>
              </a:rPr>
              <a:t>Initiate and establish a mentoring process with an apprentice</a:t>
            </a:r>
            <a:endParaRPr lang="en-GB" sz="1600" dirty="0">
              <a:ea typeface="Calibri" panose="020F0502020204030204" pitchFamily="34" charset="0"/>
            </a:endParaRPr>
          </a:p>
          <a:p>
            <a:endParaRPr lang="en-GB" dirty="0"/>
          </a:p>
        </p:txBody>
      </p:sp>
      <p:pic>
        <p:nvPicPr>
          <p:cNvPr id="7" name="Picture 6" descr="A blue and yellow text&#10;&#10;Description automatically generated">
            <a:extLst>
              <a:ext uri="{FF2B5EF4-FFF2-40B4-BE49-F238E27FC236}">
                <a16:creationId xmlns:a16="http://schemas.microsoft.com/office/drawing/2014/main" id="{2FDBBF03-0FD8-613F-E70F-863AEF2F0E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017" y="1803283"/>
            <a:ext cx="4525961" cy="4525961"/>
          </a:xfrm>
          <a:prstGeom prst="rect">
            <a:avLst/>
          </a:prstGeom>
          <a:ln>
            <a:solidFill>
              <a:srgbClr val="1E3D7F"/>
            </a:solidFill>
          </a:ln>
        </p:spPr>
      </p:pic>
    </p:spTree>
    <p:extLst>
      <p:ext uri="{BB962C8B-B14F-4D97-AF65-F5344CB8AC3E}">
        <p14:creationId xmlns:p14="http://schemas.microsoft.com/office/powerpoint/2010/main" val="426779589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B36E07-6D11-4ADA-B603-4176FB0C6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+mn-lt"/>
              </a:rPr>
              <a:t>Any questions ?</a:t>
            </a:r>
            <a:endParaRPr lang="en-GB" sz="5400" dirty="0"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CC3C8D-96AC-4CF9-AABF-DA8743BEC9E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solidFill>
                  <a:srgbClr val="FFC000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hello@dynamictraining.org.uk</a:t>
            </a:r>
            <a:endParaRPr lang="en-US" sz="2800" dirty="0">
              <a:solidFill>
                <a:srgbClr val="FFC000"/>
              </a:solidFill>
              <a:latin typeface="+mn-lt"/>
            </a:endParaRPr>
          </a:p>
          <a:p>
            <a:endParaRPr lang="en-US" sz="2800" dirty="0">
              <a:latin typeface="+mn-lt"/>
            </a:endParaRPr>
          </a:p>
          <a:p>
            <a:r>
              <a:rPr lang="en-US" sz="3200" dirty="0">
                <a:latin typeface="+mn-lt"/>
              </a:rPr>
              <a:t>Thank you. </a:t>
            </a:r>
            <a:endParaRPr lang="en-GB" sz="32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9528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BAAF27-15AF-5611-BF62-1D52EB72C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What Is An Apprenticeship Standard?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8C96D1-25CF-7ADD-9F39-C9A1C6A3C3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14253"/>
            <a:ext cx="10515600" cy="5251589"/>
          </a:xfrm>
        </p:spPr>
        <p:txBody>
          <a:bodyPr>
            <a:normAutofit fontScale="92500"/>
          </a:bodyPr>
          <a:lstStyle/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</a:pPr>
            <a:r>
              <a:rPr lang="en-US" sz="2400" dirty="0">
                <a:latin typeface="+mn-lt"/>
              </a:rPr>
              <a:t>An apprenticeship is a work-based learning </a:t>
            </a:r>
            <a:r>
              <a:rPr lang="en-US" sz="2400" dirty="0" err="1">
                <a:latin typeface="+mn-lt"/>
              </a:rPr>
              <a:t>programme</a:t>
            </a:r>
            <a:endParaRPr lang="en-US" sz="2400" dirty="0">
              <a:latin typeface="+mn-lt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</a:pPr>
            <a:r>
              <a:rPr lang="en-GB" sz="2400" dirty="0">
                <a:latin typeface="+mn-lt"/>
              </a:rPr>
              <a:t>D</a:t>
            </a:r>
            <a:r>
              <a:rPr lang="en-GB" sz="2400" dirty="0">
                <a:latin typeface="+mn-lt"/>
                <a:cs typeface="Arial" panose="020B0604020202020204" pitchFamily="34" charset="0"/>
              </a:rPr>
              <a:t>eveloped by employers from industry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</a:pPr>
            <a:r>
              <a:rPr lang="en-GB" sz="2400" dirty="0">
                <a:latin typeface="+mn-lt"/>
              </a:rPr>
              <a:t>An apprenticeship consists of: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</a:pPr>
            <a:r>
              <a:rPr lang="en-GB" b="1" dirty="0">
                <a:latin typeface="+mn-lt"/>
              </a:rPr>
              <a:t>Knowledge</a:t>
            </a:r>
            <a:r>
              <a:rPr lang="en-GB" dirty="0">
                <a:latin typeface="+mn-lt"/>
              </a:rPr>
              <a:t> of the areas involved in the staff's role at the appropriate level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</a:pPr>
            <a:r>
              <a:rPr lang="en-GB" b="1" dirty="0">
                <a:latin typeface="+mn-lt"/>
              </a:rPr>
              <a:t>Skills</a:t>
            </a:r>
            <a:r>
              <a:rPr lang="en-GB" dirty="0">
                <a:latin typeface="+mn-lt"/>
              </a:rPr>
              <a:t> the learner is expected to demonstrate competently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</a:pPr>
            <a:r>
              <a:rPr lang="en-GB" b="1" dirty="0">
                <a:latin typeface="+mn-lt"/>
              </a:rPr>
              <a:t>Behaviours</a:t>
            </a:r>
            <a:r>
              <a:rPr lang="en-GB" dirty="0">
                <a:latin typeface="+mn-lt"/>
              </a:rPr>
              <a:t> expected for the job role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</a:pPr>
            <a:r>
              <a:rPr lang="en-GB" dirty="0">
                <a:latin typeface="+mn-lt"/>
              </a:rPr>
              <a:t>Upskilling in maths and English and achievement of functional skills (if not exempt)</a:t>
            </a:r>
          </a:p>
          <a:p>
            <a:pPr marL="742950" lvl="1" indent="-285750">
              <a:lnSpc>
                <a:spcPct val="150000"/>
              </a:lnSpc>
              <a:spcBef>
                <a:spcPts val="600"/>
              </a:spcBef>
              <a:buClr>
                <a:srgbClr val="002060"/>
              </a:buClr>
            </a:pPr>
            <a:r>
              <a:rPr lang="en-GB" dirty="0">
                <a:latin typeface="+mn-lt"/>
              </a:rPr>
              <a:t>Achievement of a certificate, Diploma or other qualification  / exams subject to the needs of the apprenticeship standard</a:t>
            </a:r>
          </a:p>
        </p:txBody>
      </p:sp>
    </p:spTree>
    <p:extLst>
      <p:ext uri="{BB962C8B-B14F-4D97-AF65-F5344CB8AC3E}">
        <p14:creationId xmlns:p14="http://schemas.microsoft.com/office/powerpoint/2010/main" val="3451544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54978-5A6B-68E8-31DA-E70F802F5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+mn-lt"/>
              </a:rPr>
              <a:t>An apprenticeship is built upon an agreed partnership between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137874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BAAF27-15AF-5611-BF62-1D52EB72C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+mn-lt"/>
              </a:rPr>
              <a:t>Accessible Apprenticeships</a:t>
            </a:r>
            <a:endParaRPr lang="en-GB" sz="4000" dirty="0"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8C96D1-25CF-7ADD-9F39-C9A1C6A3C3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414253"/>
            <a:ext cx="10515600" cy="5251589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Accessible apprenticeships means providing apprenticeships to -individuals with special educational needs and disabilities – in adulthood referred as individuals with learning difficulties or disabilities and/or Autism.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Dynamic Training deliver accessible apprenticeship across our portfolio of programmes</a:t>
            </a:r>
            <a:br>
              <a:rPr lang="en-US" sz="2400" dirty="0">
                <a:latin typeface="+mn-lt"/>
              </a:rPr>
            </a:br>
            <a:endParaRPr lang="en-US" sz="2400" dirty="0">
              <a:latin typeface="+mn-lt"/>
            </a:endParaRPr>
          </a:p>
          <a:p>
            <a:r>
              <a:rPr lang="en-US" sz="2400" dirty="0">
                <a:solidFill>
                  <a:srgbClr val="FFC000"/>
                </a:solidFill>
                <a:latin typeface="+mn-lt"/>
              </a:rPr>
              <a:t>Apprentices that are accessible may: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Be part time.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Require a job coach to support in the workplace.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Take longer to onboard.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+mn-lt"/>
              </a:rPr>
              <a:t>Require adaptations to the working practices/environment</a:t>
            </a:r>
            <a:endParaRPr lang="en-GB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399420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ABAAF27-15AF-5611-BF62-1D52EB72C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46041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+mn-lt"/>
              </a:rPr>
              <a:t>Reasonable adjustments to learning and assessment</a:t>
            </a:r>
            <a:endParaRPr lang="en-GB" sz="4000" b="1" dirty="0">
              <a:latin typeface="+mn-lt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08C96D1-25CF-7ADD-9F39-C9A1C6A3C3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511166"/>
            <a:ext cx="10515600" cy="5154676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Reasonable adjustments can be made for example: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Extra time allowance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Reader / scriber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Assistive technology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Alternative assessment methods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British sign language interpreter 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Timed rest breaks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2400" dirty="0">
                <a:solidFill>
                  <a:prstClr val="white"/>
                </a:solidFill>
                <a:latin typeface="+mn-lt"/>
              </a:rPr>
              <a:t>121 support</a:t>
            </a: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Increased support.</a:t>
            </a:r>
          </a:p>
        </p:txBody>
      </p:sp>
    </p:spTree>
    <p:extLst>
      <p:ext uri="{BB962C8B-B14F-4D97-AF65-F5344CB8AC3E}">
        <p14:creationId xmlns:p14="http://schemas.microsoft.com/office/powerpoint/2010/main" val="25777461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ircular chart with people in different colors&#10;&#10;Description automatically generated">
            <a:extLst>
              <a:ext uri="{FF2B5EF4-FFF2-40B4-BE49-F238E27FC236}">
                <a16:creationId xmlns:a16="http://schemas.microsoft.com/office/drawing/2014/main" id="{69E4ECF6-3FB7-32D1-DFA5-B15F1150C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0"/>
            <a:ext cx="1219200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3CAD61-73D8-57C1-A77F-3E1D35E4B8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341" y="186220"/>
            <a:ext cx="10515600" cy="1430824"/>
          </a:xfrm>
        </p:spPr>
        <p:txBody>
          <a:bodyPr>
            <a:noAutofit/>
          </a:bodyPr>
          <a:lstStyle/>
          <a:p>
            <a:r>
              <a:rPr lang="en-GB" sz="3600" b="1" dirty="0">
                <a:latin typeface="+mn-lt"/>
              </a:rPr>
              <a:t>What are </a:t>
            </a:r>
            <a:br>
              <a:rPr lang="en-GB" sz="3600" b="1" dirty="0">
                <a:latin typeface="+mn-lt"/>
              </a:rPr>
            </a:br>
            <a:r>
              <a:rPr lang="en-GB" sz="3600" b="1" dirty="0">
                <a:latin typeface="+mn-lt"/>
              </a:rPr>
              <a:t>Apprenticeship</a:t>
            </a:r>
            <a:br>
              <a:rPr lang="en-GB" sz="3600" b="1" dirty="0">
                <a:latin typeface="+mn-lt"/>
              </a:rPr>
            </a:br>
            <a:r>
              <a:rPr lang="en-GB" sz="3600" b="1" dirty="0">
                <a:latin typeface="+mn-lt"/>
              </a:rPr>
              <a:t>Standards?</a:t>
            </a:r>
          </a:p>
        </p:txBody>
      </p:sp>
    </p:spTree>
    <p:extLst>
      <p:ext uri="{BB962C8B-B14F-4D97-AF65-F5344CB8AC3E}">
        <p14:creationId xmlns:p14="http://schemas.microsoft.com/office/powerpoint/2010/main" val="80807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AE04C9-DA3A-23A2-73D9-AFD990F6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5011"/>
            <a:ext cx="10240617" cy="847023"/>
          </a:xfrm>
        </p:spPr>
        <p:txBody>
          <a:bodyPr>
            <a:normAutofit/>
          </a:bodyPr>
          <a:lstStyle/>
          <a:p>
            <a:r>
              <a:rPr lang="en-GB" sz="4000" b="1" dirty="0">
                <a:latin typeface="+mn-lt"/>
              </a:rPr>
              <a:t>Functional Skills &amp; Developing English &amp; Maths </a:t>
            </a:r>
            <a:endParaRPr lang="en-GB" sz="4000" dirty="0">
              <a:latin typeface="+mn-lt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6E33B-27D7-CCA1-5D5F-A86ABAA017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338471"/>
            <a:ext cx="10515600" cy="5220664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Functional skills in maths and English is a mandatory component of all apprenticeship programmes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Learners cannot achieve their apprenticeship without achievement of Functional Skills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You are exempt from completing Functional Skills if you have GCSE A*-C/9-4 or equivalent and proof of this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If you are required to complete Functional Skills, you are expected to achieve these within the first six to nine months of provision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Learners who are working at more than one level below the required level of Functional Skills will not be able to progress onto the programme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800" dirty="0">
              <a:latin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+mn-lt"/>
              </a:rPr>
              <a:t>Development of maths and English is a core component of the programme irrespective of exemptions for those that need / want upskilling</a:t>
            </a:r>
          </a:p>
        </p:txBody>
      </p:sp>
    </p:spTree>
    <p:extLst>
      <p:ext uri="{BB962C8B-B14F-4D97-AF65-F5344CB8AC3E}">
        <p14:creationId xmlns:p14="http://schemas.microsoft.com/office/powerpoint/2010/main" val="28239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B298D8-6AB0-7744-C6CC-D33749B62B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solidFill>
                  <a:srgbClr val="FFC000"/>
                </a:solidFill>
                <a:latin typeface="+mn-lt"/>
              </a:rPr>
              <a:t>Department of Education Pilot</a:t>
            </a:r>
            <a:endParaRPr lang="en-GB" sz="4000" dirty="0">
              <a:solidFill>
                <a:srgbClr val="FFC000"/>
              </a:solidFill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D59EE1-2822-3CE2-0C0F-B43630300E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+mn-lt"/>
              </a:rPr>
              <a:t>Providers including Dynamic Training have been selected to pilot onboarding learners </a:t>
            </a:r>
            <a:r>
              <a:rPr lang="en-US" b="1" dirty="0">
                <a:solidFill>
                  <a:srgbClr val="FFC000"/>
                </a:solidFill>
                <a:latin typeface="+mn-lt"/>
              </a:rPr>
              <a:t>who do not </a:t>
            </a:r>
            <a:r>
              <a:rPr lang="en-US" dirty="0">
                <a:latin typeface="+mn-lt"/>
              </a:rPr>
              <a:t>have an EHCP but do have learning disabilities/difficulties and/or Autism to undertake an apprenticeship and access the flexibility of Entry 3 functional skills in math’s and/or English rather than the traditional level 1 and/or level 2 functional skills requirement. </a:t>
            </a:r>
            <a:endParaRPr lang="en-GB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22395136"/>
      </p:ext>
    </p:extLst>
  </p:cSld>
  <p:clrMapOvr>
    <a:masterClrMapping/>
  </p:clrMapOvr>
</p:sld>
</file>

<file path=ppt/theme/theme1.xml><?xml version="1.0" encoding="utf-8"?>
<a:theme xmlns:a="http://schemas.openxmlformats.org/drawingml/2006/main" name="Title P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e Apprenticeship Journey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Apprenticeship responsibiliti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Whit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1 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Blue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Yellow backgrou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1_Dynamic Overview">
  <a:themeElements>
    <a:clrScheme name="DTUK">
      <a:dk1>
        <a:sysClr val="windowText" lastClr="000000"/>
      </a:dk1>
      <a:lt1>
        <a:sysClr val="window" lastClr="FFFFFF"/>
      </a:lt1>
      <a:dk2>
        <a:srgbClr val="1E3D7F"/>
      </a:dk2>
      <a:lt2>
        <a:srgbClr val="E7E6E6"/>
      </a:lt2>
      <a:accent1>
        <a:srgbClr val="F8AF14"/>
      </a:accent1>
      <a:accent2>
        <a:srgbClr val="00A339"/>
      </a:accent2>
      <a:accent3>
        <a:srgbClr val="593A8E"/>
      </a:accent3>
      <a:accent4>
        <a:srgbClr val="E31527"/>
      </a:accent4>
      <a:accent5>
        <a:srgbClr val="8F9EBF"/>
      </a:accent5>
      <a:accent6>
        <a:srgbClr val="70AD47"/>
      </a:accent6>
      <a:hlink>
        <a:srgbClr val="FC68EA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1_Education &amp; Child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ynamic Overview">
  <a:themeElements>
    <a:clrScheme name="DTUK">
      <a:dk1>
        <a:sysClr val="windowText" lastClr="000000"/>
      </a:dk1>
      <a:lt1>
        <a:sysClr val="window" lastClr="FFFFFF"/>
      </a:lt1>
      <a:dk2>
        <a:srgbClr val="1E3D7F"/>
      </a:dk2>
      <a:lt2>
        <a:srgbClr val="E7E6E6"/>
      </a:lt2>
      <a:accent1>
        <a:srgbClr val="F8AF14"/>
      </a:accent1>
      <a:accent2>
        <a:srgbClr val="00A339"/>
      </a:accent2>
      <a:accent3>
        <a:srgbClr val="593A8E"/>
      </a:accent3>
      <a:accent4>
        <a:srgbClr val="E31527"/>
      </a:accent4>
      <a:accent5>
        <a:srgbClr val="8F9EBF"/>
      </a:accent5>
      <a:accent6>
        <a:srgbClr val="70AD47"/>
      </a:accent6>
      <a:hlink>
        <a:srgbClr val="FC68EA"/>
      </a:hlink>
      <a:folHlink>
        <a:srgbClr val="92D05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ealth &amp; Scienc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usiness &amp; Admin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Education &amp; Childcare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ales, marketing &amp; procurement 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Facilities apprenticeship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 the job traini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0C53DA72134A4290F777D64798F98E" ma:contentTypeVersion="14" ma:contentTypeDescription="Create a new document." ma:contentTypeScope="" ma:versionID="b3d346e55a935409f4cf9d6285006413">
  <xsd:schema xmlns:xsd="http://www.w3.org/2001/XMLSchema" xmlns:xs="http://www.w3.org/2001/XMLSchema" xmlns:p="http://schemas.microsoft.com/office/2006/metadata/properties" xmlns:ns2="c9fee755-abcc-4be5-b9e4-b889f90ae6be" xmlns:ns3="48dd474c-f759-4f49-9181-051728542ec6" targetNamespace="http://schemas.microsoft.com/office/2006/metadata/properties" ma:root="true" ma:fieldsID="48df835cab5e0b0a4c3775c22f26618a" ns2:_="" ns3:_="">
    <xsd:import namespace="c9fee755-abcc-4be5-b9e4-b889f90ae6be"/>
    <xsd:import namespace="48dd474c-f759-4f49-9181-051728542ec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fee755-abcc-4be5-b9e4-b889f90ae6b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cea817f-f2d0-43b6-9543-a23494ff6a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dd474c-f759-4f49-9181-051728542ec6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511fc466-5943-4497-bfa7-eb1b6395518d}" ma:internalName="TaxCatchAll" ma:showField="CatchAllData" ma:web="48dd474c-f759-4f49-9181-051728542ec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9fee755-abcc-4be5-b9e4-b889f90ae6be">
      <Terms xmlns="http://schemas.microsoft.com/office/infopath/2007/PartnerControls"/>
    </lcf76f155ced4ddcb4097134ff3c332f>
    <TaxCatchAll xmlns="48dd474c-f759-4f49-9181-051728542ec6" xsi:nil="true"/>
  </documentManagement>
</p:properties>
</file>

<file path=customXml/itemProps1.xml><?xml version="1.0" encoding="utf-8"?>
<ds:datastoreItem xmlns:ds="http://schemas.openxmlformats.org/officeDocument/2006/customXml" ds:itemID="{F74CF6F6-B65E-4641-81C2-807F0F6E337B}"/>
</file>

<file path=customXml/itemProps2.xml><?xml version="1.0" encoding="utf-8"?>
<ds:datastoreItem xmlns:ds="http://schemas.openxmlformats.org/officeDocument/2006/customXml" ds:itemID="{C1F1715B-E368-478A-9A8C-AF4B67FC7905}"/>
</file>

<file path=customXml/itemProps3.xml><?xml version="1.0" encoding="utf-8"?>
<ds:datastoreItem xmlns:ds="http://schemas.openxmlformats.org/officeDocument/2006/customXml" ds:itemID="{0CEF2484-5E94-47C9-9351-E827BEA93098}"/>
</file>

<file path=docProps/app.xml><?xml version="1.0" encoding="utf-8"?>
<Properties xmlns="http://schemas.openxmlformats.org/officeDocument/2006/extended-properties" xmlns:vt="http://schemas.openxmlformats.org/officeDocument/2006/docPropsVTypes">
  <TotalTime>1618</TotalTime>
  <Words>1967</Words>
  <Application>Microsoft Office PowerPoint</Application>
  <PresentationFormat>Widescreen</PresentationFormat>
  <Paragraphs>248</Paragraphs>
  <Slides>21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18</vt:i4>
      </vt:variant>
      <vt:variant>
        <vt:lpstr>Slide Titles</vt:lpstr>
      </vt:variant>
      <vt:variant>
        <vt:i4>21</vt:i4>
      </vt:variant>
    </vt:vector>
  </HeadingPairs>
  <TitlesOfParts>
    <vt:vector size="43" baseType="lpstr">
      <vt:lpstr>Arial</vt:lpstr>
      <vt:lpstr>Calibri</vt:lpstr>
      <vt:lpstr>Courier New</vt:lpstr>
      <vt:lpstr>Symbol</vt:lpstr>
      <vt:lpstr>Title Page</vt:lpstr>
      <vt:lpstr>Dynamic Overview</vt:lpstr>
      <vt:lpstr>Health &amp; Science apprenticeships</vt:lpstr>
      <vt:lpstr>Care apprenticeships</vt:lpstr>
      <vt:lpstr>Business &amp; Admin apprenticeships</vt:lpstr>
      <vt:lpstr>Education &amp; Childcare apprenticeships</vt:lpstr>
      <vt:lpstr>Sales, marketing &amp; procurement  apprenticeships</vt:lpstr>
      <vt:lpstr>Facilities apprenticeships</vt:lpstr>
      <vt:lpstr>Off the job training</vt:lpstr>
      <vt:lpstr>The Apprenticeship Journey</vt:lpstr>
      <vt:lpstr>Apprenticeship responsibilities</vt:lpstr>
      <vt:lpstr>White background</vt:lpstr>
      <vt:lpstr>1 Blue Background</vt:lpstr>
      <vt:lpstr>Blue background</vt:lpstr>
      <vt:lpstr>Yellow background</vt:lpstr>
      <vt:lpstr>1_Dynamic Overview</vt:lpstr>
      <vt:lpstr>Custom Design</vt:lpstr>
      <vt:lpstr>1_Education &amp; Childcare apprenticeships</vt:lpstr>
      <vt:lpstr>Information Session   Healthcare Support Worker Level 2</vt:lpstr>
      <vt:lpstr>Who are Dynamic Training?</vt:lpstr>
      <vt:lpstr>What Is An Apprenticeship Standard?</vt:lpstr>
      <vt:lpstr>An apprenticeship is built upon an agreed partnership between</vt:lpstr>
      <vt:lpstr>Accessible Apprenticeships</vt:lpstr>
      <vt:lpstr>Reasonable adjustments to learning and assessment</vt:lpstr>
      <vt:lpstr>What are  Apprenticeship Standards?</vt:lpstr>
      <vt:lpstr>Functional Skills &amp; Developing English &amp; Maths </vt:lpstr>
      <vt:lpstr>Department of Education Pilot</vt:lpstr>
      <vt:lpstr>Healthcare Support Worker Level 2 </vt:lpstr>
      <vt:lpstr>Health Care Support Worker Level 2</vt:lpstr>
      <vt:lpstr>End Point Assessment</vt:lpstr>
      <vt:lpstr>The Apprentice Journey</vt:lpstr>
      <vt:lpstr>E-learning Tools and Portals</vt:lpstr>
      <vt:lpstr>Dedicated Learning Time</vt:lpstr>
      <vt:lpstr>Off the Job Learning</vt:lpstr>
      <vt:lpstr>Off the job – what counts?</vt:lpstr>
      <vt:lpstr>What’s everyone’s responsibilities?</vt:lpstr>
      <vt:lpstr>Questions For Reflection?</vt:lpstr>
      <vt:lpstr>Mentoring an Apprentice Workshops</vt:lpstr>
      <vt:lpstr>Any 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Louise Anderson</dc:creator>
  <cp:lastModifiedBy>Oliver Hill</cp:lastModifiedBy>
  <cp:revision>28</cp:revision>
  <dcterms:created xsi:type="dcterms:W3CDTF">2021-04-21T10:20:08Z</dcterms:created>
  <dcterms:modified xsi:type="dcterms:W3CDTF">2023-07-18T21:37:00Z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0x010100E80C53DA72134A4290F777D64798F98E</vt:lpwstr>
  </property>
</Properties>
</file>