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3" r:id="rId2"/>
    <p:sldId id="364" r:id="rId3"/>
    <p:sldId id="365" r:id="rId4"/>
    <p:sldId id="366" r:id="rId5"/>
    <p:sldId id="367" r:id="rId6"/>
    <p:sldId id="371" r:id="rId7"/>
    <p:sldId id="370" r:id="rId8"/>
    <p:sldId id="372" r:id="rId9"/>
    <p:sldId id="369" r:id="rId10"/>
    <p:sldId id="368" r:id="rId11"/>
    <p:sldId id="373" r:id="rId12"/>
    <p:sldId id="3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7A2CF-2639-4802-A140-7CAAC5974BCB}" v="32" dt="2024-04-25T10:26:27.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assidy" userId="a2b1b1b6-af30-42f0-9bd4-b8d173b24cb4" providerId="ADAL" clId="{F1A7A2CF-2639-4802-A140-7CAAC5974BCB}"/>
    <pc:docChg chg="custSel addSld delSld modSld">
      <pc:chgData name="Melanie Cassidy" userId="a2b1b1b6-af30-42f0-9bd4-b8d173b24cb4" providerId="ADAL" clId="{F1A7A2CF-2639-4802-A140-7CAAC5974BCB}" dt="2024-04-25T10:26:38.686" v="2664" actId="478"/>
      <pc:docMkLst>
        <pc:docMk/>
      </pc:docMkLst>
      <pc:sldChg chg="new del">
        <pc:chgData name="Melanie Cassidy" userId="a2b1b1b6-af30-42f0-9bd4-b8d173b24cb4" providerId="ADAL" clId="{F1A7A2CF-2639-4802-A140-7CAAC5974BCB}" dt="2024-04-25T09:23:24.918" v="2" actId="2696"/>
        <pc:sldMkLst>
          <pc:docMk/>
          <pc:sldMk cId="2683429499" sldId="256"/>
        </pc:sldMkLst>
      </pc:sldChg>
      <pc:sldChg chg="addSp delSp modSp add mod">
        <pc:chgData name="Melanie Cassidy" userId="a2b1b1b6-af30-42f0-9bd4-b8d173b24cb4" providerId="ADAL" clId="{F1A7A2CF-2639-4802-A140-7CAAC5974BCB}" dt="2024-04-25T09:25:14.001" v="48" actId="14100"/>
        <pc:sldMkLst>
          <pc:docMk/>
          <pc:sldMk cId="1084587711" sldId="363"/>
        </pc:sldMkLst>
        <pc:spChg chg="mod">
          <ac:chgData name="Melanie Cassidy" userId="a2b1b1b6-af30-42f0-9bd4-b8d173b24cb4" providerId="ADAL" clId="{F1A7A2CF-2639-4802-A140-7CAAC5974BCB}" dt="2024-04-25T09:25:14.001" v="48" actId="14100"/>
          <ac:spMkLst>
            <pc:docMk/>
            <pc:sldMk cId="1084587711" sldId="363"/>
            <ac:spMk id="5" creationId="{13B6E69D-E72B-4BA5-A9C1-4AE43434CFEF}"/>
          </ac:spMkLst>
        </pc:spChg>
        <pc:picChg chg="del">
          <ac:chgData name="Melanie Cassidy" userId="a2b1b1b6-af30-42f0-9bd4-b8d173b24cb4" providerId="ADAL" clId="{F1A7A2CF-2639-4802-A140-7CAAC5974BCB}" dt="2024-04-25T09:23:42.543" v="37" actId="478"/>
          <ac:picMkLst>
            <pc:docMk/>
            <pc:sldMk cId="1084587711" sldId="363"/>
            <ac:picMk id="7" creationId="{4641DD74-2281-FAD8-05D0-5171A115C7F1}"/>
          </ac:picMkLst>
        </pc:picChg>
        <pc:picChg chg="add del mod">
          <ac:chgData name="Melanie Cassidy" userId="a2b1b1b6-af30-42f0-9bd4-b8d173b24cb4" providerId="ADAL" clId="{F1A7A2CF-2639-4802-A140-7CAAC5974BCB}" dt="2024-04-25T09:24:24.004" v="41" actId="478"/>
          <ac:picMkLst>
            <pc:docMk/>
            <pc:sldMk cId="1084587711" sldId="363"/>
            <ac:picMk id="8" creationId="{8C1B336E-975B-8551-E33A-92EF79843ED1}"/>
          </ac:picMkLst>
        </pc:picChg>
        <pc:picChg chg="add mod">
          <ac:chgData name="Melanie Cassidy" userId="a2b1b1b6-af30-42f0-9bd4-b8d173b24cb4" providerId="ADAL" clId="{F1A7A2CF-2639-4802-A140-7CAAC5974BCB}" dt="2024-04-25T09:24:54.998" v="46" actId="1076"/>
          <ac:picMkLst>
            <pc:docMk/>
            <pc:sldMk cId="1084587711" sldId="363"/>
            <ac:picMk id="10" creationId="{17A5722D-D3D8-EB4D-3430-0B190DD6FC57}"/>
          </ac:picMkLst>
        </pc:picChg>
      </pc:sldChg>
      <pc:sldChg chg="new del">
        <pc:chgData name="Melanie Cassidy" userId="a2b1b1b6-af30-42f0-9bd4-b8d173b24cb4" providerId="ADAL" clId="{F1A7A2CF-2639-4802-A140-7CAAC5974BCB}" dt="2024-04-25T09:25:48.532" v="54" actId="2696"/>
        <pc:sldMkLst>
          <pc:docMk/>
          <pc:sldMk cId="894135804" sldId="364"/>
        </pc:sldMkLst>
      </pc:sldChg>
      <pc:sldChg chg="new del">
        <pc:chgData name="Melanie Cassidy" userId="a2b1b1b6-af30-42f0-9bd4-b8d173b24cb4" providerId="ADAL" clId="{F1A7A2CF-2639-4802-A140-7CAAC5974BCB}" dt="2024-04-25T09:26:17.432" v="61" actId="2696"/>
        <pc:sldMkLst>
          <pc:docMk/>
          <pc:sldMk cId="1329955296" sldId="364"/>
        </pc:sldMkLst>
      </pc:sldChg>
      <pc:sldChg chg="addSp delSp modSp mod">
        <pc:chgData name="Melanie Cassidy" userId="a2b1b1b6-af30-42f0-9bd4-b8d173b24cb4" providerId="ADAL" clId="{F1A7A2CF-2639-4802-A140-7CAAC5974BCB}" dt="2024-04-25T09:37:24.687" v="426" actId="1076"/>
        <pc:sldMkLst>
          <pc:docMk/>
          <pc:sldMk cId="2143051383" sldId="364"/>
        </pc:sldMkLst>
        <pc:spChg chg="add mod">
          <ac:chgData name="Melanie Cassidy" userId="a2b1b1b6-af30-42f0-9bd4-b8d173b24cb4" providerId="ADAL" clId="{F1A7A2CF-2639-4802-A140-7CAAC5974BCB}" dt="2024-04-25T09:35:46.096" v="421" actId="14100"/>
          <ac:spMkLst>
            <pc:docMk/>
            <pc:sldMk cId="2143051383" sldId="364"/>
            <ac:spMk id="4" creationId="{B80C8EA1-0B2B-0190-1123-F4C2647104AE}"/>
          </ac:spMkLst>
        </pc:spChg>
        <pc:spChg chg="mod">
          <ac:chgData name="Melanie Cassidy" userId="a2b1b1b6-af30-42f0-9bd4-b8d173b24cb4" providerId="ADAL" clId="{F1A7A2CF-2639-4802-A140-7CAAC5974BCB}" dt="2024-04-25T09:27:51.131" v="94" actId="20577"/>
          <ac:spMkLst>
            <pc:docMk/>
            <pc:sldMk cId="2143051383" sldId="364"/>
            <ac:spMk id="5" creationId="{13B6E69D-E72B-4BA5-A9C1-4AE43434CFEF}"/>
          </ac:spMkLst>
        </pc:spChg>
        <pc:picChg chg="add mod">
          <ac:chgData name="Melanie Cassidy" userId="a2b1b1b6-af30-42f0-9bd4-b8d173b24cb4" providerId="ADAL" clId="{F1A7A2CF-2639-4802-A140-7CAAC5974BCB}" dt="2024-04-25T09:37:24.687" v="426" actId="1076"/>
          <ac:picMkLst>
            <pc:docMk/>
            <pc:sldMk cId="2143051383" sldId="364"/>
            <ac:picMk id="8" creationId="{45BCDBCB-2865-D83D-4A06-EFF172264F8C}"/>
          </ac:picMkLst>
        </pc:picChg>
        <pc:picChg chg="del">
          <ac:chgData name="Melanie Cassidy" userId="a2b1b1b6-af30-42f0-9bd4-b8d173b24cb4" providerId="ADAL" clId="{F1A7A2CF-2639-4802-A140-7CAAC5974BCB}" dt="2024-04-25T09:27:44.902" v="62" actId="478"/>
          <ac:picMkLst>
            <pc:docMk/>
            <pc:sldMk cId="2143051383" sldId="364"/>
            <ac:picMk id="10" creationId="{17A5722D-D3D8-EB4D-3430-0B190DD6FC57}"/>
          </ac:picMkLst>
        </pc:picChg>
      </pc:sldChg>
      <pc:sldChg chg="delSp add del mod">
        <pc:chgData name="Melanie Cassidy" userId="a2b1b1b6-af30-42f0-9bd4-b8d173b24cb4" providerId="ADAL" clId="{F1A7A2CF-2639-4802-A140-7CAAC5974BCB}" dt="2024-04-25T09:25:52.338" v="55" actId="2696"/>
        <pc:sldMkLst>
          <pc:docMk/>
          <pc:sldMk cId="562257571" sldId="365"/>
        </pc:sldMkLst>
        <pc:picChg chg="del">
          <ac:chgData name="Melanie Cassidy" userId="a2b1b1b6-af30-42f0-9bd4-b8d173b24cb4" providerId="ADAL" clId="{F1A7A2CF-2639-4802-A140-7CAAC5974BCB}" dt="2024-04-25T09:25:25.435" v="51" actId="478"/>
          <ac:picMkLst>
            <pc:docMk/>
            <pc:sldMk cId="562257571" sldId="365"/>
            <ac:picMk id="7" creationId="{4641DD74-2281-FAD8-05D0-5171A115C7F1}"/>
          </ac:picMkLst>
        </pc:picChg>
      </pc:sldChg>
      <pc:sldChg chg="addSp delSp modSp add mod modNotesTx">
        <pc:chgData name="Melanie Cassidy" userId="a2b1b1b6-af30-42f0-9bd4-b8d173b24cb4" providerId="ADAL" clId="{F1A7A2CF-2639-4802-A140-7CAAC5974BCB}" dt="2024-04-25T09:41:59.549" v="845" actId="113"/>
        <pc:sldMkLst>
          <pc:docMk/>
          <pc:sldMk cId="1328886278" sldId="365"/>
        </pc:sldMkLst>
        <pc:spChg chg="add mod">
          <ac:chgData name="Melanie Cassidy" userId="a2b1b1b6-af30-42f0-9bd4-b8d173b24cb4" providerId="ADAL" clId="{F1A7A2CF-2639-4802-A140-7CAAC5974BCB}" dt="2024-04-25T09:41:59.549" v="845" actId="113"/>
          <ac:spMkLst>
            <pc:docMk/>
            <pc:sldMk cId="1328886278" sldId="365"/>
            <ac:spMk id="4" creationId="{0A27D6E1-23F2-DB6E-7A31-6B42BB39414E}"/>
          </ac:spMkLst>
        </pc:spChg>
        <pc:spChg chg="mod">
          <ac:chgData name="Melanie Cassidy" userId="a2b1b1b6-af30-42f0-9bd4-b8d173b24cb4" providerId="ADAL" clId="{F1A7A2CF-2639-4802-A140-7CAAC5974BCB}" dt="2024-04-25T09:37:46.103" v="462" actId="20577"/>
          <ac:spMkLst>
            <pc:docMk/>
            <pc:sldMk cId="1328886278" sldId="365"/>
            <ac:spMk id="5" creationId="{13B6E69D-E72B-4BA5-A9C1-4AE43434CFEF}"/>
          </ac:spMkLst>
        </pc:spChg>
        <pc:picChg chg="del">
          <ac:chgData name="Melanie Cassidy" userId="a2b1b1b6-af30-42f0-9bd4-b8d173b24cb4" providerId="ADAL" clId="{F1A7A2CF-2639-4802-A140-7CAAC5974BCB}" dt="2024-04-25T09:37:40.493" v="428" actId="478"/>
          <ac:picMkLst>
            <pc:docMk/>
            <pc:sldMk cId="1328886278" sldId="365"/>
            <ac:picMk id="10" creationId="{17A5722D-D3D8-EB4D-3430-0B190DD6FC57}"/>
          </ac:picMkLst>
        </pc:picChg>
      </pc:sldChg>
      <pc:sldChg chg="add del">
        <pc:chgData name="Melanie Cassidy" userId="a2b1b1b6-af30-42f0-9bd4-b8d173b24cb4" providerId="ADAL" clId="{F1A7A2CF-2639-4802-A140-7CAAC5974BCB}" dt="2024-04-25T09:26:14.039" v="60" actId="47"/>
        <pc:sldMkLst>
          <pc:docMk/>
          <pc:sldMk cId="3457063393" sldId="365"/>
        </pc:sldMkLst>
      </pc:sldChg>
      <pc:sldChg chg="add del">
        <pc:chgData name="Melanie Cassidy" userId="a2b1b1b6-af30-42f0-9bd4-b8d173b24cb4" providerId="ADAL" clId="{F1A7A2CF-2639-4802-A140-7CAAC5974BCB}" dt="2024-04-25T09:26:11.717" v="59" actId="47"/>
        <pc:sldMkLst>
          <pc:docMk/>
          <pc:sldMk cId="258378436" sldId="366"/>
        </pc:sldMkLst>
      </pc:sldChg>
      <pc:sldChg chg="addSp delSp modSp add mod modNotesTx">
        <pc:chgData name="Melanie Cassidy" userId="a2b1b1b6-af30-42f0-9bd4-b8d173b24cb4" providerId="ADAL" clId="{F1A7A2CF-2639-4802-A140-7CAAC5974BCB}" dt="2024-04-25T09:48:33.293" v="1772" actId="478"/>
        <pc:sldMkLst>
          <pc:docMk/>
          <pc:sldMk cId="2817997772" sldId="366"/>
        </pc:sldMkLst>
        <pc:spChg chg="del mod">
          <ac:chgData name="Melanie Cassidy" userId="a2b1b1b6-af30-42f0-9bd4-b8d173b24cb4" providerId="ADAL" clId="{F1A7A2CF-2639-4802-A140-7CAAC5974BCB}" dt="2024-04-25T09:42:24.604" v="985"/>
          <ac:spMkLst>
            <pc:docMk/>
            <pc:sldMk cId="2817997772" sldId="366"/>
            <ac:spMk id="4" creationId="{0A27D6E1-23F2-DB6E-7A31-6B42BB39414E}"/>
          </ac:spMkLst>
        </pc:spChg>
        <pc:spChg chg="add mod">
          <ac:chgData name="Melanie Cassidy" userId="a2b1b1b6-af30-42f0-9bd4-b8d173b24cb4" providerId="ADAL" clId="{F1A7A2CF-2639-4802-A140-7CAAC5974BCB}" dt="2024-04-25T09:48:19.597" v="1770" actId="33524"/>
          <ac:spMkLst>
            <pc:docMk/>
            <pc:sldMk cId="2817997772" sldId="366"/>
            <ac:spMk id="7" creationId="{699EB559-9BC7-9EBB-850D-A0CE15E8F48A}"/>
          </ac:spMkLst>
        </pc:spChg>
        <pc:spChg chg="add del">
          <ac:chgData name="Melanie Cassidy" userId="a2b1b1b6-af30-42f0-9bd4-b8d173b24cb4" providerId="ADAL" clId="{F1A7A2CF-2639-4802-A140-7CAAC5974BCB}" dt="2024-04-25T09:48:33.293" v="1772" actId="478"/>
          <ac:spMkLst>
            <pc:docMk/>
            <pc:sldMk cId="2817997772" sldId="366"/>
            <ac:spMk id="9" creationId="{CCA44597-D28A-EF6C-CFAF-15B822B44917}"/>
          </ac:spMkLst>
        </pc:spChg>
      </pc:sldChg>
      <pc:sldChg chg="add del">
        <pc:chgData name="Melanie Cassidy" userId="a2b1b1b6-af30-42f0-9bd4-b8d173b24cb4" providerId="ADAL" clId="{F1A7A2CF-2639-4802-A140-7CAAC5974BCB}" dt="2024-04-25T09:25:44.599" v="53" actId="2696"/>
        <pc:sldMkLst>
          <pc:docMk/>
          <pc:sldMk cId="3457063393" sldId="366"/>
        </pc:sldMkLst>
      </pc:sldChg>
      <pc:sldChg chg="addSp delSp modSp add mod modAnim modNotesTx">
        <pc:chgData name="Melanie Cassidy" userId="a2b1b1b6-af30-42f0-9bd4-b8d173b24cb4" providerId="ADAL" clId="{F1A7A2CF-2639-4802-A140-7CAAC5974BCB}" dt="2024-04-25T10:11:04.515" v="2330"/>
        <pc:sldMkLst>
          <pc:docMk/>
          <pc:sldMk cId="3551643434" sldId="367"/>
        </pc:sldMkLst>
        <pc:spChg chg="del mod">
          <ac:chgData name="Melanie Cassidy" userId="a2b1b1b6-af30-42f0-9bd4-b8d173b24cb4" providerId="ADAL" clId="{F1A7A2CF-2639-4802-A140-7CAAC5974BCB}" dt="2024-04-25T09:48:53.869" v="1777"/>
          <ac:spMkLst>
            <pc:docMk/>
            <pc:sldMk cId="3551643434" sldId="367"/>
            <ac:spMk id="4" creationId="{0A27D6E1-23F2-DB6E-7A31-6B42BB39414E}"/>
          </ac:spMkLst>
        </pc:spChg>
        <pc:spChg chg="add del mod">
          <ac:chgData name="Melanie Cassidy" userId="a2b1b1b6-af30-42f0-9bd4-b8d173b24cb4" providerId="ADAL" clId="{F1A7A2CF-2639-4802-A140-7CAAC5974BCB}" dt="2024-04-25T10:01:49.723" v="1851" actId="478"/>
          <ac:spMkLst>
            <pc:docMk/>
            <pc:sldMk cId="3551643434" sldId="367"/>
            <ac:spMk id="7" creationId="{36E05704-D7B9-D8B5-F614-7FBC5F901E01}"/>
          </ac:spMkLst>
        </pc:spChg>
        <pc:picChg chg="add mod">
          <ac:chgData name="Melanie Cassidy" userId="a2b1b1b6-af30-42f0-9bd4-b8d173b24cb4" providerId="ADAL" clId="{F1A7A2CF-2639-4802-A140-7CAAC5974BCB}" dt="2024-04-25T10:01:55.119" v="1852" actId="14100"/>
          <ac:picMkLst>
            <pc:docMk/>
            <pc:sldMk cId="3551643434" sldId="367"/>
            <ac:picMk id="8" creationId="{C7978AA0-7641-97BD-A650-BA868DF8A08C}"/>
          </ac:picMkLst>
        </pc:picChg>
      </pc:sldChg>
      <pc:sldChg chg="addSp modSp add modAnim">
        <pc:chgData name="Melanie Cassidy" userId="a2b1b1b6-af30-42f0-9bd4-b8d173b24cb4" providerId="ADAL" clId="{F1A7A2CF-2639-4802-A140-7CAAC5974BCB}" dt="2024-04-25T10:20:15.057" v="2526"/>
        <pc:sldMkLst>
          <pc:docMk/>
          <pc:sldMk cId="1627745423" sldId="368"/>
        </pc:sldMkLst>
        <pc:picChg chg="add mod">
          <ac:chgData name="Melanie Cassidy" userId="a2b1b1b6-af30-42f0-9bd4-b8d173b24cb4" providerId="ADAL" clId="{F1A7A2CF-2639-4802-A140-7CAAC5974BCB}" dt="2024-04-25T10:20:15.057" v="2526"/>
          <ac:picMkLst>
            <pc:docMk/>
            <pc:sldMk cId="1627745423" sldId="368"/>
            <ac:picMk id="4" creationId="{614F75F3-21D3-07CF-A585-41FC5041BDBE}"/>
          </ac:picMkLst>
        </pc:picChg>
      </pc:sldChg>
      <pc:sldChg chg="addSp modSp add mod">
        <pc:chgData name="Melanie Cassidy" userId="a2b1b1b6-af30-42f0-9bd4-b8d173b24cb4" providerId="ADAL" clId="{F1A7A2CF-2639-4802-A140-7CAAC5974BCB}" dt="2024-04-25T10:16:54.826" v="2525" actId="5793"/>
        <pc:sldMkLst>
          <pc:docMk/>
          <pc:sldMk cId="4064671032" sldId="369"/>
        </pc:sldMkLst>
        <pc:spChg chg="add mod">
          <ac:chgData name="Melanie Cassidy" userId="a2b1b1b6-af30-42f0-9bd4-b8d173b24cb4" providerId="ADAL" clId="{F1A7A2CF-2639-4802-A140-7CAAC5974BCB}" dt="2024-04-25T10:16:54.826" v="2525" actId="5793"/>
          <ac:spMkLst>
            <pc:docMk/>
            <pc:sldMk cId="4064671032" sldId="369"/>
            <ac:spMk id="4" creationId="{6F831565-8C30-A0AE-8D82-2CE815BA2671}"/>
          </ac:spMkLst>
        </pc:spChg>
      </pc:sldChg>
      <pc:sldChg chg="addSp modSp add mod modNotesTx">
        <pc:chgData name="Melanie Cassidy" userId="a2b1b1b6-af30-42f0-9bd4-b8d173b24cb4" providerId="ADAL" clId="{F1A7A2CF-2639-4802-A140-7CAAC5974BCB}" dt="2024-04-25T10:15:43.120" v="2511" actId="313"/>
        <pc:sldMkLst>
          <pc:docMk/>
          <pc:sldMk cId="1972956218" sldId="370"/>
        </pc:sldMkLst>
        <pc:spChg chg="add mod">
          <ac:chgData name="Melanie Cassidy" userId="a2b1b1b6-af30-42f0-9bd4-b8d173b24cb4" providerId="ADAL" clId="{F1A7A2CF-2639-4802-A140-7CAAC5974BCB}" dt="2024-04-25T10:13:29.842" v="2496" actId="20577"/>
          <ac:spMkLst>
            <pc:docMk/>
            <pc:sldMk cId="1972956218" sldId="370"/>
            <ac:spMk id="4" creationId="{D29ECDC9-FDF8-F972-7B78-C023CB2D2B59}"/>
          </ac:spMkLst>
        </pc:spChg>
        <pc:picChg chg="add mod">
          <ac:chgData name="Melanie Cassidy" userId="a2b1b1b6-af30-42f0-9bd4-b8d173b24cb4" providerId="ADAL" clId="{F1A7A2CF-2639-4802-A140-7CAAC5974BCB}" dt="2024-04-25T10:14:16.186" v="2501" actId="1076"/>
          <ac:picMkLst>
            <pc:docMk/>
            <pc:sldMk cId="1972956218" sldId="370"/>
            <ac:picMk id="8" creationId="{4B49E6F1-3BF9-C9CC-8853-2A8BFBA09470}"/>
          </ac:picMkLst>
        </pc:picChg>
      </pc:sldChg>
      <pc:sldChg chg="addSp modSp add mod">
        <pc:chgData name="Melanie Cassidy" userId="a2b1b1b6-af30-42f0-9bd4-b8d173b24cb4" providerId="ADAL" clId="{F1A7A2CF-2639-4802-A140-7CAAC5974BCB}" dt="2024-04-25T10:20:50.500" v="2546" actId="20577"/>
        <pc:sldMkLst>
          <pc:docMk/>
          <pc:sldMk cId="1331832637" sldId="371"/>
        </pc:sldMkLst>
        <pc:spChg chg="add mod">
          <ac:chgData name="Melanie Cassidy" userId="a2b1b1b6-af30-42f0-9bd4-b8d173b24cb4" providerId="ADAL" clId="{F1A7A2CF-2639-4802-A140-7CAAC5974BCB}" dt="2024-04-25T10:20:50.500" v="2546" actId="20577"/>
          <ac:spMkLst>
            <pc:docMk/>
            <pc:sldMk cId="1331832637" sldId="371"/>
            <ac:spMk id="4" creationId="{5E251B0B-3475-0203-70D4-8FA3E18155AC}"/>
          </ac:spMkLst>
        </pc:spChg>
      </pc:sldChg>
      <pc:sldChg chg="addSp modSp new modAnim">
        <pc:chgData name="Melanie Cassidy" userId="a2b1b1b6-af30-42f0-9bd4-b8d173b24cb4" providerId="ADAL" clId="{F1A7A2CF-2639-4802-A140-7CAAC5974BCB}" dt="2024-04-25T10:22:30.486" v="2548"/>
        <pc:sldMkLst>
          <pc:docMk/>
          <pc:sldMk cId="4100324980" sldId="372"/>
        </pc:sldMkLst>
        <pc:picChg chg="add mod">
          <ac:chgData name="Melanie Cassidy" userId="a2b1b1b6-af30-42f0-9bd4-b8d173b24cb4" providerId="ADAL" clId="{F1A7A2CF-2639-4802-A140-7CAAC5974BCB}" dt="2024-04-25T10:22:30.486" v="2548"/>
          <ac:picMkLst>
            <pc:docMk/>
            <pc:sldMk cId="4100324980" sldId="372"/>
            <ac:picMk id="2" creationId="{878A8282-1103-13EF-FCFD-CA4D3A77E209}"/>
          </ac:picMkLst>
        </pc:picChg>
      </pc:sldChg>
      <pc:sldChg chg="addSp delSp modSp add mod">
        <pc:chgData name="Melanie Cassidy" userId="a2b1b1b6-af30-42f0-9bd4-b8d173b24cb4" providerId="ADAL" clId="{F1A7A2CF-2639-4802-A140-7CAAC5974BCB}" dt="2024-04-25T10:25:28.623" v="2658"/>
        <pc:sldMkLst>
          <pc:docMk/>
          <pc:sldMk cId="360549135" sldId="373"/>
        </pc:sldMkLst>
        <pc:spChg chg="del mod">
          <ac:chgData name="Melanie Cassidy" userId="a2b1b1b6-af30-42f0-9bd4-b8d173b24cb4" providerId="ADAL" clId="{F1A7A2CF-2639-4802-A140-7CAAC5974BCB}" dt="2024-04-25T10:25:28.623" v="2658"/>
          <ac:spMkLst>
            <pc:docMk/>
            <pc:sldMk cId="360549135" sldId="373"/>
            <ac:spMk id="4" creationId="{5E251B0B-3475-0203-70D4-8FA3E18155AC}"/>
          </ac:spMkLst>
        </pc:spChg>
        <pc:spChg chg="add mod">
          <ac:chgData name="Melanie Cassidy" userId="a2b1b1b6-af30-42f0-9bd4-b8d173b24cb4" providerId="ADAL" clId="{F1A7A2CF-2639-4802-A140-7CAAC5974BCB}" dt="2024-04-25T10:25:14.975" v="2656" actId="20577"/>
          <ac:spMkLst>
            <pc:docMk/>
            <pc:sldMk cId="360549135" sldId="373"/>
            <ac:spMk id="9" creationId="{835AC9A8-1505-7664-75FF-73600B39C8E1}"/>
          </ac:spMkLst>
        </pc:spChg>
        <pc:picChg chg="add mod">
          <ac:chgData name="Melanie Cassidy" userId="a2b1b1b6-af30-42f0-9bd4-b8d173b24cb4" providerId="ADAL" clId="{F1A7A2CF-2639-4802-A140-7CAAC5974BCB}" dt="2024-04-25T10:24:14.842" v="2609" actId="1076"/>
          <ac:picMkLst>
            <pc:docMk/>
            <pc:sldMk cId="360549135" sldId="373"/>
            <ac:picMk id="8" creationId="{8278C85D-FB6C-F74E-8641-037D2A7EE453}"/>
          </ac:picMkLst>
        </pc:picChg>
      </pc:sldChg>
      <pc:sldChg chg="addSp delSp modSp new mod setBg">
        <pc:chgData name="Melanie Cassidy" userId="a2b1b1b6-af30-42f0-9bd4-b8d173b24cb4" providerId="ADAL" clId="{F1A7A2CF-2639-4802-A140-7CAAC5974BCB}" dt="2024-04-25T10:26:38.686" v="2664" actId="478"/>
        <pc:sldMkLst>
          <pc:docMk/>
          <pc:sldMk cId="2963161077" sldId="374"/>
        </pc:sldMkLst>
        <pc:spChg chg="add del mod">
          <ac:chgData name="Melanie Cassidy" userId="a2b1b1b6-af30-42f0-9bd4-b8d173b24cb4" providerId="ADAL" clId="{F1A7A2CF-2639-4802-A140-7CAAC5974BCB}" dt="2024-04-25T10:26:38.686" v="2664" actId="478"/>
          <ac:spMkLst>
            <pc:docMk/>
            <pc:sldMk cId="2963161077" sldId="374"/>
            <ac:spMk id="4" creationId="{182C9D87-9133-DA5F-CB53-CEB0A77D5011}"/>
          </ac:spMkLst>
        </pc:spChg>
        <pc:spChg chg="add">
          <ac:chgData name="Melanie Cassidy" userId="a2b1b1b6-af30-42f0-9bd4-b8d173b24cb4" providerId="ADAL" clId="{F1A7A2CF-2639-4802-A140-7CAAC5974BCB}" dt="2024-04-25T10:26:31.074" v="2663" actId="26606"/>
          <ac:spMkLst>
            <pc:docMk/>
            <pc:sldMk cId="2963161077" sldId="374"/>
            <ac:spMk id="9" creationId="{AB8C311F-7253-4AED-9701-7FC0708C41C7}"/>
          </ac:spMkLst>
        </pc:spChg>
        <pc:spChg chg="add">
          <ac:chgData name="Melanie Cassidy" userId="a2b1b1b6-af30-42f0-9bd4-b8d173b24cb4" providerId="ADAL" clId="{F1A7A2CF-2639-4802-A140-7CAAC5974BCB}" dt="2024-04-25T10:26:31.074" v="2663" actId="26606"/>
          <ac:spMkLst>
            <pc:docMk/>
            <pc:sldMk cId="2963161077" sldId="374"/>
            <ac:spMk id="11" creationId="{E2384209-CB15-4CDF-9D31-C44FD9A3F20D}"/>
          </ac:spMkLst>
        </pc:spChg>
        <pc:spChg chg="add">
          <ac:chgData name="Melanie Cassidy" userId="a2b1b1b6-af30-42f0-9bd4-b8d173b24cb4" providerId="ADAL" clId="{F1A7A2CF-2639-4802-A140-7CAAC5974BCB}" dt="2024-04-25T10:26:31.074" v="2663" actId="26606"/>
          <ac:spMkLst>
            <pc:docMk/>
            <pc:sldMk cId="2963161077" sldId="374"/>
            <ac:spMk id="13" creationId="{2633B3B5-CC90-43F0-8714-D31D1F3F0209}"/>
          </ac:spMkLst>
        </pc:spChg>
        <pc:spChg chg="add">
          <ac:chgData name="Melanie Cassidy" userId="a2b1b1b6-af30-42f0-9bd4-b8d173b24cb4" providerId="ADAL" clId="{F1A7A2CF-2639-4802-A140-7CAAC5974BCB}" dt="2024-04-25T10:26:31.074" v="2663" actId="26606"/>
          <ac:spMkLst>
            <pc:docMk/>
            <pc:sldMk cId="2963161077" sldId="374"/>
            <ac:spMk id="15" creationId="{A8D57A06-A426-446D-B02C-A2DC6B62E45E}"/>
          </ac:spMkLst>
        </pc:spChg>
        <pc:picChg chg="add mod">
          <ac:chgData name="Melanie Cassidy" userId="a2b1b1b6-af30-42f0-9bd4-b8d173b24cb4" providerId="ADAL" clId="{F1A7A2CF-2639-4802-A140-7CAAC5974BCB}" dt="2024-04-25T10:26:31.074" v="2663" actId="26606"/>
          <ac:picMkLst>
            <pc:docMk/>
            <pc:sldMk cId="2963161077" sldId="374"/>
            <ac:picMk id="3" creationId="{F5ECE6FF-2FA8-9AEC-19CC-CA4E5703AE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81105-DD29-4DC7-9F72-20DA2C5CE988}"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78EEE-0080-4781-94FB-2701DFC18CCF}" type="slidenum">
              <a:rPr lang="en-GB" smtClean="0"/>
              <a:t>‹#›</a:t>
            </a:fld>
            <a:endParaRPr lang="en-GB"/>
          </a:p>
        </p:txBody>
      </p:sp>
    </p:spTree>
    <p:extLst>
      <p:ext uri="{BB962C8B-B14F-4D97-AF65-F5344CB8AC3E}">
        <p14:creationId xmlns:p14="http://schemas.microsoft.com/office/powerpoint/2010/main" val="112162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difficult conversation is one whose primary subject matter is potentially contentious and / or sensitive and may elicit strong, complex emotions that can be hard to predict or control.</a:t>
            </a:r>
          </a:p>
        </p:txBody>
      </p:sp>
      <p:sp>
        <p:nvSpPr>
          <p:cNvPr id="4" name="Slide Number Placeholder 3"/>
          <p:cNvSpPr>
            <a:spLocks noGrp="1"/>
          </p:cNvSpPr>
          <p:nvPr>
            <p:ph type="sldNum" sz="quarter" idx="5"/>
          </p:nvPr>
        </p:nvSpPr>
        <p:spPr/>
        <p:txBody>
          <a:bodyPr/>
          <a:lstStyle/>
          <a:p>
            <a:fld id="{7AF78EEE-0080-4781-94FB-2701DFC18CCF}" type="slidenum">
              <a:rPr lang="en-GB" smtClean="0"/>
              <a:t>3</a:t>
            </a:fld>
            <a:endParaRPr lang="en-GB"/>
          </a:p>
        </p:txBody>
      </p:sp>
    </p:spTree>
    <p:extLst>
      <p:ext uri="{BB962C8B-B14F-4D97-AF65-F5344CB8AC3E}">
        <p14:creationId xmlns:p14="http://schemas.microsoft.com/office/powerpoint/2010/main" val="120249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4</a:t>
            </a:fld>
            <a:endParaRPr lang="en-GB"/>
          </a:p>
        </p:txBody>
      </p:sp>
    </p:spTree>
    <p:extLst>
      <p:ext uri="{BB962C8B-B14F-4D97-AF65-F5344CB8AC3E}">
        <p14:creationId xmlns:p14="http://schemas.microsoft.com/office/powerpoint/2010/main" val="45020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D2D2D"/>
                </a:solidFill>
                <a:effectLst/>
                <a:latin typeface="Noto Sans" panose="020B0502040504020204" pitchFamily="34" charset="0"/>
              </a:rPr>
              <a:t>Importance of having difficult conversations</a:t>
            </a:r>
          </a:p>
          <a:p>
            <a:pPr algn="l">
              <a:buFont typeface="Arial" panose="020B0604020202020204" pitchFamily="34" charset="0"/>
              <a:buChar char="•"/>
            </a:pPr>
            <a:r>
              <a:rPr lang="en-US" b="0" i="0" dirty="0">
                <a:solidFill>
                  <a:srgbClr val="2D2D2D"/>
                </a:solidFill>
                <a:effectLst/>
                <a:latin typeface="Noto Sans" panose="020B0502040504020204" pitchFamily="34" charset="0"/>
              </a:rPr>
              <a:t>Having difficult conversations can be challenging, but they're essential. Here are some </a:t>
            </a:r>
            <a:r>
              <a:rPr lang="en-US" b="0" i="0" dirty="0" err="1">
                <a:solidFill>
                  <a:srgbClr val="2D2D2D"/>
                </a:solidFill>
                <a:effectLst/>
                <a:latin typeface="Noto Sans" panose="020B0502040504020204" pitchFamily="34" charset="0"/>
              </a:rPr>
              <a:t>reasons:</a:t>
            </a:r>
            <a:r>
              <a:rPr lang="en-US" b="1" i="0" dirty="0" err="1">
                <a:solidFill>
                  <a:srgbClr val="2D2D2D"/>
                </a:solidFill>
                <a:effectLst/>
                <a:latin typeface="Noto Sans" panose="020B0502040504020204" pitchFamily="34" charset="0"/>
              </a:rPr>
              <a:t>Better</a:t>
            </a:r>
            <a:r>
              <a:rPr lang="en-US" b="1" i="0" dirty="0">
                <a:solidFill>
                  <a:srgbClr val="2D2D2D"/>
                </a:solidFill>
                <a:effectLst/>
                <a:latin typeface="Noto Sans" panose="020B0502040504020204" pitchFamily="34" charset="0"/>
              </a:rPr>
              <a:t> collaboration.</a:t>
            </a:r>
            <a:r>
              <a:rPr lang="en-US" b="0" i="0" dirty="0">
                <a:solidFill>
                  <a:srgbClr val="2D2D2D"/>
                </a:solidFill>
                <a:effectLst/>
                <a:latin typeface="Noto Sans" panose="020B0502040504020204" pitchFamily="34" charset="0"/>
              </a:rPr>
              <a:t> You can learn how your colleagues feel about a specific topic or issue to better collaborate with them in the future.</a:t>
            </a:r>
          </a:p>
          <a:p>
            <a:pPr algn="l">
              <a:buFont typeface="Arial" panose="020B0604020202020204" pitchFamily="34" charset="0"/>
              <a:buChar char="•"/>
            </a:pPr>
            <a:r>
              <a:rPr lang="en-US" b="1" i="0" dirty="0">
                <a:solidFill>
                  <a:srgbClr val="2D2D2D"/>
                </a:solidFill>
                <a:effectLst/>
                <a:latin typeface="Noto Sans" panose="020B0502040504020204" pitchFamily="34" charset="0"/>
              </a:rPr>
              <a:t>It improves public speaking skills.</a:t>
            </a:r>
            <a:r>
              <a:rPr lang="en-US" b="0" i="0" dirty="0">
                <a:solidFill>
                  <a:srgbClr val="2D2D2D"/>
                </a:solidFill>
                <a:effectLst/>
                <a:latin typeface="Noto Sans" panose="020B0502040504020204" pitchFamily="34" charset="0"/>
              </a:rPr>
              <a:t> They help you become more comfortable speaking up in meetings and other professional situations.</a:t>
            </a:r>
          </a:p>
          <a:p>
            <a:pPr algn="l">
              <a:buFont typeface="Arial" panose="020B0604020202020204" pitchFamily="34" charset="0"/>
              <a:buChar char="•"/>
            </a:pPr>
            <a:r>
              <a:rPr lang="en-US" b="1" i="0" dirty="0">
                <a:solidFill>
                  <a:srgbClr val="2D2D2D"/>
                </a:solidFill>
                <a:effectLst/>
                <a:latin typeface="Noto Sans" panose="020B0502040504020204" pitchFamily="34" charset="0"/>
              </a:rPr>
              <a:t>Better decision-making.</a:t>
            </a:r>
            <a:r>
              <a:rPr lang="en-US" b="0" i="0" dirty="0">
                <a:solidFill>
                  <a:srgbClr val="2D2D2D"/>
                </a:solidFill>
                <a:effectLst/>
                <a:latin typeface="Noto Sans" panose="020B0502040504020204" pitchFamily="34" charset="0"/>
              </a:rPr>
              <a:t> It can help you make better decisions in the future based on your understanding of what happened in the past.</a:t>
            </a:r>
          </a:p>
          <a:p>
            <a:pPr algn="l">
              <a:buFont typeface="Arial" panose="020B0604020202020204" pitchFamily="34" charset="0"/>
              <a:buChar char="•"/>
            </a:pPr>
            <a:r>
              <a:rPr lang="en-US" b="1" i="0" dirty="0">
                <a:solidFill>
                  <a:srgbClr val="2D2D2D"/>
                </a:solidFill>
                <a:effectLst/>
                <a:latin typeface="Noto Sans" panose="020B0502040504020204" pitchFamily="34" charset="0"/>
              </a:rPr>
              <a:t>It develops conflict resolution skills.</a:t>
            </a:r>
            <a:r>
              <a:rPr lang="en-US" b="0" i="0" dirty="0">
                <a:solidFill>
                  <a:srgbClr val="2D2D2D"/>
                </a:solidFill>
                <a:effectLst/>
                <a:latin typeface="Noto Sans" panose="020B0502040504020204" pitchFamily="34" charset="0"/>
              </a:rPr>
              <a:t> Having difficult conversations can help you learn how to respond when other colleagues hold such conversations with you, which can ultimately lead to better outcomes when handling conflict situations.</a:t>
            </a:r>
          </a:p>
          <a:p>
            <a:pPr algn="l">
              <a:buFont typeface="Arial" panose="020B0604020202020204" pitchFamily="34" charset="0"/>
              <a:buChar char="•"/>
            </a:pPr>
            <a:r>
              <a:rPr lang="en-US" b="1" i="0" dirty="0">
                <a:solidFill>
                  <a:srgbClr val="2D2D2D"/>
                </a:solidFill>
                <a:effectLst/>
                <a:latin typeface="Noto Sans" panose="020B0502040504020204" pitchFamily="34" charset="0"/>
              </a:rPr>
              <a:t>Aids communication.</a:t>
            </a:r>
            <a:r>
              <a:rPr lang="en-US" b="0" i="0" dirty="0">
                <a:solidFill>
                  <a:srgbClr val="2D2D2D"/>
                </a:solidFill>
                <a:effectLst/>
                <a:latin typeface="Noto Sans" panose="020B0502040504020204" pitchFamily="34" charset="0"/>
              </a:rPr>
              <a:t> It helps keep the lines of communication open and honest, which is essential in working relationships.</a:t>
            </a:r>
          </a:p>
          <a:p>
            <a:pPr algn="l">
              <a:buFont typeface="Arial" panose="020B0604020202020204" pitchFamily="34" charset="0"/>
              <a:buChar char="•"/>
            </a:pPr>
            <a:r>
              <a:rPr lang="en-US" b="1" i="0" dirty="0">
                <a:solidFill>
                  <a:srgbClr val="2D2D2D"/>
                </a:solidFill>
                <a:effectLst/>
                <a:latin typeface="Noto Sans" panose="020B0502040504020204" pitchFamily="34" charset="0"/>
              </a:rPr>
              <a:t>It develops essential skills.</a:t>
            </a:r>
            <a:r>
              <a:rPr lang="en-US" b="0" i="0" dirty="0">
                <a:solidFill>
                  <a:srgbClr val="2D2D2D"/>
                </a:solidFill>
                <a:effectLst/>
                <a:latin typeface="Noto Sans" panose="020B0502040504020204" pitchFamily="34" charset="0"/>
              </a:rPr>
              <a:t> Having difficult conversations can help you develop skills to become a better communicator and improve your relationship with other employees.</a:t>
            </a:r>
          </a:p>
          <a:p>
            <a:pPr algn="l">
              <a:buFont typeface="Arial" panose="020B0604020202020204" pitchFamily="34" charset="0"/>
              <a:buChar char="•"/>
            </a:pPr>
            <a:r>
              <a:rPr lang="en-US" b="1" i="0" dirty="0">
                <a:solidFill>
                  <a:srgbClr val="2D2D2D"/>
                </a:solidFill>
                <a:effectLst/>
                <a:latin typeface="Noto Sans" panose="020B0502040504020204" pitchFamily="34" charset="0"/>
              </a:rPr>
              <a:t>Aids growth.</a:t>
            </a:r>
            <a:r>
              <a:rPr lang="en-US" b="0" i="0" dirty="0">
                <a:solidFill>
                  <a:srgbClr val="2D2D2D"/>
                </a:solidFill>
                <a:effectLst/>
                <a:latin typeface="Noto Sans" panose="020B0502040504020204" pitchFamily="34" charset="0"/>
              </a:rPr>
              <a:t> It helps you grow as an individual by enabling you to reflect on and improve on some of your actions.</a:t>
            </a:r>
          </a:p>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5</a:t>
            </a:fld>
            <a:endParaRPr lang="en-GB"/>
          </a:p>
        </p:txBody>
      </p:sp>
    </p:spTree>
    <p:extLst>
      <p:ext uri="{BB962C8B-B14F-4D97-AF65-F5344CB8AC3E}">
        <p14:creationId xmlns:p14="http://schemas.microsoft.com/office/powerpoint/2010/main" val="197361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6</a:t>
            </a:fld>
            <a:endParaRPr lang="en-GB"/>
          </a:p>
        </p:txBody>
      </p:sp>
    </p:spTree>
    <p:extLst>
      <p:ext uri="{BB962C8B-B14F-4D97-AF65-F5344CB8AC3E}">
        <p14:creationId xmlns:p14="http://schemas.microsoft.com/office/powerpoint/2010/main" val="185842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D2D2D"/>
                </a:solidFill>
                <a:effectLst/>
                <a:latin typeface="Noto Sans" panose="020B0502040204020203" pitchFamily="34" charset="0"/>
              </a:rPr>
              <a:t>1. Understand what it means</a:t>
            </a:r>
          </a:p>
          <a:p>
            <a:r>
              <a:rPr lang="en-US" b="0" i="0" dirty="0">
                <a:solidFill>
                  <a:srgbClr val="2D2D2D"/>
                </a:solidFill>
                <a:effectLst/>
                <a:latin typeface="Noto Sans" panose="020B0502040204020203" pitchFamily="34" charset="0"/>
              </a:rPr>
              <a:t>The first step towards a successful, difficult conversation is understanding what it means. A difficult conversation differs from an argument. An argument involves two individuals who disagree on one point, while each tries to convince the other to agree with their point of view. Difficult conversations focus more on listening than arguing. It's about understanding each person's wants before proceeding with any action plan or solution. Recognise when a conversation with a colleague is going to be difficult. This effort can be a challenge, as many individuals avoid these conversations. But, recognizing when a conversation is likely to be difficult may make it easier for you to prepare yourself for what's coming next.</a:t>
            </a:r>
          </a:p>
          <a:p>
            <a:endParaRPr lang="en-US" b="0" i="0" dirty="0">
              <a:solidFill>
                <a:srgbClr val="2D2D2D"/>
              </a:solidFill>
              <a:effectLst/>
              <a:latin typeface="Noto Sans" panose="020B0502040204020203" pitchFamily="34" charset="0"/>
            </a:endParaRPr>
          </a:p>
          <a:p>
            <a:pPr algn="l"/>
            <a:r>
              <a:rPr lang="en-US" b="1" i="0" dirty="0">
                <a:solidFill>
                  <a:srgbClr val="2D2D2D"/>
                </a:solidFill>
                <a:effectLst/>
                <a:latin typeface="Noto Sans" panose="020B0502040504020204" pitchFamily="34" charset="0"/>
              </a:rPr>
              <a:t>2. Prepare yourself</a:t>
            </a:r>
          </a:p>
          <a:p>
            <a:r>
              <a:rPr lang="en-US" b="0" i="0" dirty="0">
                <a:solidFill>
                  <a:srgbClr val="2D2D2D"/>
                </a:solidFill>
                <a:effectLst/>
                <a:latin typeface="Noto Sans" panose="020B0502040504020204" pitchFamily="34" charset="0"/>
              </a:rPr>
              <a:t>Plan how you want to approach the conversation and prepare yourself mentally for what might happen during the process. This stage can mean thinking about what to say or writing it down. It can also mean getting additional information or documentation relevant to the conversation. You may keep things organized and focus on these points rather than on other issues that may arise during the discussion. If possible, take some time before the conversation to relax and ensure you're feeling calm and ready.</a:t>
            </a:r>
          </a:p>
          <a:p>
            <a:pPr algn="l"/>
            <a:r>
              <a:rPr lang="en-US" b="1" i="0" dirty="0">
                <a:solidFill>
                  <a:srgbClr val="2D2D2D"/>
                </a:solidFill>
                <a:effectLst/>
                <a:latin typeface="Noto Sans" panose="020B0502040504020204" pitchFamily="34" charset="0"/>
              </a:rPr>
              <a:t>3. Contact the parties and set a time</a:t>
            </a:r>
          </a:p>
          <a:p>
            <a:r>
              <a:rPr lang="en-US" b="0" i="0" dirty="0">
                <a:solidFill>
                  <a:srgbClr val="2D2D2D"/>
                </a:solidFill>
                <a:effectLst/>
                <a:latin typeface="Noto Sans" panose="020B0502040504020204" pitchFamily="34" charset="0"/>
              </a:rPr>
              <a:t>Set aside some time in which you can implement the conversation with the other party. You may set this meeting during the weekend, so it doesn't interfere with either of your schedules. It may also be preferable to meet outside work, as keeping your composure at work could be challenging. If this isn't possible, you may find a quiet corner with no distractions and where you can focus completely on what you want to discuss with your colleague. You can also consider scheduling multiple meetings over several days or weeks until both parties resolve the issue.</a:t>
            </a:r>
          </a:p>
          <a:p>
            <a:pPr algn="l"/>
            <a:r>
              <a:rPr lang="en-US" b="1" i="0" dirty="0">
                <a:solidFill>
                  <a:srgbClr val="2D2D2D"/>
                </a:solidFill>
                <a:effectLst/>
                <a:latin typeface="Noto Sans" panose="020B0502040504020204" pitchFamily="34" charset="0"/>
              </a:rPr>
              <a:t>4. Assess the situation</a:t>
            </a:r>
          </a:p>
          <a:p>
            <a:pPr algn="l"/>
            <a:r>
              <a:rPr lang="en-US" b="0" i="0" dirty="0">
                <a:solidFill>
                  <a:srgbClr val="2D2D2D"/>
                </a:solidFill>
                <a:effectLst/>
                <a:latin typeface="Noto Sans" panose="020B0502040504020204" pitchFamily="34" charset="0"/>
              </a:rPr>
              <a:t>Before starting a difficult conversation, ensure you know what it's about. If you don't understand why your colleague is upset and angry, you may be unable to talk about it effectively. For example, if they're angry because of an issue in their personal life, ensure you both have time to discuss this before discussing their work performance or behaviour. Otherwise, they may feel you're judging them unfairly. This step is crucial because it helps you make an informed decision about how to proceed.</a:t>
            </a:r>
          </a:p>
          <a:p>
            <a:pPr algn="l"/>
            <a:r>
              <a:rPr lang="en-US" b="1" i="0" dirty="0">
                <a:solidFill>
                  <a:srgbClr val="2D2D2D"/>
                </a:solidFill>
                <a:effectLst/>
                <a:latin typeface="Noto Sans" panose="020B0502040504020204" pitchFamily="34" charset="0"/>
              </a:rPr>
              <a:t>5. Assume positive intent</a:t>
            </a:r>
          </a:p>
          <a:p>
            <a:pPr algn="l"/>
            <a:r>
              <a:rPr lang="en-US" b="0" i="0" dirty="0">
                <a:solidFill>
                  <a:srgbClr val="2D2D2D"/>
                </a:solidFill>
                <a:effectLst/>
                <a:latin typeface="Noto Sans" panose="020B0502040504020204" pitchFamily="34" charset="0"/>
              </a:rPr>
              <a:t>When speaking with an upset colleague, it can be tempting to assume an ulterior motive or that they're being manipulative. Instead, try to assume they're having difficulty communicating their feelings. This action means you understand that the other individual holds no malicious intent.</a:t>
            </a:r>
          </a:p>
          <a:p>
            <a:pPr algn="l"/>
            <a:r>
              <a:rPr lang="en-US" b="1" i="0" dirty="0">
                <a:solidFill>
                  <a:srgbClr val="2D2D2D"/>
                </a:solidFill>
                <a:effectLst/>
                <a:latin typeface="Noto Sans" panose="020B0502040504020204" pitchFamily="34" charset="0"/>
              </a:rPr>
              <a:t>6. Listen actively</a:t>
            </a:r>
          </a:p>
          <a:p>
            <a:r>
              <a:rPr lang="en-US" b="0" i="0" dirty="0">
                <a:solidFill>
                  <a:srgbClr val="2D2D2D"/>
                </a:solidFill>
                <a:effectLst/>
                <a:latin typeface="Noto Sans" panose="020B0502040504020204" pitchFamily="34" charset="0"/>
              </a:rPr>
              <a:t>Listen closely to what the other employee says for a productive dialogue. When you do this, you hear what individuals say, not just the words they use but also their underlying emotions and intentions. This action enables you to respond appropriately because you understand the other party's perspective and empathize with them. Avoid assuming that your opinion is the only one that matters. Asking questions and listening are great ways to show that you're interested in what the other party is saying. Give them time and space to respond before moving on to another topic or sharing your thoughts and feelings about the conversation.</a:t>
            </a:r>
          </a:p>
          <a:p>
            <a:pPr algn="l"/>
            <a:r>
              <a:rPr lang="en-US" b="1" i="0" dirty="0">
                <a:solidFill>
                  <a:srgbClr val="2D2D2D"/>
                </a:solidFill>
                <a:effectLst/>
                <a:latin typeface="Noto Sans" panose="020B0502040504020204" pitchFamily="34" charset="0"/>
              </a:rPr>
              <a:t>7. Express your feelings and ideas</a:t>
            </a:r>
          </a:p>
          <a:p>
            <a:r>
              <a:rPr lang="en-US" b="0" i="0" dirty="0">
                <a:solidFill>
                  <a:srgbClr val="2D2D2D"/>
                </a:solidFill>
                <a:effectLst/>
                <a:latin typeface="Noto Sans" panose="020B0502040504020204" pitchFamily="34" charset="0"/>
              </a:rPr>
              <a:t>Be honest about how you feel, even if it seems uncomfortable. If you hold back your true feelings during a difficult conversation, they may come out later and do more damage. Try to develop solutions together rather than making an announcement and hoping that the other party agrees with it. Instead, think about what would work best for all parties and find solutions.</a:t>
            </a:r>
          </a:p>
          <a:p>
            <a:pPr algn="l"/>
            <a:r>
              <a:rPr lang="en-US" b="1" i="0" dirty="0">
                <a:solidFill>
                  <a:srgbClr val="2D2D2D"/>
                </a:solidFill>
                <a:effectLst/>
                <a:latin typeface="Noto Sans" panose="020B0502040504020204" pitchFamily="34" charset="0"/>
              </a:rPr>
              <a:t>8. Practice self-awareness</a:t>
            </a:r>
          </a:p>
          <a:p>
            <a:r>
              <a:rPr lang="en-US" b="0" i="0" dirty="0">
                <a:solidFill>
                  <a:srgbClr val="2D2D2D"/>
                </a:solidFill>
                <a:effectLst/>
                <a:latin typeface="Noto Sans" panose="020B0502040504020204" pitchFamily="34" charset="0"/>
              </a:rPr>
              <a:t>Listen to the other party's opinion, even if you disagree. This step is essential if the subject of your discussion is sensitive. If you get upset during the conversation, take a few deep breaths and try again. Be ready to apologize if you made a mistake. Ensure that your colleague understands what requires discussion and why it's essential. You may also want to be aware of your feelings and those of others involved in the discussion. Try not to focus on what they did wrong or your emotions. Instead, focus on your own goals for the discussion. Ensure you're not overreacting or taking things too personally. This action may help ensure your message is clear and compelling without causing undue damage.</a:t>
            </a:r>
          </a:p>
          <a:p>
            <a:pPr algn="l"/>
            <a:r>
              <a:rPr lang="en-US" b="1" i="0" dirty="0">
                <a:solidFill>
                  <a:srgbClr val="2D2D2D"/>
                </a:solidFill>
                <a:effectLst/>
                <a:latin typeface="Noto Sans" panose="020B0502040504020204" pitchFamily="34" charset="0"/>
              </a:rPr>
              <a:t>9. Be mindful of your body language and tone</a:t>
            </a:r>
          </a:p>
          <a:p>
            <a:r>
              <a:rPr lang="en-US" b="0" i="0" dirty="0">
                <a:solidFill>
                  <a:srgbClr val="2D2D2D"/>
                </a:solidFill>
                <a:effectLst/>
                <a:latin typeface="Noto Sans" panose="020B0502040504020204" pitchFamily="34" charset="0"/>
              </a:rPr>
              <a:t>Be mindful of your body language and tone of voice as you talk. Ensure you're making eye contact with the other person, as this shows them you're listening. Also, avoid using harsh language or yelling at them as this may only worsen things. When explaining your concerns, try using 'I' statements, such as 'I feel' rather than 'You did'. This action makes it easier for others to </a:t>
            </a:r>
            <a:r>
              <a:rPr lang="en-US" b="0" i="0" dirty="0" err="1">
                <a:solidFill>
                  <a:srgbClr val="2D2D2D"/>
                </a:solidFill>
                <a:effectLst/>
                <a:latin typeface="Noto Sans" panose="020B0502040504020204" pitchFamily="34" charset="0"/>
              </a:rPr>
              <a:t>empathise</a:t>
            </a:r>
            <a:r>
              <a:rPr lang="en-US" b="0" i="0" dirty="0">
                <a:solidFill>
                  <a:srgbClr val="2D2D2D"/>
                </a:solidFill>
                <a:effectLst/>
                <a:latin typeface="Noto Sans" panose="020B0502040504020204" pitchFamily="34" charset="0"/>
              </a:rPr>
              <a:t> with your opinion without getting defensive. You may also want to avoid offensive or sensitive topics, as these are not appropriate or acceptable in most workplaces.</a:t>
            </a:r>
          </a:p>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7</a:t>
            </a:fld>
            <a:endParaRPr lang="en-GB"/>
          </a:p>
        </p:txBody>
      </p:sp>
    </p:spTree>
    <p:extLst>
      <p:ext uri="{BB962C8B-B14F-4D97-AF65-F5344CB8AC3E}">
        <p14:creationId xmlns:p14="http://schemas.microsoft.com/office/powerpoint/2010/main" val="188769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9</a:t>
            </a:fld>
            <a:endParaRPr lang="en-GB"/>
          </a:p>
        </p:txBody>
      </p:sp>
    </p:spTree>
    <p:extLst>
      <p:ext uri="{BB962C8B-B14F-4D97-AF65-F5344CB8AC3E}">
        <p14:creationId xmlns:p14="http://schemas.microsoft.com/office/powerpoint/2010/main" val="313201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10</a:t>
            </a:fld>
            <a:endParaRPr lang="en-GB"/>
          </a:p>
        </p:txBody>
      </p:sp>
    </p:spTree>
    <p:extLst>
      <p:ext uri="{BB962C8B-B14F-4D97-AF65-F5344CB8AC3E}">
        <p14:creationId xmlns:p14="http://schemas.microsoft.com/office/powerpoint/2010/main" val="313634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F78EEE-0080-4781-94FB-2701DFC18CCF}" type="slidenum">
              <a:rPr lang="en-GB" smtClean="0"/>
              <a:t>11</a:t>
            </a:fld>
            <a:endParaRPr lang="en-GB"/>
          </a:p>
        </p:txBody>
      </p:sp>
    </p:spTree>
    <p:extLst>
      <p:ext uri="{BB962C8B-B14F-4D97-AF65-F5344CB8AC3E}">
        <p14:creationId xmlns:p14="http://schemas.microsoft.com/office/powerpoint/2010/main" val="260128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2867-55DE-03A1-7240-649E189D3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DF5A71-B451-468A-5E9D-C59381B24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786344-89FB-14A7-0789-A576F0BA8E4C}"/>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38A4B6B9-B972-4825-0F71-44B64364D6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D90829-FF57-966F-CCF9-B180CB90A71D}"/>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381511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AAB9-F83C-05C5-B6BF-2B624B181C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33CD7A-C182-947B-C7AF-2C3C3D806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DA5FB-A53E-8AFA-AD30-07142C68FB81}"/>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BE6C656A-1832-A13B-A954-6EB19A989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8CB449-1184-F7DC-2D21-C5E1BD3E6255}"/>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26208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FA384-66F4-C4B6-16E9-F9A867D7BA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08BD8B-DD30-077A-C246-B67E95ED1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6657C9-B671-8C0E-C12E-36CE12E68D34}"/>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0FA41C97-9075-AA4B-D365-C5BC31A7E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8AD25-D943-3DAD-0EF6-9A672C5DC051}"/>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70132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8B81-EA3A-579F-FD30-72F9BB85B9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B2E78-B418-56AE-136B-CBEE2D293E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51FDD-BE3C-F15C-E69B-A16CEFEB0F03}"/>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8BB41DB5-16B5-0661-E305-7C2F6AE9B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245512-8597-5C1F-C39E-6A01E0EF898A}"/>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41311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9043-2362-CE1B-B821-CA9845731C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3CCB15-104F-90BA-9A17-D603C20055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15969-0625-BD7D-3EE3-C545F696467E}"/>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D4F171C8-70C1-A062-431B-7EB3AA88C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F18E1-437F-F1C6-6692-FE280073A3D5}"/>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409113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DD02B-43EA-D336-D13A-6C0385321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FC7BDE-FF66-2DE6-6465-E200F4330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DBB55F-0BFE-CFB3-4ED4-4D9A98313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4F8F82-5F21-E1C0-E6A8-98BBC2A62770}"/>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6" name="Footer Placeholder 5">
            <a:extLst>
              <a:ext uri="{FF2B5EF4-FFF2-40B4-BE49-F238E27FC236}">
                <a16:creationId xmlns:a16="http://schemas.microsoft.com/office/drawing/2014/main" id="{14B7F6D0-0071-6428-4F8C-1090CC086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FC236E-5873-4EBE-F3BC-7122EE974205}"/>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212714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413D-3539-3B7D-5703-06FE9FB0D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0EF2C-059D-EB25-A750-4BBD5AA88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49CAC-E3E6-FB4B-C1C6-84B05D507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6DA6D3-9951-57A8-9898-8BEB8C269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2158D-3B8C-D70A-54BA-7ECE9264A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2D26E2-3485-DA1E-1E18-702C16E94928}"/>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8" name="Footer Placeholder 7">
            <a:extLst>
              <a:ext uri="{FF2B5EF4-FFF2-40B4-BE49-F238E27FC236}">
                <a16:creationId xmlns:a16="http://schemas.microsoft.com/office/drawing/2014/main" id="{4CC857F2-0C75-45FC-1141-2EE97D327D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82ECE6-8B1A-ABF2-034F-E6357490EC07}"/>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411026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2013-C6E9-2514-BCA1-C8653CAC95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904DD5-9D12-96C6-3811-30E11513DA54}"/>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4" name="Footer Placeholder 3">
            <a:extLst>
              <a:ext uri="{FF2B5EF4-FFF2-40B4-BE49-F238E27FC236}">
                <a16:creationId xmlns:a16="http://schemas.microsoft.com/office/drawing/2014/main" id="{EB24D8F8-C9B0-407F-B0CF-8CC7E337DF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1B7C4-9F5A-09F8-7357-9C2B8A5847B8}"/>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310310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D142F-527F-602C-DBB6-1EE2914C497D}"/>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3" name="Footer Placeholder 2">
            <a:extLst>
              <a:ext uri="{FF2B5EF4-FFF2-40B4-BE49-F238E27FC236}">
                <a16:creationId xmlns:a16="http://schemas.microsoft.com/office/drawing/2014/main" id="{A2E6C2F1-F3B4-1194-355F-46FAC96A94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268D57-2B73-0FC6-3999-66D7413668E4}"/>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217496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1B8C-BC9D-4271-2B3B-ACA3223CB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06FA21-5978-45A7-2A41-684C543ED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D2FB6A-49BB-C984-66EB-B63E9F671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6A297-C952-B0AD-265C-496D4270B974}"/>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6" name="Footer Placeholder 5">
            <a:extLst>
              <a:ext uri="{FF2B5EF4-FFF2-40B4-BE49-F238E27FC236}">
                <a16:creationId xmlns:a16="http://schemas.microsoft.com/office/drawing/2014/main" id="{06090850-EF77-297A-D7E6-F4AB287EAD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E4CEC-0E46-F391-0BEC-DDBE01445F33}"/>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90778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974A-CF7B-B865-1BD1-D7B73C3ED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654B2F-A0CC-C39C-2287-F1E2E6AB0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F69981-29D3-0FE6-1727-054D234F8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58892-C7D4-0FA9-81ED-BC35313E71AF}"/>
              </a:ext>
            </a:extLst>
          </p:cNvPr>
          <p:cNvSpPr>
            <a:spLocks noGrp="1"/>
          </p:cNvSpPr>
          <p:nvPr>
            <p:ph type="dt" sz="half" idx="10"/>
          </p:nvPr>
        </p:nvSpPr>
        <p:spPr/>
        <p:txBody>
          <a:bodyPr/>
          <a:lstStyle/>
          <a:p>
            <a:fld id="{6240AA9B-E213-4217-8352-660B5E3DE1F7}" type="datetimeFigureOut">
              <a:rPr lang="en-GB" smtClean="0"/>
              <a:t>25/04/2024</a:t>
            </a:fld>
            <a:endParaRPr lang="en-GB"/>
          </a:p>
        </p:txBody>
      </p:sp>
      <p:sp>
        <p:nvSpPr>
          <p:cNvPr id="6" name="Footer Placeholder 5">
            <a:extLst>
              <a:ext uri="{FF2B5EF4-FFF2-40B4-BE49-F238E27FC236}">
                <a16:creationId xmlns:a16="http://schemas.microsoft.com/office/drawing/2014/main" id="{FC014CE9-3F45-A5BE-0774-F23E0A9D6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3AE586-2A89-A6F7-3F6A-1BE8BAC09259}"/>
              </a:ext>
            </a:extLst>
          </p:cNvPr>
          <p:cNvSpPr>
            <a:spLocks noGrp="1"/>
          </p:cNvSpPr>
          <p:nvPr>
            <p:ph type="sldNum" sz="quarter" idx="12"/>
          </p:nvPr>
        </p:nvSpPr>
        <p:spPr/>
        <p:txBody>
          <a:bodyPr/>
          <a:lstStyle/>
          <a:p>
            <a:fld id="{BD13A4BC-B7A3-4AC0-9CAF-422499897CD4}" type="slidenum">
              <a:rPr lang="en-GB" smtClean="0"/>
              <a:t>‹#›</a:t>
            </a:fld>
            <a:endParaRPr lang="en-GB"/>
          </a:p>
        </p:txBody>
      </p:sp>
    </p:spTree>
    <p:extLst>
      <p:ext uri="{BB962C8B-B14F-4D97-AF65-F5344CB8AC3E}">
        <p14:creationId xmlns:p14="http://schemas.microsoft.com/office/powerpoint/2010/main" val="125284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51E6C-81FF-3939-0032-CC53ACD22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BA5988-5DF7-E95E-C6B5-52BAD71A8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EF845-32AD-D7F2-6479-C38E5CD81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40AA9B-E213-4217-8352-660B5E3DE1F7}" type="datetimeFigureOut">
              <a:rPr lang="en-GB" smtClean="0"/>
              <a:t>25/04/2024</a:t>
            </a:fld>
            <a:endParaRPr lang="en-GB"/>
          </a:p>
        </p:txBody>
      </p:sp>
      <p:sp>
        <p:nvSpPr>
          <p:cNvPr id="5" name="Footer Placeholder 4">
            <a:extLst>
              <a:ext uri="{FF2B5EF4-FFF2-40B4-BE49-F238E27FC236}">
                <a16:creationId xmlns:a16="http://schemas.microsoft.com/office/drawing/2014/main" id="{0B24C954-25C6-983F-0921-E0C1CD21B4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B677A84-4C01-51BC-4F66-247966D9E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13A4BC-B7A3-4AC0-9CAF-422499897CD4}" type="slidenum">
              <a:rPr lang="en-GB" smtClean="0"/>
              <a:t>‹#›</a:t>
            </a:fld>
            <a:endParaRPr lang="en-GB"/>
          </a:p>
        </p:txBody>
      </p:sp>
    </p:spTree>
    <p:extLst>
      <p:ext uri="{BB962C8B-B14F-4D97-AF65-F5344CB8AC3E}">
        <p14:creationId xmlns:p14="http://schemas.microsoft.com/office/powerpoint/2010/main" val="124734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rocess.vogel.de/gelingen-von-kommunikation-in-der-arbeitssicherheit-a-689684/"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Wr8yT8Cprqs?feature=oembed" TargetMode="External"/><Relationship Id="rId5" Type="http://schemas.openxmlformats.org/officeDocument/2006/relationships/image" Target="../media/image7.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pxfuel.com/en/search?q=guidance"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s://infernemland.blog/2014/06/03/preguntes-1/"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fr/cartoon-smiley-questions-puzzle-308280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mMuO4RRLJXs?feature=oembed"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pxhere.com/en/photo/453091"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GeZU5JgomiE?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r>
              <a:rPr lang="en-US" sz="4000" b="1" dirty="0">
                <a:latin typeface="Calibri" panose="020F0502020204030204"/>
              </a:rPr>
              <a:t>Difficult Conversations Workshop</a:t>
            </a: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10" name="Picture 9" descr="A close-up of two faces&#10;&#10;Description automatically generated">
            <a:extLst>
              <a:ext uri="{FF2B5EF4-FFF2-40B4-BE49-F238E27FC236}">
                <a16:creationId xmlns:a16="http://schemas.microsoft.com/office/drawing/2014/main" id="{17A5722D-D3D8-EB4D-3430-0B190DD6FC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8276" y="451888"/>
            <a:ext cx="4659549" cy="4659549"/>
          </a:xfrm>
          <a:prstGeom prst="rect">
            <a:avLst/>
          </a:prstGeom>
        </p:spPr>
      </p:pic>
    </p:spTree>
    <p:extLst>
      <p:ext uri="{BB962C8B-B14F-4D97-AF65-F5344CB8AC3E}">
        <p14:creationId xmlns:p14="http://schemas.microsoft.com/office/powerpoint/2010/main" val="108458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4"/>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4" name="Online Media 3" title="Top 5 - Difficult Conversation Mistakes">
            <a:hlinkClick r:id="" action="ppaction://media"/>
            <a:extLst>
              <a:ext uri="{FF2B5EF4-FFF2-40B4-BE49-F238E27FC236}">
                <a16:creationId xmlns:a16="http://schemas.microsoft.com/office/drawing/2014/main" id="{614F75F3-21D3-07CF-A585-41FC5041BDBE}"/>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16277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8" name="Picture 7" descr="A person pushing a blue button&#10;&#10;Description automatically generated">
            <a:extLst>
              <a:ext uri="{FF2B5EF4-FFF2-40B4-BE49-F238E27FC236}">
                <a16:creationId xmlns:a16="http://schemas.microsoft.com/office/drawing/2014/main" id="{8278C85D-FB6C-F74E-8641-037D2A7EE4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77089" y="1687794"/>
            <a:ext cx="3333750" cy="2505075"/>
          </a:xfrm>
          <a:prstGeom prst="rect">
            <a:avLst/>
          </a:prstGeom>
        </p:spPr>
      </p:pic>
      <p:sp>
        <p:nvSpPr>
          <p:cNvPr id="9" name="TextBox 8">
            <a:extLst>
              <a:ext uri="{FF2B5EF4-FFF2-40B4-BE49-F238E27FC236}">
                <a16:creationId xmlns:a16="http://schemas.microsoft.com/office/drawing/2014/main" id="{835AC9A8-1505-7664-75FF-73600B39C8E1}"/>
              </a:ext>
            </a:extLst>
          </p:cNvPr>
          <p:cNvSpPr txBox="1"/>
          <p:nvPr/>
        </p:nvSpPr>
        <p:spPr>
          <a:xfrm>
            <a:off x="1136342" y="1091953"/>
            <a:ext cx="4021584" cy="3416320"/>
          </a:xfrm>
          <a:prstGeom prst="rect">
            <a:avLst/>
          </a:prstGeom>
          <a:noFill/>
        </p:spPr>
        <p:txBody>
          <a:bodyPr wrap="square" rtlCol="0">
            <a:spAutoFit/>
          </a:bodyPr>
          <a:lstStyle/>
          <a:p>
            <a:r>
              <a:rPr lang="en-GB" dirty="0"/>
              <a:t>Useful sites:</a:t>
            </a:r>
          </a:p>
          <a:p>
            <a:endParaRPr lang="en-GB" dirty="0"/>
          </a:p>
          <a:p>
            <a:r>
              <a:rPr lang="en-GB" dirty="0"/>
              <a:t>Indeed </a:t>
            </a:r>
          </a:p>
          <a:p>
            <a:endParaRPr lang="en-GB" dirty="0"/>
          </a:p>
          <a:p>
            <a:r>
              <a:rPr lang="en-GB" dirty="0"/>
              <a:t>You tube : Mel Robbins &amp; TED</a:t>
            </a:r>
          </a:p>
          <a:p>
            <a:endParaRPr lang="en-GB" dirty="0"/>
          </a:p>
          <a:p>
            <a:r>
              <a:rPr lang="en-GB" dirty="0"/>
              <a:t>ACAS</a:t>
            </a:r>
          </a:p>
          <a:p>
            <a:endParaRPr lang="en-GB" dirty="0"/>
          </a:p>
          <a:p>
            <a:r>
              <a:rPr lang="en-GB" dirty="0"/>
              <a:t>Open university</a:t>
            </a:r>
          </a:p>
          <a:p>
            <a:endParaRPr lang="en-GB" dirty="0"/>
          </a:p>
          <a:p>
            <a:r>
              <a:rPr lang="en-GB" dirty="0"/>
              <a:t>NSPCC</a:t>
            </a:r>
          </a:p>
          <a:p>
            <a:endParaRPr lang="en-GB" dirty="0"/>
          </a:p>
        </p:txBody>
      </p:sp>
    </p:spTree>
    <p:extLst>
      <p:ext uri="{BB962C8B-B14F-4D97-AF65-F5344CB8AC3E}">
        <p14:creationId xmlns:p14="http://schemas.microsoft.com/office/powerpoint/2010/main" val="36054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on a question mark&#10;&#10;Description automatically generated">
            <a:extLst>
              <a:ext uri="{FF2B5EF4-FFF2-40B4-BE49-F238E27FC236}">
                <a16:creationId xmlns:a16="http://schemas.microsoft.com/office/drawing/2014/main" id="{F5ECE6FF-2FA8-9AEC-19CC-CA4E5703AE2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7" b="21399"/>
          <a:stretch/>
        </p:blipFill>
        <p:spPr>
          <a:xfrm>
            <a:off x="457200" y="457200"/>
            <a:ext cx="11277600" cy="5943600"/>
          </a:xfrm>
          <a:prstGeom prst="rect">
            <a:avLst/>
          </a:prstGeom>
        </p:spPr>
      </p:pic>
    </p:spTree>
    <p:extLst>
      <p:ext uri="{BB962C8B-B14F-4D97-AF65-F5344CB8AC3E}">
        <p14:creationId xmlns:p14="http://schemas.microsoft.com/office/powerpoint/2010/main" val="296316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B80C8EA1-0B2B-0190-1123-F4C2647104AE}"/>
              </a:ext>
            </a:extLst>
          </p:cNvPr>
          <p:cNvSpPr txBox="1"/>
          <p:nvPr/>
        </p:nvSpPr>
        <p:spPr>
          <a:xfrm>
            <a:off x="197797" y="553504"/>
            <a:ext cx="7683012" cy="3570208"/>
          </a:xfrm>
          <a:prstGeom prst="rect">
            <a:avLst/>
          </a:prstGeom>
          <a:noFill/>
        </p:spPr>
        <p:txBody>
          <a:bodyPr wrap="square" rtlCol="0">
            <a:spAutoFit/>
          </a:bodyPr>
          <a:lstStyle/>
          <a:p>
            <a:pPr algn="ctr"/>
            <a:r>
              <a:rPr lang="en-GB" sz="2800" b="1" dirty="0"/>
              <a:t>Understanding Difficult Conversations</a:t>
            </a:r>
          </a:p>
          <a:p>
            <a:endParaRPr lang="en-GB" dirty="0"/>
          </a:p>
          <a:p>
            <a:endParaRPr lang="en-GB" dirty="0"/>
          </a:p>
          <a:p>
            <a:r>
              <a:rPr lang="en-GB" dirty="0"/>
              <a:t>What constitutes as a difficult conversation?</a:t>
            </a:r>
          </a:p>
          <a:p>
            <a:endParaRPr lang="en-GB" dirty="0"/>
          </a:p>
          <a:p>
            <a:r>
              <a:rPr lang="en-GB" dirty="0"/>
              <a:t>What type of scenarios may we find ourselves in that may lead to difficult conversations?</a:t>
            </a:r>
          </a:p>
          <a:p>
            <a:endParaRPr lang="en-GB" dirty="0"/>
          </a:p>
          <a:p>
            <a:r>
              <a:rPr lang="en-GB" dirty="0"/>
              <a:t>Why is it important to have these conversations in a timely manner?</a:t>
            </a:r>
          </a:p>
          <a:p>
            <a:endParaRPr lang="en-GB" dirty="0"/>
          </a:p>
          <a:p>
            <a:r>
              <a:rPr lang="en-GB" dirty="0"/>
              <a:t>How to use difficult conversations constructively.</a:t>
            </a:r>
          </a:p>
          <a:p>
            <a:endParaRPr lang="en-GB" dirty="0"/>
          </a:p>
        </p:txBody>
      </p:sp>
      <p:pic>
        <p:nvPicPr>
          <p:cNvPr id="8" name="Picture 7" descr="A cartoon face with hands pointing at question marks&#10;&#10;Description automatically generated">
            <a:extLst>
              <a:ext uri="{FF2B5EF4-FFF2-40B4-BE49-F238E27FC236}">
                <a16:creationId xmlns:a16="http://schemas.microsoft.com/office/drawing/2014/main" id="{45BCDBCB-2865-D83D-4A06-EFF172264F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1091" y="1650064"/>
            <a:ext cx="5312011" cy="3945275"/>
          </a:xfrm>
          <a:prstGeom prst="rect">
            <a:avLst/>
          </a:prstGeom>
        </p:spPr>
      </p:pic>
    </p:spTree>
    <p:extLst>
      <p:ext uri="{BB962C8B-B14F-4D97-AF65-F5344CB8AC3E}">
        <p14:creationId xmlns:p14="http://schemas.microsoft.com/office/powerpoint/2010/main" val="214305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0A27D6E1-23F2-DB6E-7A31-6B42BB39414E}"/>
              </a:ext>
            </a:extLst>
          </p:cNvPr>
          <p:cNvSpPr txBox="1"/>
          <p:nvPr/>
        </p:nvSpPr>
        <p:spPr>
          <a:xfrm>
            <a:off x="886120" y="1649691"/>
            <a:ext cx="8983744" cy="1815882"/>
          </a:xfrm>
          <a:prstGeom prst="rect">
            <a:avLst/>
          </a:prstGeom>
          <a:noFill/>
        </p:spPr>
        <p:txBody>
          <a:bodyPr wrap="square" rtlCol="0">
            <a:spAutoFit/>
          </a:bodyPr>
          <a:lstStyle/>
          <a:p>
            <a:pPr algn="ctr"/>
            <a:r>
              <a:rPr lang="en-GB" sz="2800" b="1" dirty="0"/>
              <a:t>What constitutes as a difficult conversation?</a:t>
            </a:r>
          </a:p>
          <a:p>
            <a:pPr algn="ctr"/>
            <a:endParaRPr lang="en-GB" sz="2800" b="1" dirty="0"/>
          </a:p>
          <a:p>
            <a:pPr algn="ctr"/>
            <a:r>
              <a:rPr lang="en-GB" sz="2800" b="1" dirty="0"/>
              <a:t>In the chat function type in what you think the definition of a difficult conversation is.</a:t>
            </a:r>
          </a:p>
        </p:txBody>
      </p:sp>
    </p:spTree>
    <p:extLst>
      <p:ext uri="{BB962C8B-B14F-4D97-AF65-F5344CB8AC3E}">
        <p14:creationId xmlns:p14="http://schemas.microsoft.com/office/powerpoint/2010/main" val="132888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7" name="TextBox 6">
            <a:extLst>
              <a:ext uri="{FF2B5EF4-FFF2-40B4-BE49-F238E27FC236}">
                <a16:creationId xmlns:a16="http://schemas.microsoft.com/office/drawing/2014/main" id="{699EB559-9BC7-9EBB-850D-A0CE15E8F48A}"/>
              </a:ext>
            </a:extLst>
          </p:cNvPr>
          <p:cNvSpPr txBox="1"/>
          <p:nvPr/>
        </p:nvSpPr>
        <p:spPr>
          <a:xfrm>
            <a:off x="345347" y="1230474"/>
            <a:ext cx="9360817" cy="3693319"/>
          </a:xfrm>
          <a:prstGeom prst="rect">
            <a:avLst/>
          </a:prstGeom>
          <a:noFill/>
        </p:spPr>
        <p:txBody>
          <a:bodyPr wrap="square" rtlCol="0">
            <a:spAutoFit/>
          </a:bodyPr>
          <a:lstStyle/>
          <a:p>
            <a:r>
              <a:rPr lang="en-GB" dirty="0"/>
              <a:t>What type of scenarios may we find ourselves in that may lead to difficult conversations?</a:t>
            </a:r>
          </a:p>
          <a:p>
            <a:endParaRPr lang="en-GB" dirty="0"/>
          </a:p>
          <a:p>
            <a:r>
              <a:rPr lang="en-GB" dirty="0"/>
              <a:t>Turning down an employee’s idea</a:t>
            </a:r>
          </a:p>
          <a:p>
            <a:r>
              <a:rPr lang="en-GB" dirty="0"/>
              <a:t>Encouraging an employee to improve their performance</a:t>
            </a:r>
          </a:p>
          <a:p>
            <a:r>
              <a:rPr lang="en-GB" dirty="0"/>
              <a:t>Resolving conflict between team members</a:t>
            </a:r>
          </a:p>
          <a:p>
            <a:r>
              <a:rPr lang="en-GB" dirty="0"/>
              <a:t>Terminating a position</a:t>
            </a:r>
          </a:p>
          <a:p>
            <a:r>
              <a:rPr lang="en-GB" dirty="0"/>
              <a:t>Asking for a raise or promotion</a:t>
            </a:r>
          </a:p>
          <a:p>
            <a:r>
              <a:rPr lang="en-GB" dirty="0"/>
              <a:t>Reporting bad behaviour, like abuse, sexual harassment, discrimination,  LGBTQ+ discrimination</a:t>
            </a:r>
          </a:p>
          <a:p>
            <a:r>
              <a:rPr lang="en-GB" dirty="0"/>
              <a:t>Giving negative feedback</a:t>
            </a:r>
          </a:p>
          <a:p>
            <a:r>
              <a:rPr lang="en-GB" dirty="0"/>
              <a:t>Discussing personal problems</a:t>
            </a:r>
          </a:p>
          <a:p>
            <a:r>
              <a:rPr lang="en-GB" dirty="0"/>
              <a:t>Asking managers for study time to complete apprenticeship work</a:t>
            </a:r>
          </a:p>
          <a:p>
            <a:r>
              <a:rPr lang="en-GB" dirty="0"/>
              <a:t>And many more day-to-day situations we come across!</a:t>
            </a:r>
          </a:p>
        </p:txBody>
      </p:sp>
    </p:spTree>
    <p:extLst>
      <p:ext uri="{BB962C8B-B14F-4D97-AF65-F5344CB8AC3E}">
        <p14:creationId xmlns:p14="http://schemas.microsoft.com/office/powerpoint/2010/main" val="281799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4"/>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8" name="Online Media 7" title="Avoiding Difficult Conversations is Dangerous | #culturedrop | Galen Emanuele">
            <a:hlinkClick r:id="" action="ppaction://media"/>
            <a:extLst>
              <a:ext uri="{FF2B5EF4-FFF2-40B4-BE49-F238E27FC236}">
                <a16:creationId xmlns:a16="http://schemas.microsoft.com/office/drawing/2014/main" id="{C7978AA0-7641-97BD-A650-BA868DF8A08C}"/>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35516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5E251B0B-3475-0203-70D4-8FA3E18155AC}"/>
              </a:ext>
            </a:extLst>
          </p:cNvPr>
          <p:cNvSpPr txBox="1"/>
          <p:nvPr/>
        </p:nvSpPr>
        <p:spPr>
          <a:xfrm>
            <a:off x="952107" y="1819373"/>
            <a:ext cx="8644380" cy="2585323"/>
          </a:xfrm>
          <a:prstGeom prst="rect">
            <a:avLst/>
          </a:prstGeom>
          <a:noFill/>
        </p:spPr>
        <p:txBody>
          <a:bodyPr wrap="square" rtlCol="0">
            <a:spAutoFit/>
          </a:bodyPr>
          <a:lstStyle/>
          <a:p>
            <a:pPr algn="ctr"/>
            <a:r>
              <a:rPr lang="en-GB" dirty="0"/>
              <a:t>Speaking from experience</a:t>
            </a:r>
          </a:p>
          <a:p>
            <a:pPr algn="ctr"/>
            <a:endParaRPr lang="en-GB" dirty="0"/>
          </a:p>
          <a:p>
            <a:r>
              <a:rPr lang="en-GB" dirty="0"/>
              <a:t>The friend / colleague situation</a:t>
            </a:r>
          </a:p>
          <a:p>
            <a:endParaRPr lang="en-GB" dirty="0"/>
          </a:p>
          <a:p>
            <a:r>
              <a:rPr lang="en-GB" dirty="0"/>
              <a:t>The talking with a relative about Garlic and palliative care</a:t>
            </a:r>
          </a:p>
          <a:p>
            <a:endParaRPr lang="en-GB" dirty="0"/>
          </a:p>
          <a:p>
            <a:r>
              <a:rPr lang="en-GB" dirty="0"/>
              <a:t>The conversation about unexpected death</a:t>
            </a:r>
          </a:p>
          <a:p>
            <a:endParaRPr lang="en-GB" dirty="0"/>
          </a:p>
          <a:p>
            <a:r>
              <a:rPr lang="en-GB" dirty="0"/>
              <a:t>The manager conversation</a:t>
            </a:r>
          </a:p>
        </p:txBody>
      </p:sp>
    </p:spTree>
    <p:extLst>
      <p:ext uri="{BB962C8B-B14F-4D97-AF65-F5344CB8AC3E}">
        <p14:creationId xmlns:p14="http://schemas.microsoft.com/office/powerpoint/2010/main" val="13318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D29ECDC9-FDF8-F972-7B78-C023CB2D2B59}"/>
              </a:ext>
            </a:extLst>
          </p:cNvPr>
          <p:cNvSpPr txBox="1"/>
          <p:nvPr/>
        </p:nvSpPr>
        <p:spPr>
          <a:xfrm>
            <a:off x="395926" y="273377"/>
            <a:ext cx="6287678" cy="4247317"/>
          </a:xfrm>
          <a:prstGeom prst="rect">
            <a:avLst/>
          </a:prstGeom>
          <a:noFill/>
        </p:spPr>
        <p:txBody>
          <a:bodyPr wrap="square" rtlCol="0">
            <a:spAutoFit/>
          </a:bodyPr>
          <a:lstStyle/>
          <a:p>
            <a:r>
              <a:rPr lang="en-GB" dirty="0"/>
              <a:t>Now we know the types of difficult conversations we may encounter; how can we equip ourselves?</a:t>
            </a:r>
          </a:p>
          <a:p>
            <a:endParaRPr lang="en-GB" dirty="0"/>
          </a:p>
          <a:p>
            <a:r>
              <a:rPr lang="en-GB" dirty="0"/>
              <a:t>Understand what it means</a:t>
            </a:r>
          </a:p>
          <a:p>
            <a:r>
              <a:rPr lang="en-GB" dirty="0"/>
              <a:t>Prepare yourself</a:t>
            </a:r>
          </a:p>
          <a:p>
            <a:r>
              <a:rPr lang="en-GB" dirty="0"/>
              <a:t>Contact the parties and set a time</a:t>
            </a:r>
          </a:p>
          <a:p>
            <a:r>
              <a:rPr lang="en-GB" dirty="0"/>
              <a:t>Assess the situation</a:t>
            </a:r>
          </a:p>
          <a:p>
            <a:r>
              <a:rPr lang="en-GB" dirty="0"/>
              <a:t>Assume positive intent</a:t>
            </a:r>
          </a:p>
          <a:p>
            <a:r>
              <a:rPr lang="en-GB" dirty="0"/>
              <a:t>Listen actively</a:t>
            </a:r>
          </a:p>
          <a:p>
            <a:r>
              <a:rPr lang="en-GB" dirty="0"/>
              <a:t>Express your feelings and ideas</a:t>
            </a:r>
          </a:p>
          <a:p>
            <a:r>
              <a:rPr lang="en-GB" dirty="0"/>
              <a:t>Practice self-awareness</a:t>
            </a:r>
          </a:p>
          <a:p>
            <a:r>
              <a:rPr lang="en-GB" dirty="0"/>
              <a:t>Be mindful of your body language and tone</a:t>
            </a:r>
          </a:p>
          <a:p>
            <a:endParaRPr lang="en-GB" dirty="0"/>
          </a:p>
          <a:p>
            <a:endParaRPr lang="en-GB" dirty="0"/>
          </a:p>
          <a:p>
            <a:endParaRPr lang="en-GB" dirty="0"/>
          </a:p>
        </p:txBody>
      </p:sp>
      <p:pic>
        <p:nvPicPr>
          <p:cNvPr id="8" name="Picture 7" descr="A chef standing next to a small kitchen&#10;&#10;Description automatically generated">
            <a:extLst>
              <a:ext uri="{FF2B5EF4-FFF2-40B4-BE49-F238E27FC236}">
                <a16:creationId xmlns:a16="http://schemas.microsoft.com/office/drawing/2014/main" id="{4B49E6F1-3BF9-C9CC-8853-2A8BFBA094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14309" y="1800308"/>
            <a:ext cx="6281765" cy="3999390"/>
          </a:xfrm>
          <a:prstGeom prst="rect">
            <a:avLst/>
          </a:prstGeom>
        </p:spPr>
      </p:pic>
    </p:spTree>
    <p:extLst>
      <p:ext uri="{BB962C8B-B14F-4D97-AF65-F5344CB8AC3E}">
        <p14:creationId xmlns:p14="http://schemas.microsoft.com/office/powerpoint/2010/main" val="197295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Have A Difficult Conversation | Mel Robbins">
            <a:hlinkClick r:id="" action="ppaction://media"/>
            <a:extLst>
              <a:ext uri="{FF2B5EF4-FFF2-40B4-BE49-F238E27FC236}">
                <a16:creationId xmlns:a16="http://schemas.microsoft.com/office/drawing/2014/main" id="{878A8282-1103-13EF-FCFD-CA4D3A77E209}"/>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41003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5359940" y="1230474"/>
            <a:ext cx="6634264"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6F831565-8C30-A0AE-8D82-2CE815BA2671}"/>
              </a:ext>
            </a:extLst>
          </p:cNvPr>
          <p:cNvSpPr txBox="1"/>
          <p:nvPr/>
        </p:nvSpPr>
        <p:spPr>
          <a:xfrm>
            <a:off x="355107" y="340368"/>
            <a:ext cx="8553071" cy="4678204"/>
          </a:xfrm>
          <a:prstGeom prst="rect">
            <a:avLst/>
          </a:prstGeom>
          <a:noFill/>
        </p:spPr>
        <p:txBody>
          <a:bodyPr wrap="square" rtlCol="0">
            <a:spAutoFit/>
          </a:bodyPr>
          <a:lstStyle/>
          <a:p>
            <a:pPr algn="l"/>
            <a:r>
              <a:rPr lang="en-US" sz="1400" b="1" i="0" dirty="0">
                <a:solidFill>
                  <a:srgbClr val="2D2D2D"/>
                </a:solidFill>
                <a:effectLst/>
                <a:latin typeface="Noto Sans" panose="020B0502040504020204" pitchFamily="34" charset="0"/>
              </a:rPr>
              <a:t>Tips for making a difficult conversation productive</a:t>
            </a:r>
          </a:p>
          <a:p>
            <a:pPr algn="l"/>
            <a:endParaRPr lang="en-US" sz="1400" b="1"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0" i="0" dirty="0">
                <a:solidFill>
                  <a:srgbClr val="2D2D2D"/>
                </a:solidFill>
                <a:effectLst/>
                <a:latin typeface="Noto Sans" panose="020B0502040504020204" pitchFamily="34" charset="0"/>
              </a:rPr>
              <a:t>The following are tips that can help make a difficult conversation effective and productive: </a:t>
            </a:r>
          </a:p>
          <a:p>
            <a:pPr algn="l"/>
            <a:endParaRPr lang="en-US" sz="1400" b="0"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0" i="0" dirty="0">
                <a:solidFill>
                  <a:srgbClr val="2D2D2D"/>
                </a:solidFill>
                <a:effectLst/>
                <a:latin typeface="Noto Sans" panose="020B0502040504020204" pitchFamily="34" charset="0"/>
              </a:rPr>
              <a:t>Find</a:t>
            </a:r>
            <a:r>
              <a:rPr lang="en-US" sz="1400" b="1" i="0" dirty="0">
                <a:solidFill>
                  <a:srgbClr val="2D2D2D"/>
                </a:solidFill>
                <a:effectLst/>
                <a:latin typeface="Noto Sans" panose="020B0502040504020204" pitchFamily="34" charset="0"/>
              </a:rPr>
              <a:t> a neutral location for the conversation.</a:t>
            </a:r>
            <a:r>
              <a:rPr lang="en-US" sz="1400" b="0" i="0" dirty="0">
                <a:solidFill>
                  <a:srgbClr val="2D2D2D"/>
                </a:solidFill>
                <a:effectLst/>
                <a:latin typeface="Noto Sans" panose="020B0502040504020204" pitchFamily="34" charset="0"/>
              </a:rPr>
              <a:t> This can be a good place to start the conversation because it can help the employee feel less nervous.</a:t>
            </a:r>
          </a:p>
          <a:p>
            <a:pPr algn="l"/>
            <a:endParaRPr lang="en-US" sz="1400" b="0"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1" i="0" dirty="0">
                <a:solidFill>
                  <a:srgbClr val="2D2D2D"/>
                </a:solidFill>
                <a:effectLst/>
                <a:latin typeface="Noto Sans" panose="020B0502040504020204" pitchFamily="34" charset="0"/>
              </a:rPr>
              <a:t>Ensure all parties know what to expect.</a:t>
            </a:r>
            <a:r>
              <a:rPr lang="en-US" sz="1400" b="0" i="0" dirty="0">
                <a:solidFill>
                  <a:srgbClr val="2D2D2D"/>
                </a:solidFill>
                <a:effectLst/>
                <a:latin typeface="Noto Sans" panose="020B0502040504020204" pitchFamily="34" charset="0"/>
              </a:rPr>
              <a:t> If all parties know what to expect from the conversation, it may help them prepare mentally for the discussion and stay calm and focused on the subject.</a:t>
            </a:r>
          </a:p>
          <a:p>
            <a:pPr algn="l"/>
            <a:endParaRPr lang="en-US" sz="1400" b="0"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1" i="0" dirty="0">
                <a:solidFill>
                  <a:srgbClr val="2D2D2D"/>
                </a:solidFill>
                <a:effectLst/>
                <a:latin typeface="Noto Sans" panose="020B0502040504020204" pitchFamily="34" charset="0"/>
              </a:rPr>
              <a:t>Prepare yourself for any emotions that might arise during the conversation.</a:t>
            </a:r>
            <a:r>
              <a:rPr lang="en-US" sz="1400" b="0" i="0" dirty="0">
                <a:solidFill>
                  <a:srgbClr val="2D2D2D"/>
                </a:solidFill>
                <a:effectLst/>
                <a:latin typeface="Noto Sans" panose="020B0502040504020204" pitchFamily="34" charset="0"/>
              </a:rPr>
              <a:t> This action can help you stay calm, making it easier for others around you to listen and respond well.</a:t>
            </a:r>
          </a:p>
          <a:p>
            <a:pPr algn="l"/>
            <a:endParaRPr lang="en-US" sz="1400" b="0"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1" i="0" dirty="0">
                <a:solidFill>
                  <a:srgbClr val="2D2D2D"/>
                </a:solidFill>
                <a:effectLst/>
                <a:latin typeface="Noto Sans" panose="020B0502040504020204" pitchFamily="34" charset="0"/>
              </a:rPr>
              <a:t>Consider bringing a neutral party into the conversation.</a:t>
            </a:r>
            <a:r>
              <a:rPr lang="en-US" sz="1400" b="0" i="0" dirty="0">
                <a:solidFill>
                  <a:srgbClr val="2D2D2D"/>
                </a:solidFill>
                <a:effectLst/>
                <a:latin typeface="Noto Sans" panose="020B0502040504020204" pitchFamily="34" charset="0"/>
              </a:rPr>
              <a:t> This individual can be your supervisor and manager. They can help facilitate the conversation to benefit everyone involved.</a:t>
            </a:r>
          </a:p>
          <a:p>
            <a:pPr algn="l"/>
            <a:endParaRPr lang="en-US" sz="1400" b="0" i="0" dirty="0">
              <a:solidFill>
                <a:srgbClr val="2D2D2D"/>
              </a:solidFill>
              <a:effectLst/>
              <a:latin typeface="Noto Sans" panose="020B0502040504020204" pitchFamily="34" charset="0"/>
            </a:endParaRPr>
          </a:p>
          <a:p>
            <a:pPr algn="l">
              <a:buFont typeface="Arial" panose="020B0604020202020204" pitchFamily="34" charset="0"/>
              <a:buChar char="•"/>
            </a:pPr>
            <a:r>
              <a:rPr lang="en-US" sz="1400" b="1" i="0" dirty="0">
                <a:solidFill>
                  <a:srgbClr val="2D2D2D"/>
                </a:solidFill>
                <a:effectLst/>
                <a:latin typeface="Noto Sans" panose="020B0502040504020204" pitchFamily="34" charset="0"/>
              </a:rPr>
              <a:t>Practice mindfulness.</a:t>
            </a:r>
            <a:r>
              <a:rPr lang="en-US" sz="1400" b="0" i="0" dirty="0">
                <a:solidFill>
                  <a:srgbClr val="2D2D2D"/>
                </a:solidFill>
                <a:effectLst/>
                <a:latin typeface="Noto Sans" panose="020B0502040504020204" pitchFamily="34" charset="0"/>
              </a:rPr>
              <a:t> This effort can help you focus on the difficult conversation and manage emotional reactions that may distract or derail you from getting the desired result.</a:t>
            </a:r>
          </a:p>
          <a:p>
            <a:pPr algn="l">
              <a:buFont typeface="Arial" panose="020B0604020202020204" pitchFamily="34" charset="0"/>
              <a:buChar char="•"/>
            </a:pPr>
            <a:r>
              <a:rPr lang="en-US" sz="1400" b="1" i="0" dirty="0">
                <a:solidFill>
                  <a:srgbClr val="2D2D2D"/>
                </a:solidFill>
                <a:effectLst/>
                <a:latin typeface="Noto Sans" panose="020B0502040504020204" pitchFamily="34" charset="0"/>
              </a:rPr>
              <a:t>Resolve issues.</a:t>
            </a:r>
            <a:r>
              <a:rPr lang="en-US" sz="1400" b="0" i="0" dirty="0">
                <a:solidFill>
                  <a:srgbClr val="2D2D2D"/>
                </a:solidFill>
                <a:effectLst/>
                <a:latin typeface="Noto Sans" panose="020B0502040504020204" pitchFamily="34" charset="0"/>
              </a:rPr>
              <a:t> Try to reach a resolution that both parties can agree on and compromise if necessary.</a:t>
            </a:r>
          </a:p>
          <a:p>
            <a:pPr algn="l"/>
            <a:endParaRPr lang="en-US" b="0" i="0" dirty="0">
              <a:solidFill>
                <a:srgbClr val="2D2D2D"/>
              </a:solidFill>
              <a:effectLst/>
              <a:latin typeface="Noto Sans" panose="020B0502040504020204" pitchFamily="34" charset="0"/>
            </a:endParaRPr>
          </a:p>
        </p:txBody>
      </p:sp>
    </p:spTree>
    <p:extLst>
      <p:ext uri="{BB962C8B-B14F-4D97-AF65-F5344CB8AC3E}">
        <p14:creationId xmlns:p14="http://schemas.microsoft.com/office/powerpoint/2010/main" val="4064671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1631</Words>
  <Application>Microsoft Office PowerPoint</Application>
  <PresentationFormat>Widescreen</PresentationFormat>
  <Paragraphs>131</Paragraphs>
  <Slides>12</Slides>
  <Notes>8</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Calibri Light</vt:lpstr>
      <vt:lpstr>Noto Sans</vt:lpstr>
      <vt:lpstr>Office Theme</vt:lpstr>
      <vt:lpstr> </vt:lpstr>
      <vt:lpstr> </vt:lpstr>
      <vt:lpstr> </vt:lpstr>
      <vt:lpstr> </vt:lpstr>
      <vt:lpstr> </vt:lpstr>
      <vt:lpstr> </vt:lpstr>
      <vt:lpstr> </vt:lpstr>
      <vt:lpstr>PowerPoint Presentation</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Melanie Cassidy</dc:creator>
  <cp:lastModifiedBy>Melanie Cassidy</cp:lastModifiedBy>
  <cp:revision>1</cp:revision>
  <dcterms:created xsi:type="dcterms:W3CDTF">2024-04-25T09:22:39Z</dcterms:created>
  <dcterms:modified xsi:type="dcterms:W3CDTF">2024-04-25T10:26:45Z</dcterms:modified>
</cp:coreProperties>
</file>