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6.xml" ContentType="application/vnd.openxmlformats-officedocument.theme+xml"/>
  <Override PartName="/ppt/slideLayouts/slideLayout104.xml" ContentType="application/vnd.openxmlformats-officedocument.presentationml.slideLayout+xml"/>
  <Override PartName="/ppt/theme/theme1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4"/>
    <p:sldMasterId id="2147483799" r:id="rId5"/>
    <p:sldMasterId id="2147483702" r:id="rId6"/>
    <p:sldMasterId id="2147483719" r:id="rId7"/>
    <p:sldMasterId id="2147483732" r:id="rId8"/>
    <p:sldMasterId id="2147483737" r:id="rId9"/>
    <p:sldMasterId id="2147483743" r:id="rId10"/>
    <p:sldMasterId id="2147483746" r:id="rId11"/>
    <p:sldMasterId id="2147483790" r:id="rId12"/>
    <p:sldMasterId id="2147483783" r:id="rId13"/>
    <p:sldMasterId id="2147483793" r:id="rId14"/>
    <p:sldMasterId id="2147483662" r:id="rId15"/>
    <p:sldMasterId id="2147483757" r:id="rId16"/>
    <p:sldMasterId id="2147483670" r:id="rId17"/>
    <p:sldMasterId id="2147483678" r:id="rId18"/>
    <p:sldMasterId id="2147483821" r:id="rId19"/>
    <p:sldMasterId id="2147483824" r:id="rId20"/>
    <p:sldMasterId id="2147483827" r:id="rId21"/>
  </p:sldMasterIdLst>
  <p:notesMasterIdLst>
    <p:notesMasterId r:id="rId44"/>
  </p:notesMasterIdLst>
  <p:sldIdLst>
    <p:sldId id="257" r:id="rId22"/>
    <p:sldId id="296" r:id="rId23"/>
    <p:sldId id="260" r:id="rId24"/>
    <p:sldId id="293" r:id="rId25"/>
    <p:sldId id="301" r:id="rId26"/>
    <p:sldId id="302" r:id="rId27"/>
    <p:sldId id="297" r:id="rId28"/>
    <p:sldId id="269" r:id="rId29"/>
    <p:sldId id="1968" r:id="rId30"/>
    <p:sldId id="273" r:id="rId31"/>
    <p:sldId id="1969" r:id="rId32"/>
    <p:sldId id="291" r:id="rId33"/>
    <p:sldId id="276" r:id="rId34"/>
    <p:sldId id="277" r:id="rId35"/>
    <p:sldId id="292" r:id="rId36"/>
    <p:sldId id="281" r:id="rId37"/>
    <p:sldId id="282" r:id="rId38"/>
    <p:sldId id="284" r:id="rId39"/>
    <p:sldId id="286" r:id="rId40"/>
    <p:sldId id="298" r:id="rId41"/>
    <p:sldId id="299" r:id="rId42"/>
    <p:sldId id="3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B1CC"/>
    <a:srgbClr val="4B6499"/>
    <a:srgbClr val="6277A5"/>
    <a:srgbClr val="FEF7E8"/>
    <a:srgbClr val="FDE7B9"/>
    <a:srgbClr val="FDB7E9"/>
    <a:srgbClr val="D2D8E5"/>
    <a:srgbClr val="1E3D7F"/>
    <a:srgbClr val="E1F5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41E43B-CA45-4489-97A4-2E4229E4C02F}" v="4" dt="2024-03-22T12:44:39.9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046" autoAdjust="0"/>
  </p:normalViewPr>
  <p:slideViewPr>
    <p:cSldViewPr snapToGrid="0">
      <p:cViewPr varScale="1">
        <p:scale>
          <a:sx n="93" d="100"/>
          <a:sy n="93" d="100"/>
        </p:scale>
        <p:origin x="1188" y="72"/>
      </p:cViewPr>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McLoughlin" userId="S::anne.mcloughlin@dynamictraining.org.uk::379d5053-4bf5-45ae-8f47-8c94edb2a843" providerId="AD" clId="Web-{34A9D505-3C56-1E4C-EB56-9E6FD5B8534C}"/>
    <pc:docChg chg="delSld sldOrd">
      <pc:chgData name="Anne McLoughlin" userId="S::anne.mcloughlin@dynamictraining.org.uk::379d5053-4bf5-45ae-8f47-8c94edb2a843" providerId="AD" clId="Web-{34A9D505-3C56-1E4C-EB56-9E6FD5B8534C}" dt="2024-03-05T13:59:23.685" v="3"/>
      <pc:docMkLst>
        <pc:docMk/>
      </pc:docMkLst>
      <pc:sldChg chg="del">
        <pc:chgData name="Anne McLoughlin" userId="S::anne.mcloughlin@dynamictraining.org.uk::379d5053-4bf5-45ae-8f47-8c94edb2a843" providerId="AD" clId="Web-{34A9D505-3C56-1E4C-EB56-9E6FD5B8534C}" dt="2024-03-05T13:59:23.685" v="3"/>
        <pc:sldMkLst>
          <pc:docMk/>
          <pc:sldMk cId="3451544604" sldId="260"/>
        </pc:sldMkLst>
      </pc:sldChg>
      <pc:sldChg chg="del">
        <pc:chgData name="Anne McLoughlin" userId="S::anne.mcloughlin@dynamictraining.org.uk::379d5053-4bf5-45ae-8f47-8c94edb2a843" providerId="AD" clId="Web-{34A9D505-3C56-1E4C-EB56-9E6FD5B8534C}" dt="2024-03-05T13:59:18.419" v="2"/>
        <pc:sldMkLst>
          <pc:docMk/>
          <pc:sldMk cId="2577746146" sldId="302"/>
        </pc:sldMkLst>
      </pc:sldChg>
      <pc:sldChg chg="del ord">
        <pc:chgData name="Anne McLoughlin" userId="S::anne.mcloughlin@dynamictraining.org.uk::379d5053-4bf5-45ae-8f47-8c94edb2a843" providerId="AD" clId="Web-{34A9D505-3C56-1E4C-EB56-9E6FD5B8534C}" dt="2024-03-05T13:59:02.997" v="1"/>
        <pc:sldMkLst>
          <pc:docMk/>
          <pc:sldMk cId="3922395136" sldId="1965"/>
        </pc:sldMkLst>
      </pc:sldChg>
    </pc:docChg>
  </pc:docChgLst>
  <pc:docChgLst>
    <pc:chgData name="Oliver Hill" userId="429a735e-4672-4c9b-8bfa-e7f8e6ae6b63" providerId="ADAL" clId="{B941E43B-CA45-4489-97A4-2E4229E4C02F}"/>
    <pc:docChg chg="custSel addSld delSld modSld sldOrd">
      <pc:chgData name="Oliver Hill" userId="429a735e-4672-4c9b-8bfa-e7f8e6ae6b63" providerId="ADAL" clId="{B941E43B-CA45-4489-97A4-2E4229E4C02F}" dt="2024-03-22T12:45:04.233" v="53" actId="20577"/>
      <pc:docMkLst>
        <pc:docMk/>
      </pc:docMkLst>
      <pc:sldChg chg="add del ord">
        <pc:chgData name="Oliver Hill" userId="429a735e-4672-4c9b-8bfa-e7f8e6ae6b63" providerId="ADAL" clId="{B941E43B-CA45-4489-97A4-2E4229E4C02F}" dt="2024-03-22T12:44:42.200" v="25"/>
        <pc:sldMkLst>
          <pc:docMk/>
          <pc:sldMk cId="3451544604" sldId="260"/>
        </pc:sldMkLst>
      </pc:sldChg>
      <pc:sldChg chg="modSp mod">
        <pc:chgData name="Oliver Hill" userId="429a735e-4672-4c9b-8bfa-e7f8e6ae6b63" providerId="ADAL" clId="{B941E43B-CA45-4489-97A4-2E4229E4C02F}" dt="2024-03-22T11:59:17.083" v="15" actId="20577"/>
        <pc:sldMkLst>
          <pc:docMk/>
          <pc:sldMk cId="2870838802" sldId="273"/>
        </pc:sldMkLst>
        <pc:spChg chg="mod">
          <ac:chgData name="Oliver Hill" userId="429a735e-4672-4c9b-8bfa-e7f8e6ae6b63" providerId="ADAL" clId="{B941E43B-CA45-4489-97A4-2E4229E4C02F}" dt="2024-03-22T11:59:17.083" v="15" actId="20577"/>
          <ac:spMkLst>
            <pc:docMk/>
            <pc:sldMk cId="2870838802" sldId="273"/>
            <ac:spMk id="6" creationId="{DB863EFC-BE01-4320-C60E-EC44A39CC415}"/>
          </ac:spMkLst>
        </pc:spChg>
      </pc:sldChg>
      <pc:sldChg chg="modSp mod">
        <pc:chgData name="Oliver Hill" userId="429a735e-4672-4c9b-8bfa-e7f8e6ae6b63" providerId="ADAL" clId="{B941E43B-CA45-4489-97A4-2E4229E4C02F}" dt="2024-03-22T12:45:04.233" v="53" actId="20577"/>
        <pc:sldMkLst>
          <pc:docMk/>
          <pc:sldMk cId="3300268016" sldId="286"/>
        </pc:sldMkLst>
        <pc:spChg chg="mod">
          <ac:chgData name="Oliver Hill" userId="429a735e-4672-4c9b-8bfa-e7f8e6ae6b63" providerId="ADAL" clId="{B941E43B-CA45-4489-97A4-2E4229E4C02F}" dt="2024-03-22T12:45:04.233" v="53" actId="20577"/>
          <ac:spMkLst>
            <pc:docMk/>
            <pc:sldMk cId="3300268016" sldId="286"/>
            <ac:spMk id="6" creationId="{F00BE84E-A638-FEBF-6A41-AC700852B234}"/>
          </ac:spMkLst>
        </pc:spChg>
      </pc:sldChg>
      <pc:sldChg chg="modSp mod">
        <pc:chgData name="Oliver Hill" userId="429a735e-4672-4c9b-8bfa-e7f8e6ae6b63" providerId="ADAL" clId="{B941E43B-CA45-4489-97A4-2E4229E4C02F}" dt="2024-03-22T11:59:22.549" v="19" actId="6549"/>
        <pc:sldMkLst>
          <pc:docMk/>
          <pc:sldMk cId="3503456731" sldId="291"/>
        </pc:sldMkLst>
        <pc:spChg chg="mod">
          <ac:chgData name="Oliver Hill" userId="429a735e-4672-4c9b-8bfa-e7f8e6ae6b63" providerId="ADAL" clId="{B941E43B-CA45-4489-97A4-2E4229E4C02F}" dt="2024-03-22T11:59:22.549" v="19" actId="6549"/>
          <ac:spMkLst>
            <pc:docMk/>
            <pc:sldMk cId="3503456731" sldId="291"/>
            <ac:spMk id="2" creationId="{B703B171-7FCD-A12B-5CC6-4EC9C2238D6B}"/>
          </ac:spMkLst>
        </pc:spChg>
      </pc:sldChg>
      <pc:sldChg chg="add">
        <pc:chgData name="Oliver Hill" userId="429a735e-4672-4c9b-8bfa-e7f8e6ae6b63" providerId="ADAL" clId="{B941E43B-CA45-4489-97A4-2E4229E4C02F}" dt="2024-03-22T12:44:17.557" v="20"/>
        <pc:sldMkLst>
          <pc:docMk/>
          <pc:sldMk cId="2577746146" sldId="302"/>
        </pc:sldMkLst>
      </pc:sldChg>
    </pc:docChg>
  </pc:docChgLst>
  <pc:docChgLst>
    <pc:chgData name="Oliver Hill" userId="429a735e-4672-4c9b-8bfa-e7f8e6ae6b63" providerId="ADAL" clId="{822E43D9-B7EF-4B88-8EE4-44D0EAB29E3B}"/>
    <pc:docChg chg="undo redo custSel addSld delSld modSld">
      <pc:chgData name="Oliver Hill" userId="429a735e-4672-4c9b-8bfa-e7f8e6ae6b63" providerId="ADAL" clId="{822E43D9-B7EF-4B88-8EE4-44D0EAB29E3B}" dt="2023-07-19T13:57:22.561" v="833" actId="1076"/>
      <pc:docMkLst>
        <pc:docMk/>
      </pc:docMkLst>
      <pc:sldChg chg="modSp mod">
        <pc:chgData name="Oliver Hill" userId="429a735e-4672-4c9b-8bfa-e7f8e6ae6b63" providerId="ADAL" clId="{822E43D9-B7EF-4B88-8EE4-44D0EAB29E3B}" dt="2023-07-18T20:40:41.285" v="208" actId="20577"/>
        <pc:sldMkLst>
          <pc:docMk/>
          <pc:sldMk cId="1980431322" sldId="257"/>
        </pc:sldMkLst>
        <pc:spChg chg="mod">
          <ac:chgData name="Oliver Hill" userId="429a735e-4672-4c9b-8bfa-e7f8e6ae6b63" providerId="ADAL" clId="{822E43D9-B7EF-4B88-8EE4-44D0EAB29E3B}" dt="2023-07-18T20:40:41.285" v="208" actId="20577"/>
          <ac:spMkLst>
            <pc:docMk/>
            <pc:sldMk cId="1980431322" sldId="257"/>
            <ac:spMk id="3" creationId="{1296F94F-1111-FFEA-4071-6F777D44121E}"/>
          </ac:spMkLst>
        </pc:spChg>
      </pc:sldChg>
      <pc:sldChg chg="addSp modSp add del mod">
        <pc:chgData name="Oliver Hill" userId="429a735e-4672-4c9b-8bfa-e7f8e6ae6b63" providerId="ADAL" clId="{822E43D9-B7EF-4B88-8EE4-44D0EAB29E3B}" dt="2023-07-18T20:49:32.864" v="450" actId="47"/>
        <pc:sldMkLst>
          <pc:docMk/>
          <pc:sldMk cId="1061034658" sldId="271"/>
        </pc:sldMkLst>
        <pc:spChg chg="mod">
          <ac:chgData name="Oliver Hill" userId="429a735e-4672-4c9b-8bfa-e7f8e6ae6b63" providerId="ADAL" clId="{822E43D9-B7EF-4B88-8EE4-44D0EAB29E3B}" dt="2023-07-18T20:40:13.558" v="161" actId="20577"/>
          <ac:spMkLst>
            <pc:docMk/>
            <pc:sldMk cId="1061034658" sldId="271"/>
            <ac:spMk id="2" creationId="{372C21E9-8026-869C-9F3B-4B08CCE05241}"/>
          </ac:spMkLst>
        </pc:spChg>
        <pc:spChg chg="mod">
          <ac:chgData name="Oliver Hill" userId="429a735e-4672-4c9b-8bfa-e7f8e6ae6b63" providerId="ADAL" clId="{822E43D9-B7EF-4B88-8EE4-44D0EAB29E3B}" dt="2023-07-18T20:48:00.037" v="403" actId="14100"/>
          <ac:spMkLst>
            <pc:docMk/>
            <pc:sldMk cId="1061034658" sldId="271"/>
            <ac:spMk id="3" creationId="{E85B1FCD-067D-47BF-C88E-197D59470B78}"/>
          </ac:spMkLst>
        </pc:spChg>
        <pc:spChg chg="add mod">
          <ac:chgData name="Oliver Hill" userId="429a735e-4672-4c9b-8bfa-e7f8e6ae6b63" providerId="ADAL" clId="{822E43D9-B7EF-4B88-8EE4-44D0EAB29E3B}" dt="2023-07-18T20:48:49.935" v="445" actId="14100"/>
          <ac:spMkLst>
            <pc:docMk/>
            <pc:sldMk cId="1061034658" sldId="271"/>
            <ac:spMk id="4" creationId="{3C60BC1B-A876-D994-4198-53EEFDB19B8D}"/>
          </ac:spMkLst>
        </pc:spChg>
      </pc:sldChg>
      <pc:sldChg chg="addSp delSp modSp mod">
        <pc:chgData name="Oliver Hill" userId="429a735e-4672-4c9b-8bfa-e7f8e6ae6b63" providerId="ADAL" clId="{822E43D9-B7EF-4B88-8EE4-44D0EAB29E3B}" dt="2023-07-19T13:57:22.561" v="833" actId="1076"/>
        <pc:sldMkLst>
          <pc:docMk/>
          <pc:sldMk cId="2870838802" sldId="273"/>
        </pc:sldMkLst>
        <pc:spChg chg="mod">
          <ac:chgData name="Oliver Hill" userId="429a735e-4672-4c9b-8bfa-e7f8e6ae6b63" providerId="ADAL" clId="{822E43D9-B7EF-4B88-8EE4-44D0EAB29E3B}" dt="2023-07-19T13:57:22.561" v="833" actId="1076"/>
          <ac:spMkLst>
            <pc:docMk/>
            <pc:sldMk cId="2870838802" sldId="273"/>
            <ac:spMk id="6" creationId="{DB863EFC-BE01-4320-C60E-EC44A39CC415}"/>
          </ac:spMkLst>
        </pc:spChg>
        <pc:picChg chg="add del mod">
          <ac:chgData name="Oliver Hill" userId="429a735e-4672-4c9b-8bfa-e7f8e6ae6b63" providerId="ADAL" clId="{822E43D9-B7EF-4B88-8EE4-44D0EAB29E3B}" dt="2023-07-19T13:56:36.309" v="826" actId="478"/>
          <ac:picMkLst>
            <pc:docMk/>
            <pc:sldMk cId="2870838802" sldId="273"/>
            <ac:picMk id="3" creationId="{534C8292-2547-B10F-7957-967C81ACA7E8}"/>
          </ac:picMkLst>
        </pc:picChg>
        <pc:picChg chg="add del mod">
          <ac:chgData name="Oliver Hill" userId="429a735e-4672-4c9b-8bfa-e7f8e6ae6b63" providerId="ADAL" clId="{822E43D9-B7EF-4B88-8EE4-44D0EAB29E3B}" dt="2023-07-17T21:56:44.237" v="119" actId="478"/>
          <ac:picMkLst>
            <pc:docMk/>
            <pc:sldMk cId="2870838802" sldId="273"/>
            <ac:picMk id="3" creationId="{BB73879C-7C54-EB2B-CE3E-FD614CF27698}"/>
          </ac:picMkLst>
        </pc:picChg>
        <pc:picChg chg="add mod">
          <ac:chgData name="Oliver Hill" userId="429a735e-4672-4c9b-8bfa-e7f8e6ae6b63" providerId="ADAL" clId="{822E43D9-B7EF-4B88-8EE4-44D0EAB29E3B}" dt="2023-07-19T13:57:15.271" v="832" actId="1076"/>
          <ac:picMkLst>
            <pc:docMk/>
            <pc:sldMk cId="2870838802" sldId="273"/>
            <ac:picMk id="4" creationId="{34657423-83C3-7096-A18A-0DC0264DA259}"/>
          </ac:picMkLst>
        </pc:picChg>
        <pc:picChg chg="del">
          <ac:chgData name="Oliver Hill" userId="429a735e-4672-4c9b-8bfa-e7f8e6ae6b63" providerId="ADAL" clId="{822E43D9-B7EF-4B88-8EE4-44D0EAB29E3B}" dt="2023-07-17T21:55:38.448" v="112" actId="478"/>
          <ac:picMkLst>
            <pc:docMk/>
            <pc:sldMk cId="2870838802" sldId="273"/>
            <ac:picMk id="10" creationId="{353ED962-1EE2-B42F-76CC-66B49527BAAD}"/>
          </ac:picMkLst>
        </pc:picChg>
      </pc:sldChg>
      <pc:sldChg chg="modSp del mod">
        <pc:chgData name="Oliver Hill" userId="429a735e-4672-4c9b-8bfa-e7f8e6ae6b63" providerId="ADAL" clId="{822E43D9-B7EF-4B88-8EE4-44D0EAB29E3B}" dt="2023-07-19T13:53:50.813" v="824" actId="47"/>
        <pc:sldMkLst>
          <pc:docMk/>
          <pc:sldMk cId="2720206919" sldId="274"/>
        </pc:sldMkLst>
        <pc:spChg chg="mod">
          <ac:chgData name="Oliver Hill" userId="429a735e-4672-4c9b-8bfa-e7f8e6ae6b63" providerId="ADAL" clId="{822E43D9-B7EF-4B88-8EE4-44D0EAB29E3B}" dt="2023-07-19T13:53:25.907" v="821" actId="20577"/>
          <ac:spMkLst>
            <pc:docMk/>
            <pc:sldMk cId="2720206919" sldId="274"/>
            <ac:spMk id="3" creationId="{E9D479A9-C6B6-9D31-1F42-D19DEBCCFA22}"/>
          </ac:spMkLst>
        </pc:spChg>
      </pc:sldChg>
      <pc:sldChg chg="del">
        <pc:chgData name="Oliver Hill" userId="429a735e-4672-4c9b-8bfa-e7f8e6ae6b63" providerId="ADAL" clId="{822E43D9-B7EF-4B88-8EE4-44D0EAB29E3B}" dt="2023-07-18T20:49:46.688" v="451" actId="47"/>
        <pc:sldMkLst>
          <pc:docMk/>
          <pc:sldMk cId="2698187096" sldId="275"/>
        </pc:sldMkLst>
      </pc:sldChg>
      <pc:sldChg chg="modSp mod">
        <pc:chgData name="Oliver Hill" userId="429a735e-4672-4c9b-8bfa-e7f8e6ae6b63" providerId="ADAL" clId="{822E43D9-B7EF-4B88-8EE4-44D0EAB29E3B}" dt="2023-07-19T13:53:35.869" v="823" actId="5793"/>
        <pc:sldMkLst>
          <pc:docMk/>
          <pc:sldMk cId="1096571993" sldId="276"/>
        </pc:sldMkLst>
        <pc:spChg chg="mod">
          <ac:chgData name="Oliver Hill" userId="429a735e-4672-4c9b-8bfa-e7f8e6ae6b63" providerId="ADAL" clId="{822E43D9-B7EF-4B88-8EE4-44D0EAB29E3B}" dt="2023-07-19T13:53:35.869" v="823" actId="5793"/>
          <ac:spMkLst>
            <pc:docMk/>
            <pc:sldMk cId="1096571993" sldId="276"/>
            <ac:spMk id="3" creationId="{E9D479A9-C6B6-9D31-1F42-D19DEBCCFA22}"/>
          </ac:spMkLst>
        </pc:spChg>
      </pc:sldChg>
      <pc:sldChg chg="addSp delSp modSp mod">
        <pc:chgData name="Oliver Hill" userId="429a735e-4672-4c9b-8bfa-e7f8e6ae6b63" providerId="ADAL" clId="{822E43D9-B7EF-4B88-8EE4-44D0EAB29E3B}" dt="2023-07-18T21:17:45.127" v="767" actId="1076"/>
        <pc:sldMkLst>
          <pc:docMk/>
          <pc:sldMk cId="3503456731" sldId="291"/>
        </pc:sldMkLst>
        <pc:spChg chg="mod">
          <ac:chgData name="Oliver Hill" userId="429a735e-4672-4c9b-8bfa-e7f8e6ae6b63" providerId="ADAL" clId="{822E43D9-B7EF-4B88-8EE4-44D0EAB29E3B}" dt="2023-07-18T21:17:43.257" v="766" actId="27636"/>
          <ac:spMkLst>
            <pc:docMk/>
            <pc:sldMk cId="3503456731" sldId="291"/>
            <ac:spMk id="2" creationId="{B703B171-7FCD-A12B-5CC6-4EC9C2238D6B}"/>
          </ac:spMkLst>
        </pc:spChg>
        <pc:picChg chg="add mod">
          <ac:chgData name="Oliver Hill" userId="429a735e-4672-4c9b-8bfa-e7f8e6ae6b63" providerId="ADAL" clId="{822E43D9-B7EF-4B88-8EE4-44D0EAB29E3B}" dt="2023-07-18T21:17:45.127" v="767" actId="1076"/>
          <ac:picMkLst>
            <pc:docMk/>
            <pc:sldMk cId="3503456731" sldId="291"/>
            <ac:picMk id="4" creationId="{73FD45AF-5B4F-4E3F-5E23-1F2D31FAF42F}"/>
          </ac:picMkLst>
        </pc:picChg>
        <pc:picChg chg="del">
          <ac:chgData name="Oliver Hill" userId="429a735e-4672-4c9b-8bfa-e7f8e6ae6b63" providerId="ADAL" clId="{822E43D9-B7EF-4B88-8EE4-44D0EAB29E3B}" dt="2023-07-18T20:50:06.460" v="487" actId="478"/>
          <ac:picMkLst>
            <pc:docMk/>
            <pc:sldMk cId="3503456731" sldId="291"/>
            <ac:picMk id="6" creationId="{948C7644-4EFE-E4E1-3D7E-9A648FA89DB5}"/>
          </ac:picMkLst>
        </pc:picChg>
      </pc:sldChg>
      <pc:sldChg chg="modSp add del mod">
        <pc:chgData name="Oliver Hill" userId="429a735e-4672-4c9b-8bfa-e7f8e6ae6b63" providerId="ADAL" clId="{822E43D9-B7EF-4B88-8EE4-44D0EAB29E3B}" dt="2023-07-19T12:53:43.861" v="779" actId="47"/>
        <pc:sldMkLst>
          <pc:docMk/>
          <pc:sldMk cId="580265383" sldId="1966"/>
        </pc:sldMkLst>
        <pc:spChg chg="mod">
          <ac:chgData name="Oliver Hill" userId="429a735e-4672-4c9b-8bfa-e7f8e6ae6b63" providerId="ADAL" clId="{822E43D9-B7EF-4B88-8EE4-44D0EAB29E3B}" dt="2023-07-18T20:50:45.260" v="495" actId="20577"/>
          <ac:spMkLst>
            <pc:docMk/>
            <pc:sldMk cId="580265383" sldId="1966"/>
            <ac:spMk id="2" creationId="{372C21E9-8026-869C-9F3B-4B08CCE05241}"/>
          </ac:spMkLst>
        </pc:spChg>
      </pc:sldChg>
      <pc:sldChg chg="addSp new del mod">
        <pc:chgData name="Oliver Hill" userId="429a735e-4672-4c9b-8bfa-e7f8e6ae6b63" providerId="ADAL" clId="{822E43D9-B7EF-4B88-8EE4-44D0EAB29E3B}" dt="2023-07-18T20:45:25.394" v="264" actId="47"/>
        <pc:sldMkLst>
          <pc:docMk/>
          <pc:sldMk cId="2942244449" sldId="1966"/>
        </pc:sldMkLst>
        <pc:spChg chg="add">
          <ac:chgData name="Oliver Hill" userId="429a735e-4672-4c9b-8bfa-e7f8e6ae6b63" providerId="ADAL" clId="{822E43D9-B7EF-4B88-8EE4-44D0EAB29E3B}" dt="2023-07-18T20:45:22.888" v="263" actId="22"/>
          <ac:spMkLst>
            <pc:docMk/>
            <pc:sldMk cId="2942244449" sldId="1966"/>
            <ac:spMk id="5" creationId="{E21F36CF-06A3-6A47-F4D5-98BCB0388C54}"/>
          </ac:spMkLst>
        </pc:spChg>
      </pc:sldChg>
      <pc:sldChg chg="modSp add del mod">
        <pc:chgData name="Oliver Hill" userId="429a735e-4672-4c9b-8bfa-e7f8e6ae6b63" providerId="ADAL" clId="{822E43D9-B7EF-4B88-8EE4-44D0EAB29E3B}" dt="2023-07-18T21:21:05.006" v="773" actId="47"/>
        <pc:sldMkLst>
          <pc:docMk/>
          <pc:sldMk cId="562522452" sldId="1967"/>
        </pc:sldMkLst>
        <pc:spChg chg="mod">
          <ac:chgData name="Oliver Hill" userId="429a735e-4672-4c9b-8bfa-e7f8e6ae6b63" providerId="ADAL" clId="{822E43D9-B7EF-4B88-8EE4-44D0EAB29E3B}" dt="2023-07-18T20:51:48.848" v="524" actId="20577"/>
          <ac:spMkLst>
            <pc:docMk/>
            <pc:sldMk cId="562522452" sldId="1967"/>
            <ac:spMk id="2" creationId="{1DE0B31D-B355-CD29-CC5B-5766A2BC3E76}"/>
          </ac:spMkLst>
        </pc:spChg>
        <pc:spChg chg="mod">
          <ac:chgData name="Oliver Hill" userId="429a735e-4672-4c9b-8bfa-e7f8e6ae6b63" providerId="ADAL" clId="{822E43D9-B7EF-4B88-8EE4-44D0EAB29E3B}" dt="2023-07-18T20:58:30.337" v="573" actId="20577"/>
          <ac:spMkLst>
            <pc:docMk/>
            <pc:sldMk cId="562522452" sldId="1967"/>
            <ac:spMk id="3" creationId="{00246F2C-A26D-1F17-D5B1-C5B7E6717966}"/>
          </ac:spMkLst>
        </pc:spChg>
        <pc:spChg chg="mod">
          <ac:chgData name="Oliver Hill" userId="429a735e-4672-4c9b-8bfa-e7f8e6ae6b63" providerId="ADAL" clId="{822E43D9-B7EF-4B88-8EE4-44D0EAB29E3B}" dt="2023-07-18T20:59:34.303" v="656" actId="20577"/>
          <ac:spMkLst>
            <pc:docMk/>
            <pc:sldMk cId="562522452" sldId="1967"/>
            <ac:spMk id="4" creationId="{D633F7C7-B3C3-7513-53D7-8FDC9130A691}"/>
          </ac:spMkLst>
        </pc:spChg>
      </pc:sldChg>
      <pc:sldChg chg="addSp delSp modSp new mod">
        <pc:chgData name="Oliver Hill" userId="429a735e-4672-4c9b-8bfa-e7f8e6ae6b63" providerId="ADAL" clId="{822E43D9-B7EF-4B88-8EE4-44D0EAB29E3B}" dt="2023-07-18T21:21:01.798" v="772"/>
        <pc:sldMkLst>
          <pc:docMk/>
          <pc:sldMk cId="1985585491" sldId="1968"/>
        </pc:sldMkLst>
        <pc:spChg chg="del">
          <ac:chgData name="Oliver Hill" userId="429a735e-4672-4c9b-8bfa-e7f8e6ae6b63" providerId="ADAL" clId="{822E43D9-B7EF-4B88-8EE4-44D0EAB29E3B}" dt="2023-07-18T21:20:59.028" v="770" actId="478"/>
          <ac:spMkLst>
            <pc:docMk/>
            <pc:sldMk cId="1985585491" sldId="1968"/>
            <ac:spMk id="2" creationId="{D9BFCBE2-5559-EA06-9677-D35FA1A3FEE1}"/>
          </ac:spMkLst>
        </pc:spChg>
        <pc:spChg chg="del">
          <ac:chgData name="Oliver Hill" userId="429a735e-4672-4c9b-8bfa-e7f8e6ae6b63" providerId="ADAL" clId="{822E43D9-B7EF-4B88-8EE4-44D0EAB29E3B}" dt="2023-07-18T21:21:01.058" v="771" actId="478"/>
          <ac:spMkLst>
            <pc:docMk/>
            <pc:sldMk cId="1985585491" sldId="1968"/>
            <ac:spMk id="3" creationId="{358CFE7D-2881-185D-2B35-2FEEE351A5A7}"/>
          </ac:spMkLst>
        </pc:spChg>
        <pc:spChg chg="add mod">
          <ac:chgData name="Oliver Hill" userId="429a735e-4672-4c9b-8bfa-e7f8e6ae6b63" providerId="ADAL" clId="{822E43D9-B7EF-4B88-8EE4-44D0EAB29E3B}" dt="2023-07-18T21:21:01.798" v="772"/>
          <ac:spMkLst>
            <pc:docMk/>
            <pc:sldMk cId="1985585491" sldId="1968"/>
            <ac:spMk id="4" creationId="{AD3D4976-C562-67ED-455E-D24DA2C91123}"/>
          </ac:spMkLst>
        </pc:spChg>
        <pc:spChg chg="add mod">
          <ac:chgData name="Oliver Hill" userId="429a735e-4672-4c9b-8bfa-e7f8e6ae6b63" providerId="ADAL" clId="{822E43D9-B7EF-4B88-8EE4-44D0EAB29E3B}" dt="2023-07-18T21:21:01.798" v="772"/>
          <ac:spMkLst>
            <pc:docMk/>
            <pc:sldMk cId="1985585491" sldId="1968"/>
            <ac:spMk id="5" creationId="{B7C02254-04B4-DB0E-572E-E757E1A6E43A}"/>
          </ac:spMkLst>
        </pc:spChg>
        <pc:spChg chg="add mod">
          <ac:chgData name="Oliver Hill" userId="429a735e-4672-4c9b-8bfa-e7f8e6ae6b63" providerId="ADAL" clId="{822E43D9-B7EF-4B88-8EE4-44D0EAB29E3B}" dt="2023-07-18T21:21:01.798" v="772"/>
          <ac:spMkLst>
            <pc:docMk/>
            <pc:sldMk cId="1985585491" sldId="1968"/>
            <ac:spMk id="6" creationId="{352E2C3C-B6B3-5199-2C9C-F7AB5E1636F3}"/>
          </ac:spMkLst>
        </pc:spChg>
      </pc:sldChg>
      <pc:sldChg chg="addSp delSp modSp new mod">
        <pc:chgData name="Oliver Hill" userId="429a735e-4672-4c9b-8bfa-e7f8e6ae6b63" providerId="ADAL" clId="{822E43D9-B7EF-4B88-8EE4-44D0EAB29E3B}" dt="2023-07-19T13:52:02.444" v="781" actId="20577"/>
        <pc:sldMkLst>
          <pc:docMk/>
          <pc:sldMk cId="1293938795" sldId="1969"/>
        </pc:sldMkLst>
        <pc:spChg chg="del">
          <ac:chgData name="Oliver Hill" userId="429a735e-4672-4c9b-8bfa-e7f8e6ae6b63" providerId="ADAL" clId="{822E43D9-B7EF-4B88-8EE4-44D0EAB29E3B}" dt="2023-07-18T21:21:27.352" v="775" actId="478"/>
          <ac:spMkLst>
            <pc:docMk/>
            <pc:sldMk cId="1293938795" sldId="1969"/>
            <ac:spMk id="2" creationId="{728BC033-7571-747B-BA2E-92443B55BFB5}"/>
          </ac:spMkLst>
        </pc:spChg>
        <pc:spChg chg="del">
          <ac:chgData name="Oliver Hill" userId="429a735e-4672-4c9b-8bfa-e7f8e6ae6b63" providerId="ADAL" clId="{822E43D9-B7EF-4B88-8EE4-44D0EAB29E3B}" dt="2023-07-18T21:21:31.079" v="776" actId="478"/>
          <ac:spMkLst>
            <pc:docMk/>
            <pc:sldMk cId="1293938795" sldId="1969"/>
            <ac:spMk id="3" creationId="{9E4B2B6E-A26C-9022-E7FF-D67CFEB12611}"/>
          </ac:spMkLst>
        </pc:spChg>
        <pc:spChg chg="add mod">
          <ac:chgData name="Oliver Hill" userId="429a735e-4672-4c9b-8bfa-e7f8e6ae6b63" providerId="ADAL" clId="{822E43D9-B7EF-4B88-8EE4-44D0EAB29E3B}" dt="2023-07-18T21:21:44.090" v="778" actId="14100"/>
          <ac:spMkLst>
            <pc:docMk/>
            <pc:sldMk cId="1293938795" sldId="1969"/>
            <ac:spMk id="4" creationId="{BDB510F2-22CA-15FB-A312-48F30F39B117}"/>
          </ac:spMkLst>
        </pc:spChg>
        <pc:spChg chg="add mod">
          <ac:chgData name="Oliver Hill" userId="429a735e-4672-4c9b-8bfa-e7f8e6ae6b63" providerId="ADAL" clId="{822E43D9-B7EF-4B88-8EE4-44D0EAB29E3B}" dt="2023-07-18T21:21:32.010" v="777"/>
          <ac:spMkLst>
            <pc:docMk/>
            <pc:sldMk cId="1293938795" sldId="1969"/>
            <ac:spMk id="5" creationId="{45953EB7-EC91-985E-6302-C5B13BE5B1E8}"/>
          </ac:spMkLst>
        </pc:spChg>
        <pc:spChg chg="add mod">
          <ac:chgData name="Oliver Hill" userId="429a735e-4672-4c9b-8bfa-e7f8e6ae6b63" providerId="ADAL" clId="{822E43D9-B7EF-4B88-8EE4-44D0EAB29E3B}" dt="2023-07-19T13:52:02.444" v="781" actId="20577"/>
          <ac:spMkLst>
            <pc:docMk/>
            <pc:sldMk cId="1293938795" sldId="1969"/>
            <ac:spMk id="6" creationId="{B9BE8287-4777-ED8A-C161-52E365F7C8F4}"/>
          </ac:spMkLst>
        </pc:spChg>
      </pc:sldChg>
      <pc:sldMasterChg chg="delSldLayout">
        <pc:chgData name="Oliver Hill" userId="429a735e-4672-4c9b-8bfa-e7f8e6ae6b63" providerId="ADAL" clId="{822E43D9-B7EF-4B88-8EE4-44D0EAB29E3B}" dt="2023-07-18T21:21:05.006" v="773" actId="47"/>
        <pc:sldMasterMkLst>
          <pc:docMk/>
          <pc:sldMasterMk cId="3500953682" sldId="2147483732"/>
        </pc:sldMasterMkLst>
        <pc:sldLayoutChg chg="del">
          <pc:chgData name="Oliver Hill" userId="429a735e-4672-4c9b-8bfa-e7f8e6ae6b63" providerId="ADAL" clId="{822E43D9-B7EF-4B88-8EE4-44D0EAB29E3B}" dt="2023-07-18T21:21:05.006" v="773" actId="47"/>
          <pc:sldLayoutMkLst>
            <pc:docMk/>
            <pc:sldMasterMk cId="3500953682" sldId="2147483732"/>
            <pc:sldLayoutMk cId="2068282217" sldId="2147483836"/>
          </pc:sldLayoutMkLst>
        </pc:sldLayoutChg>
      </pc:sldMasterChg>
      <pc:sldMasterChg chg="delSldLayout">
        <pc:chgData name="Oliver Hill" userId="429a735e-4672-4c9b-8bfa-e7f8e6ae6b63" providerId="ADAL" clId="{822E43D9-B7EF-4B88-8EE4-44D0EAB29E3B}" dt="2023-07-19T12:53:43.861" v="779" actId="47"/>
        <pc:sldMasterMkLst>
          <pc:docMk/>
          <pc:sldMasterMk cId="3735543962" sldId="2147483743"/>
        </pc:sldMasterMkLst>
        <pc:sldLayoutChg chg="del">
          <pc:chgData name="Oliver Hill" userId="429a735e-4672-4c9b-8bfa-e7f8e6ae6b63" providerId="ADAL" clId="{822E43D9-B7EF-4B88-8EE4-44D0EAB29E3B}" dt="2023-07-19T12:53:43.861" v="779" actId="47"/>
          <pc:sldLayoutMkLst>
            <pc:docMk/>
            <pc:sldMasterMk cId="3735543962" sldId="2147483743"/>
            <pc:sldLayoutMk cId="2911892082" sldId="2147483835"/>
          </pc:sldLayoutMkLst>
        </pc:sldLayoutChg>
      </pc:sldMasterChg>
    </pc:docChg>
  </pc:docChgLst>
  <pc:docChgLst>
    <pc:chgData name="Oliver Hill" userId="429a735e-4672-4c9b-8bfa-e7f8e6ae6b63" providerId="ADAL" clId="{CBA27878-9884-4079-AD01-783BFDFD22DF}"/>
    <pc:docChg chg="custSel modSld">
      <pc:chgData name="Oliver Hill" userId="429a735e-4672-4c9b-8bfa-e7f8e6ae6b63" providerId="ADAL" clId="{CBA27878-9884-4079-AD01-783BFDFD22DF}" dt="2023-08-17T13:39:29.644" v="7" actId="14100"/>
      <pc:docMkLst>
        <pc:docMk/>
      </pc:docMkLst>
      <pc:sldChg chg="addSp delSp modSp mod">
        <pc:chgData name="Oliver Hill" userId="429a735e-4672-4c9b-8bfa-e7f8e6ae6b63" providerId="ADAL" clId="{CBA27878-9884-4079-AD01-783BFDFD22DF}" dt="2023-08-17T13:39:29.644" v="7" actId="14100"/>
        <pc:sldMkLst>
          <pc:docMk/>
          <pc:sldMk cId="2870838802" sldId="273"/>
        </pc:sldMkLst>
        <pc:spChg chg="mod">
          <ac:chgData name="Oliver Hill" userId="429a735e-4672-4c9b-8bfa-e7f8e6ae6b63" providerId="ADAL" clId="{CBA27878-9884-4079-AD01-783BFDFD22DF}" dt="2023-08-17T13:39:27.024" v="6" actId="14100"/>
          <ac:spMkLst>
            <pc:docMk/>
            <pc:sldMk cId="2870838802" sldId="273"/>
            <ac:spMk id="6" creationId="{DB863EFC-BE01-4320-C60E-EC44A39CC415}"/>
          </ac:spMkLst>
        </pc:spChg>
        <pc:picChg chg="add mod">
          <ac:chgData name="Oliver Hill" userId="429a735e-4672-4c9b-8bfa-e7f8e6ae6b63" providerId="ADAL" clId="{CBA27878-9884-4079-AD01-783BFDFD22DF}" dt="2023-08-17T13:39:29.644" v="7" actId="14100"/>
          <ac:picMkLst>
            <pc:docMk/>
            <pc:sldMk cId="2870838802" sldId="273"/>
            <ac:picMk id="3" creationId="{C39D7AD9-9A95-5D0D-94A5-9CB3F7CC5D8B}"/>
          </ac:picMkLst>
        </pc:picChg>
        <pc:picChg chg="del">
          <ac:chgData name="Oliver Hill" userId="429a735e-4672-4c9b-8bfa-e7f8e6ae6b63" providerId="ADAL" clId="{CBA27878-9884-4079-AD01-783BFDFD22DF}" dt="2023-08-17T13:38:03.742" v="0" actId="478"/>
          <ac:picMkLst>
            <pc:docMk/>
            <pc:sldMk cId="2870838802" sldId="273"/>
            <ac:picMk id="4" creationId="{34657423-83C3-7096-A18A-0DC0264DA259}"/>
          </ac:picMkLst>
        </pc:picChg>
      </pc:sldChg>
    </pc:docChg>
  </pc:docChgLst>
  <pc:docChgLst>
    <pc:chgData name="Oliver Hill" userId="429a735e-4672-4c9b-8bfa-e7f8e6ae6b63" providerId="ADAL" clId="{988E985A-7463-497D-AFB3-E366BE10E1FC}"/>
    <pc:docChg chg="undo custSel addSld delSld modSld">
      <pc:chgData name="Oliver Hill" userId="429a735e-4672-4c9b-8bfa-e7f8e6ae6b63" providerId="ADAL" clId="{988E985A-7463-497D-AFB3-E366BE10E1FC}" dt="2023-10-22T14:14:38.249" v="30" actId="20577"/>
      <pc:docMkLst>
        <pc:docMk/>
      </pc:docMkLst>
      <pc:sldChg chg="modSp mod">
        <pc:chgData name="Oliver Hill" userId="429a735e-4672-4c9b-8bfa-e7f8e6ae6b63" providerId="ADAL" clId="{988E985A-7463-497D-AFB3-E366BE10E1FC}" dt="2023-10-22T13:49:14.046" v="4"/>
        <pc:sldMkLst>
          <pc:docMk/>
          <pc:sldMk cId="1980431322" sldId="257"/>
        </pc:sldMkLst>
        <pc:spChg chg="mod">
          <ac:chgData name="Oliver Hill" userId="429a735e-4672-4c9b-8bfa-e7f8e6ae6b63" providerId="ADAL" clId="{988E985A-7463-497D-AFB3-E366BE10E1FC}" dt="2023-10-22T13:49:14.046" v="4"/>
          <ac:spMkLst>
            <pc:docMk/>
            <pc:sldMk cId="1980431322" sldId="257"/>
            <ac:spMk id="3" creationId="{1296F94F-1111-FFEA-4071-6F777D44121E}"/>
          </ac:spMkLst>
        </pc:spChg>
      </pc:sldChg>
      <pc:sldChg chg="modSp mod">
        <pc:chgData name="Oliver Hill" userId="429a735e-4672-4c9b-8bfa-e7f8e6ae6b63" providerId="ADAL" clId="{988E985A-7463-497D-AFB3-E366BE10E1FC}" dt="2023-10-22T14:14:38.249" v="30" actId="20577"/>
        <pc:sldMkLst>
          <pc:docMk/>
          <pc:sldMk cId="2828306325" sldId="282"/>
        </pc:sldMkLst>
        <pc:spChg chg="mod">
          <ac:chgData name="Oliver Hill" userId="429a735e-4672-4c9b-8bfa-e7f8e6ae6b63" providerId="ADAL" clId="{988E985A-7463-497D-AFB3-E366BE10E1FC}" dt="2023-10-22T14:14:38.249" v="30" actId="20577"/>
          <ac:spMkLst>
            <pc:docMk/>
            <pc:sldMk cId="2828306325" sldId="282"/>
            <ac:spMk id="3" creationId="{1E70952E-1B40-7C2E-6945-D0EFB8C576D4}"/>
          </ac:spMkLst>
        </pc:spChg>
      </pc:sldChg>
      <pc:sldChg chg="new del">
        <pc:chgData name="Oliver Hill" userId="429a735e-4672-4c9b-8bfa-e7f8e6ae6b63" providerId="ADAL" clId="{988E985A-7463-497D-AFB3-E366BE10E1FC}" dt="2023-10-22T13:48:43.296" v="1" actId="680"/>
        <pc:sldMkLst>
          <pc:docMk/>
          <pc:sldMk cId="479669891" sldId="197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3A8012-EF8A-4BB4-933A-CCA27E040CFB}"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17AC3370-D57A-44E5-AF74-CC083C53AC08}">
      <dgm:prSet/>
      <dgm:spPr>
        <a:solidFill>
          <a:srgbClr val="1E3D7F"/>
        </a:solidFill>
      </dgm:spPr>
      <dgm:t>
        <a:bodyPr/>
        <a:lstStyle/>
        <a:p>
          <a:r>
            <a:rPr lang="en-GB" dirty="0"/>
            <a:t>How would this benefit me?</a:t>
          </a:r>
          <a:endParaRPr lang="en-US" dirty="0"/>
        </a:p>
      </dgm:t>
    </dgm:pt>
    <dgm:pt modelId="{653D209C-CDB0-4190-A69A-8110A1974BC6}" type="parTrans" cxnId="{6F23A832-2F80-4CAC-8573-ACB417FC2955}">
      <dgm:prSet/>
      <dgm:spPr/>
      <dgm:t>
        <a:bodyPr/>
        <a:lstStyle/>
        <a:p>
          <a:endParaRPr lang="en-US"/>
        </a:p>
      </dgm:t>
    </dgm:pt>
    <dgm:pt modelId="{2A1D3F72-9110-417D-8C26-B2C9A053542B}" type="sibTrans" cxnId="{6F23A832-2F80-4CAC-8573-ACB417FC2955}">
      <dgm:prSet/>
      <dgm:spPr>
        <a:solidFill>
          <a:srgbClr val="F8AF14"/>
        </a:solidFill>
        <a:ln>
          <a:solidFill>
            <a:srgbClr val="FFFFCC">
              <a:alpha val="97000"/>
            </a:srgbClr>
          </a:solidFill>
        </a:ln>
      </dgm:spPr>
      <dgm:t>
        <a:bodyPr/>
        <a:lstStyle/>
        <a:p>
          <a:endParaRPr lang="en-US" dirty="0"/>
        </a:p>
      </dgm:t>
    </dgm:pt>
    <dgm:pt modelId="{1AF23F5A-B65C-4507-AA85-BACB2CAF0F24}">
      <dgm:prSet/>
      <dgm:spPr>
        <a:solidFill>
          <a:srgbClr val="1E3D7F">
            <a:alpha val="85000"/>
          </a:srgbClr>
        </a:solidFill>
        <a:ln>
          <a:solidFill>
            <a:schemeClr val="lt1">
              <a:hueOff val="0"/>
              <a:satOff val="0"/>
              <a:lumOff val="0"/>
            </a:schemeClr>
          </a:solidFill>
        </a:ln>
      </dgm:spPr>
      <dgm:t>
        <a:bodyPr/>
        <a:lstStyle/>
        <a:p>
          <a:r>
            <a:rPr lang="en-GB" dirty="0"/>
            <a:t>Would I be able to commit?</a:t>
          </a:r>
          <a:endParaRPr lang="en-US" dirty="0"/>
        </a:p>
      </dgm:t>
    </dgm:pt>
    <dgm:pt modelId="{CBA6F781-6F12-41FF-B833-8BBDE9888D34}" type="parTrans" cxnId="{5D0198F7-1C25-48C1-90AB-4892A8B83853}">
      <dgm:prSet/>
      <dgm:spPr/>
      <dgm:t>
        <a:bodyPr/>
        <a:lstStyle/>
        <a:p>
          <a:endParaRPr lang="en-US"/>
        </a:p>
      </dgm:t>
    </dgm:pt>
    <dgm:pt modelId="{915B4FDE-3F49-43E3-B003-6A836C44E5E9}" type="sibTrans" cxnId="{5D0198F7-1C25-48C1-90AB-4892A8B83853}">
      <dgm:prSet/>
      <dgm:spPr>
        <a:solidFill>
          <a:srgbClr val="F8AF14"/>
        </a:solidFill>
        <a:ln>
          <a:solidFill>
            <a:srgbClr val="FFFFCC"/>
          </a:solidFill>
        </a:ln>
      </dgm:spPr>
      <dgm:t>
        <a:bodyPr/>
        <a:lstStyle/>
        <a:p>
          <a:endParaRPr lang="en-US" dirty="0"/>
        </a:p>
      </dgm:t>
    </dgm:pt>
    <dgm:pt modelId="{5D5EFB70-9207-4BD8-82BD-B4EA1ED47F19}">
      <dgm:prSet/>
      <dgm:spPr>
        <a:solidFill>
          <a:srgbClr val="1E3D7F">
            <a:alpha val="70000"/>
          </a:srgbClr>
        </a:solidFill>
      </dgm:spPr>
      <dgm:t>
        <a:bodyPr/>
        <a:lstStyle/>
        <a:p>
          <a:r>
            <a:rPr lang="en-GB" dirty="0"/>
            <a:t>What other commitments do I currently have?</a:t>
          </a:r>
          <a:endParaRPr lang="en-US" dirty="0"/>
        </a:p>
      </dgm:t>
    </dgm:pt>
    <dgm:pt modelId="{8168FA93-A8BC-43BF-A0DC-9B89D927A2CE}" type="parTrans" cxnId="{32F61E61-BAF3-43B1-A422-6D8A45307C3D}">
      <dgm:prSet/>
      <dgm:spPr/>
      <dgm:t>
        <a:bodyPr/>
        <a:lstStyle/>
        <a:p>
          <a:endParaRPr lang="en-US"/>
        </a:p>
      </dgm:t>
    </dgm:pt>
    <dgm:pt modelId="{3C5EDB70-4633-4616-BF0D-731874219C04}" type="sibTrans" cxnId="{32F61E61-BAF3-43B1-A422-6D8A45307C3D}">
      <dgm:prSet/>
      <dgm:spPr>
        <a:solidFill>
          <a:srgbClr val="F8AF14"/>
        </a:solidFill>
        <a:ln>
          <a:solidFill>
            <a:srgbClr val="FFFFCC"/>
          </a:solidFill>
        </a:ln>
      </dgm:spPr>
      <dgm:t>
        <a:bodyPr/>
        <a:lstStyle/>
        <a:p>
          <a:endParaRPr lang="en-US" dirty="0"/>
        </a:p>
      </dgm:t>
    </dgm:pt>
    <dgm:pt modelId="{65A5BB71-BC05-4F7D-B744-8A97F017A7FC}">
      <dgm:prSet/>
      <dgm:spPr>
        <a:solidFill>
          <a:srgbClr val="1E3D7F">
            <a:alpha val="55000"/>
          </a:srgbClr>
        </a:solidFill>
      </dgm:spPr>
      <dgm:t>
        <a:bodyPr/>
        <a:lstStyle/>
        <a:p>
          <a:r>
            <a:rPr lang="en-GB" dirty="0"/>
            <a:t>Would my department support this?</a:t>
          </a:r>
          <a:endParaRPr lang="en-US" dirty="0"/>
        </a:p>
      </dgm:t>
    </dgm:pt>
    <dgm:pt modelId="{3F6332E6-9040-4B21-B62F-27DF0DB43011}" type="parTrans" cxnId="{11DCFE54-5B5C-4BEB-9409-3757D0AAF1C3}">
      <dgm:prSet/>
      <dgm:spPr/>
      <dgm:t>
        <a:bodyPr/>
        <a:lstStyle/>
        <a:p>
          <a:endParaRPr lang="en-US"/>
        </a:p>
      </dgm:t>
    </dgm:pt>
    <dgm:pt modelId="{6CDD4F18-F3B3-47AB-814D-702BDBB7C886}" type="sibTrans" cxnId="{11DCFE54-5B5C-4BEB-9409-3757D0AAF1C3}">
      <dgm:prSet/>
      <dgm:spPr>
        <a:solidFill>
          <a:srgbClr val="F8AF14"/>
        </a:solidFill>
        <a:ln>
          <a:solidFill>
            <a:srgbClr val="FFFFCC"/>
          </a:solidFill>
        </a:ln>
      </dgm:spPr>
      <dgm:t>
        <a:bodyPr/>
        <a:lstStyle/>
        <a:p>
          <a:endParaRPr lang="en-US" dirty="0"/>
        </a:p>
      </dgm:t>
    </dgm:pt>
    <dgm:pt modelId="{0379FB78-6F2E-4912-A0DE-E7859CC7C5C3}">
      <dgm:prSet/>
      <dgm:spPr>
        <a:solidFill>
          <a:srgbClr val="1E3D7F">
            <a:alpha val="40000"/>
          </a:srgbClr>
        </a:solidFill>
      </dgm:spPr>
      <dgm:t>
        <a:bodyPr/>
        <a:lstStyle/>
        <a:p>
          <a:r>
            <a:rPr lang="en-GB" dirty="0"/>
            <a:t>What would I need from my employer to support me?</a:t>
          </a:r>
        </a:p>
      </dgm:t>
    </dgm:pt>
    <dgm:pt modelId="{753ED26F-8BA4-45EC-A55A-2BEEC87FCD65}" type="parTrans" cxnId="{A4D04FD2-E3AF-46B8-B4C0-963861902130}">
      <dgm:prSet/>
      <dgm:spPr/>
      <dgm:t>
        <a:bodyPr/>
        <a:lstStyle/>
        <a:p>
          <a:endParaRPr lang="en-US"/>
        </a:p>
      </dgm:t>
    </dgm:pt>
    <dgm:pt modelId="{7E674D83-AF8D-45C9-9BE6-36E122C5A51A}" type="sibTrans" cxnId="{A4D04FD2-E3AF-46B8-B4C0-963861902130}">
      <dgm:prSet/>
      <dgm:spPr/>
      <dgm:t>
        <a:bodyPr/>
        <a:lstStyle/>
        <a:p>
          <a:endParaRPr lang="en-US"/>
        </a:p>
      </dgm:t>
    </dgm:pt>
    <dgm:pt modelId="{414A7109-A3B9-4DB9-9142-DB4ED1DC6129}" type="pres">
      <dgm:prSet presAssocID="{DC3A8012-EF8A-4BB4-933A-CCA27E040CFB}" presName="outerComposite" presStyleCnt="0">
        <dgm:presLayoutVars>
          <dgm:chMax val="5"/>
          <dgm:dir/>
          <dgm:resizeHandles val="exact"/>
        </dgm:presLayoutVars>
      </dgm:prSet>
      <dgm:spPr/>
    </dgm:pt>
    <dgm:pt modelId="{66F9AE01-B559-459E-A0D0-C5E989F875A5}" type="pres">
      <dgm:prSet presAssocID="{DC3A8012-EF8A-4BB4-933A-CCA27E040CFB}" presName="dummyMaxCanvas" presStyleCnt="0">
        <dgm:presLayoutVars/>
      </dgm:prSet>
      <dgm:spPr/>
    </dgm:pt>
    <dgm:pt modelId="{7F39B568-25BF-4B39-BD5B-496FE7F9E582}" type="pres">
      <dgm:prSet presAssocID="{DC3A8012-EF8A-4BB4-933A-CCA27E040CFB}" presName="FiveNodes_1" presStyleLbl="node1" presStyleIdx="0" presStyleCnt="5">
        <dgm:presLayoutVars>
          <dgm:bulletEnabled val="1"/>
        </dgm:presLayoutVars>
      </dgm:prSet>
      <dgm:spPr/>
    </dgm:pt>
    <dgm:pt modelId="{245830B6-09BD-4592-AB06-878CD91B9608}" type="pres">
      <dgm:prSet presAssocID="{DC3A8012-EF8A-4BB4-933A-CCA27E040CFB}" presName="FiveNodes_2" presStyleLbl="node1" presStyleIdx="1" presStyleCnt="5">
        <dgm:presLayoutVars>
          <dgm:bulletEnabled val="1"/>
        </dgm:presLayoutVars>
      </dgm:prSet>
      <dgm:spPr/>
    </dgm:pt>
    <dgm:pt modelId="{CF79C1F8-6C69-45DB-8247-F9255B6DF311}" type="pres">
      <dgm:prSet presAssocID="{DC3A8012-EF8A-4BB4-933A-CCA27E040CFB}" presName="FiveNodes_3" presStyleLbl="node1" presStyleIdx="2" presStyleCnt="5">
        <dgm:presLayoutVars>
          <dgm:bulletEnabled val="1"/>
        </dgm:presLayoutVars>
      </dgm:prSet>
      <dgm:spPr/>
    </dgm:pt>
    <dgm:pt modelId="{B0B49715-A7F4-4C4A-8158-0B6F940792B5}" type="pres">
      <dgm:prSet presAssocID="{DC3A8012-EF8A-4BB4-933A-CCA27E040CFB}" presName="FiveNodes_4" presStyleLbl="node1" presStyleIdx="3" presStyleCnt="5">
        <dgm:presLayoutVars>
          <dgm:bulletEnabled val="1"/>
        </dgm:presLayoutVars>
      </dgm:prSet>
      <dgm:spPr/>
    </dgm:pt>
    <dgm:pt modelId="{2908C3D6-7BB0-48C9-8900-777E7482A87F}" type="pres">
      <dgm:prSet presAssocID="{DC3A8012-EF8A-4BB4-933A-CCA27E040CFB}" presName="FiveNodes_5" presStyleLbl="node1" presStyleIdx="4" presStyleCnt="5">
        <dgm:presLayoutVars>
          <dgm:bulletEnabled val="1"/>
        </dgm:presLayoutVars>
      </dgm:prSet>
      <dgm:spPr/>
    </dgm:pt>
    <dgm:pt modelId="{67FCC42E-4FBA-490D-AB21-D23096652198}" type="pres">
      <dgm:prSet presAssocID="{DC3A8012-EF8A-4BB4-933A-CCA27E040CFB}" presName="FiveConn_1-2" presStyleLbl="fgAccFollowNode1" presStyleIdx="0" presStyleCnt="4">
        <dgm:presLayoutVars>
          <dgm:bulletEnabled val="1"/>
        </dgm:presLayoutVars>
      </dgm:prSet>
      <dgm:spPr/>
    </dgm:pt>
    <dgm:pt modelId="{A810B6FB-1B2E-426A-ACF2-E8623EAE4C4D}" type="pres">
      <dgm:prSet presAssocID="{DC3A8012-EF8A-4BB4-933A-CCA27E040CFB}" presName="FiveConn_2-3" presStyleLbl="fgAccFollowNode1" presStyleIdx="1" presStyleCnt="4">
        <dgm:presLayoutVars>
          <dgm:bulletEnabled val="1"/>
        </dgm:presLayoutVars>
      </dgm:prSet>
      <dgm:spPr/>
    </dgm:pt>
    <dgm:pt modelId="{EF15EC76-E828-4B52-A576-1E2C4A1B334E}" type="pres">
      <dgm:prSet presAssocID="{DC3A8012-EF8A-4BB4-933A-CCA27E040CFB}" presName="FiveConn_3-4" presStyleLbl="fgAccFollowNode1" presStyleIdx="2" presStyleCnt="4">
        <dgm:presLayoutVars>
          <dgm:bulletEnabled val="1"/>
        </dgm:presLayoutVars>
      </dgm:prSet>
      <dgm:spPr/>
    </dgm:pt>
    <dgm:pt modelId="{9BC6AED1-756A-40CF-B2F7-2139230F2EC1}" type="pres">
      <dgm:prSet presAssocID="{DC3A8012-EF8A-4BB4-933A-CCA27E040CFB}" presName="FiveConn_4-5" presStyleLbl="fgAccFollowNode1" presStyleIdx="3" presStyleCnt="4">
        <dgm:presLayoutVars>
          <dgm:bulletEnabled val="1"/>
        </dgm:presLayoutVars>
      </dgm:prSet>
      <dgm:spPr/>
    </dgm:pt>
    <dgm:pt modelId="{6B390066-3253-4AEE-A1E5-B4B1BA2898CF}" type="pres">
      <dgm:prSet presAssocID="{DC3A8012-EF8A-4BB4-933A-CCA27E040CFB}" presName="FiveNodes_1_text" presStyleLbl="node1" presStyleIdx="4" presStyleCnt="5">
        <dgm:presLayoutVars>
          <dgm:bulletEnabled val="1"/>
        </dgm:presLayoutVars>
      </dgm:prSet>
      <dgm:spPr/>
    </dgm:pt>
    <dgm:pt modelId="{1DB9560E-35BF-488E-8811-CB5526A7D403}" type="pres">
      <dgm:prSet presAssocID="{DC3A8012-EF8A-4BB4-933A-CCA27E040CFB}" presName="FiveNodes_2_text" presStyleLbl="node1" presStyleIdx="4" presStyleCnt="5">
        <dgm:presLayoutVars>
          <dgm:bulletEnabled val="1"/>
        </dgm:presLayoutVars>
      </dgm:prSet>
      <dgm:spPr/>
    </dgm:pt>
    <dgm:pt modelId="{CB7B2308-AFF6-437D-82CC-81EA172F7548}" type="pres">
      <dgm:prSet presAssocID="{DC3A8012-EF8A-4BB4-933A-CCA27E040CFB}" presName="FiveNodes_3_text" presStyleLbl="node1" presStyleIdx="4" presStyleCnt="5">
        <dgm:presLayoutVars>
          <dgm:bulletEnabled val="1"/>
        </dgm:presLayoutVars>
      </dgm:prSet>
      <dgm:spPr/>
    </dgm:pt>
    <dgm:pt modelId="{C19347D2-6671-49C6-85C4-61DF09B7C803}" type="pres">
      <dgm:prSet presAssocID="{DC3A8012-EF8A-4BB4-933A-CCA27E040CFB}" presName="FiveNodes_4_text" presStyleLbl="node1" presStyleIdx="4" presStyleCnt="5">
        <dgm:presLayoutVars>
          <dgm:bulletEnabled val="1"/>
        </dgm:presLayoutVars>
      </dgm:prSet>
      <dgm:spPr/>
    </dgm:pt>
    <dgm:pt modelId="{C65228F1-D27C-4A9E-8ED1-959A671A972C}" type="pres">
      <dgm:prSet presAssocID="{DC3A8012-EF8A-4BB4-933A-CCA27E040CFB}" presName="FiveNodes_5_text" presStyleLbl="node1" presStyleIdx="4" presStyleCnt="5">
        <dgm:presLayoutVars>
          <dgm:bulletEnabled val="1"/>
        </dgm:presLayoutVars>
      </dgm:prSet>
      <dgm:spPr/>
    </dgm:pt>
  </dgm:ptLst>
  <dgm:cxnLst>
    <dgm:cxn modelId="{7C5B2D13-FF90-42F8-B5B5-37550687F807}" type="presOf" srcId="{3C5EDB70-4633-4616-BF0D-731874219C04}" destId="{EF15EC76-E828-4B52-A576-1E2C4A1B334E}" srcOrd="0" destOrd="0" presId="urn:microsoft.com/office/officeart/2005/8/layout/vProcess5"/>
    <dgm:cxn modelId="{1951631B-302F-4010-A9FC-01758A51DE3A}" type="presOf" srcId="{0379FB78-6F2E-4912-A0DE-E7859CC7C5C3}" destId="{2908C3D6-7BB0-48C9-8900-777E7482A87F}" srcOrd="0" destOrd="0" presId="urn:microsoft.com/office/officeart/2005/8/layout/vProcess5"/>
    <dgm:cxn modelId="{6F23A832-2F80-4CAC-8573-ACB417FC2955}" srcId="{DC3A8012-EF8A-4BB4-933A-CCA27E040CFB}" destId="{17AC3370-D57A-44E5-AF74-CC083C53AC08}" srcOrd="0" destOrd="0" parTransId="{653D209C-CDB0-4190-A69A-8110A1974BC6}" sibTransId="{2A1D3F72-9110-417D-8C26-B2C9A053542B}"/>
    <dgm:cxn modelId="{32F61E61-BAF3-43B1-A422-6D8A45307C3D}" srcId="{DC3A8012-EF8A-4BB4-933A-CCA27E040CFB}" destId="{5D5EFB70-9207-4BD8-82BD-B4EA1ED47F19}" srcOrd="2" destOrd="0" parTransId="{8168FA93-A8BC-43BF-A0DC-9B89D927A2CE}" sibTransId="{3C5EDB70-4633-4616-BF0D-731874219C04}"/>
    <dgm:cxn modelId="{D91DED41-FF04-4DD8-A6F6-3DF67836B4B3}" type="presOf" srcId="{DC3A8012-EF8A-4BB4-933A-CCA27E040CFB}" destId="{414A7109-A3B9-4DB9-9142-DB4ED1DC6129}" srcOrd="0" destOrd="0" presId="urn:microsoft.com/office/officeart/2005/8/layout/vProcess5"/>
    <dgm:cxn modelId="{27839242-8119-4C7F-A4D3-2898F4E37BB7}" type="presOf" srcId="{915B4FDE-3F49-43E3-B003-6A836C44E5E9}" destId="{A810B6FB-1B2E-426A-ACF2-E8623EAE4C4D}" srcOrd="0" destOrd="0" presId="urn:microsoft.com/office/officeart/2005/8/layout/vProcess5"/>
    <dgm:cxn modelId="{2D44D466-BBBE-46B3-BF8B-61A7AF5EE66D}" type="presOf" srcId="{65A5BB71-BC05-4F7D-B744-8A97F017A7FC}" destId="{C19347D2-6671-49C6-85C4-61DF09B7C803}" srcOrd="1" destOrd="0" presId="urn:microsoft.com/office/officeart/2005/8/layout/vProcess5"/>
    <dgm:cxn modelId="{AF45B847-4156-4545-9ECF-7842539264D9}" type="presOf" srcId="{1AF23F5A-B65C-4507-AA85-BACB2CAF0F24}" destId="{245830B6-09BD-4592-AB06-878CD91B9608}" srcOrd="0" destOrd="0" presId="urn:microsoft.com/office/officeart/2005/8/layout/vProcess5"/>
    <dgm:cxn modelId="{11DCFE54-5B5C-4BEB-9409-3757D0AAF1C3}" srcId="{DC3A8012-EF8A-4BB4-933A-CCA27E040CFB}" destId="{65A5BB71-BC05-4F7D-B744-8A97F017A7FC}" srcOrd="3" destOrd="0" parTransId="{3F6332E6-9040-4B21-B62F-27DF0DB43011}" sibTransId="{6CDD4F18-F3B3-47AB-814D-702BDBB7C886}"/>
    <dgm:cxn modelId="{AE914B56-048D-42DB-8FDD-8A18748FEDE1}" type="presOf" srcId="{1AF23F5A-B65C-4507-AA85-BACB2CAF0F24}" destId="{1DB9560E-35BF-488E-8811-CB5526A7D403}" srcOrd="1" destOrd="0" presId="urn:microsoft.com/office/officeart/2005/8/layout/vProcess5"/>
    <dgm:cxn modelId="{F8102B57-3A9A-468D-8F34-BAD3691D06CF}" type="presOf" srcId="{2A1D3F72-9110-417D-8C26-B2C9A053542B}" destId="{67FCC42E-4FBA-490D-AB21-D23096652198}" srcOrd="0" destOrd="0" presId="urn:microsoft.com/office/officeart/2005/8/layout/vProcess5"/>
    <dgm:cxn modelId="{C2AED658-6CB6-467E-BF2F-49F7B0E41866}" type="presOf" srcId="{0379FB78-6F2E-4912-A0DE-E7859CC7C5C3}" destId="{C65228F1-D27C-4A9E-8ED1-959A671A972C}" srcOrd="1" destOrd="0" presId="urn:microsoft.com/office/officeart/2005/8/layout/vProcess5"/>
    <dgm:cxn modelId="{AC1C5093-29E0-495E-A13E-3823D3839E3D}" type="presOf" srcId="{5D5EFB70-9207-4BD8-82BD-B4EA1ED47F19}" destId="{CB7B2308-AFF6-437D-82CC-81EA172F7548}" srcOrd="1" destOrd="0" presId="urn:microsoft.com/office/officeart/2005/8/layout/vProcess5"/>
    <dgm:cxn modelId="{F41914A1-6214-4EE7-A790-52A777C58A0A}" type="presOf" srcId="{17AC3370-D57A-44E5-AF74-CC083C53AC08}" destId="{7F39B568-25BF-4B39-BD5B-496FE7F9E582}" srcOrd="0" destOrd="0" presId="urn:microsoft.com/office/officeart/2005/8/layout/vProcess5"/>
    <dgm:cxn modelId="{20AC85D0-AE62-4D04-BDEC-DBEAC2E72243}" type="presOf" srcId="{6CDD4F18-F3B3-47AB-814D-702BDBB7C886}" destId="{9BC6AED1-756A-40CF-B2F7-2139230F2EC1}" srcOrd="0" destOrd="0" presId="urn:microsoft.com/office/officeart/2005/8/layout/vProcess5"/>
    <dgm:cxn modelId="{A4D04FD2-E3AF-46B8-B4C0-963861902130}" srcId="{DC3A8012-EF8A-4BB4-933A-CCA27E040CFB}" destId="{0379FB78-6F2E-4912-A0DE-E7859CC7C5C3}" srcOrd="4" destOrd="0" parTransId="{753ED26F-8BA4-45EC-A55A-2BEEC87FCD65}" sibTransId="{7E674D83-AF8D-45C9-9BE6-36E122C5A51A}"/>
    <dgm:cxn modelId="{FB9141D3-D3C0-417E-9C22-9A22A1E0AFD6}" type="presOf" srcId="{65A5BB71-BC05-4F7D-B744-8A97F017A7FC}" destId="{B0B49715-A7F4-4C4A-8158-0B6F940792B5}" srcOrd="0" destOrd="0" presId="urn:microsoft.com/office/officeart/2005/8/layout/vProcess5"/>
    <dgm:cxn modelId="{1EEFF7ED-2E9C-4D8C-B7C4-D9CF4B1DC165}" type="presOf" srcId="{5D5EFB70-9207-4BD8-82BD-B4EA1ED47F19}" destId="{CF79C1F8-6C69-45DB-8247-F9255B6DF311}" srcOrd="0" destOrd="0" presId="urn:microsoft.com/office/officeart/2005/8/layout/vProcess5"/>
    <dgm:cxn modelId="{5D0198F7-1C25-48C1-90AB-4892A8B83853}" srcId="{DC3A8012-EF8A-4BB4-933A-CCA27E040CFB}" destId="{1AF23F5A-B65C-4507-AA85-BACB2CAF0F24}" srcOrd="1" destOrd="0" parTransId="{CBA6F781-6F12-41FF-B833-8BBDE9888D34}" sibTransId="{915B4FDE-3F49-43E3-B003-6A836C44E5E9}"/>
    <dgm:cxn modelId="{1A0126FD-581F-4D8B-94E1-2ED12FD20BC6}" type="presOf" srcId="{17AC3370-D57A-44E5-AF74-CC083C53AC08}" destId="{6B390066-3253-4AEE-A1E5-B4B1BA2898CF}" srcOrd="1" destOrd="0" presId="urn:microsoft.com/office/officeart/2005/8/layout/vProcess5"/>
    <dgm:cxn modelId="{5F659CB5-93E5-47FC-BBDE-D54C0AE5396A}" type="presParOf" srcId="{414A7109-A3B9-4DB9-9142-DB4ED1DC6129}" destId="{66F9AE01-B559-459E-A0D0-C5E989F875A5}" srcOrd="0" destOrd="0" presId="urn:microsoft.com/office/officeart/2005/8/layout/vProcess5"/>
    <dgm:cxn modelId="{9F223CEA-EF7C-4FEF-BABC-48C85B9BD51C}" type="presParOf" srcId="{414A7109-A3B9-4DB9-9142-DB4ED1DC6129}" destId="{7F39B568-25BF-4B39-BD5B-496FE7F9E582}" srcOrd="1" destOrd="0" presId="urn:microsoft.com/office/officeart/2005/8/layout/vProcess5"/>
    <dgm:cxn modelId="{A352DD69-6C8A-4D34-B6E1-B253DA5249EF}" type="presParOf" srcId="{414A7109-A3B9-4DB9-9142-DB4ED1DC6129}" destId="{245830B6-09BD-4592-AB06-878CD91B9608}" srcOrd="2" destOrd="0" presId="urn:microsoft.com/office/officeart/2005/8/layout/vProcess5"/>
    <dgm:cxn modelId="{749631A3-7C84-4514-AE64-01717A5F6791}" type="presParOf" srcId="{414A7109-A3B9-4DB9-9142-DB4ED1DC6129}" destId="{CF79C1F8-6C69-45DB-8247-F9255B6DF311}" srcOrd="3" destOrd="0" presId="urn:microsoft.com/office/officeart/2005/8/layout/vProcess5"/>
    <dgm:cxn modelId="{EA92580F-F58F-4C56-BC43-5504BA167E25}" type="presParOf" srcId="{414A7109-A3B9-4DB9-9142-DB4ED1DC6129}" destId="{B0B49715-A7F4-4C4A-8158-0B6F940792B5}" srcOrd="4" destOrd="0" presId="urn:microsoft.com/office/officeart/2005/8/layout/vProcess5"/>
    <dgm:cxn modelId="{A6A71D9F-CD9E-411F-93BD-13C6DBF6DF9B}" type="presParOf" srcId="{414A7109-A3B9-4DB9-9142-DB4ED1DC6129}" destId="{2908C3D6-7BB0-48C9-8900-777E7482A87F}" srcOrd="5" destOrd="0" presId="urn:microsoft.com/office/officeart/2005/8/layout/vProcess5"/>
    <dgm:cxn modelId="{0E5FF1E2-8083-41AA-A244-9E068C0A0E97}" type="presParOf" srcId="{414A7109-A3B9-4DB9-9142-DB4ED1DC6129}" destId="{67FCC42E-4FBA-490D-AB21-D23096652198}" srcOrd="6" destOrd="0" presId="urn:microsoft.com/office/officeart/2005/8/layout/vProcess5"/>
    <dgm:cxn modelId="{0AED7AD3-4516-4F40-847C-A1CF3881A8E7}" type="presParOf" srcId="{414A7109-A3B9-4DB9-9142-DB4ED1DC6129}" destId="{A810B6FB-1B2E-426A-ACF2-E8623EAE4C4D}" srcOrd="7" destOrd="0" presId="urn:microsoft.com/office/officeart/2005/8/layout/vProcess5"/>
    <dgm:cxn modelId="{394981DA-9764-470E-9DCF-D0CA2E865390}" type="presParOf" srcId="{414A7109-A3B9-4DB9-9142-DB4ED1DC6129}" destId="{EF15EC76-E828-4B52-A576-1E2C4A1B334E}" srcOrd="8" destOrd="0" presId="urn:microsoft.com/office/officeart/2005/8/layout/vProcess5"/>
    <dgm:cxn modelId="{252442C4-B23F-4ABA-89F1-7F6E1CFEDFBD}" type="presParOf" srcId="{414A7109-A3B9-4DB9-9142-DB4ED1DC6129}" destId="{9BC6AED1-756A-40CF-B2F7-2139230F2EC1}" srcOrd="9" destOrd="0" presId="urn:microsoft.com/office/officeart/2005/8/layout/vProcess5"/>
    <dgm:cxn modelId="{C307B975-14A0-4257-8C3F-FFD5705F8BDF}" type="presParOf" srcId="{414A7109-A3B9-4DB9-9142-DB4ED1DC6129}" destId="{6B390066-3253-4AEE-A1E5-B4B1BA2898CF}" srcOrd="10" destOrd="0" presId="urn:microsoft.com/office/officeart/2005/8/layout/vProcess5"/>
    <dgm:cxn modelId="{6D4D3345-45B2-4B88-9B26-96C9377DDA34}" type="presParOf" srcId="{414A7109-A3B9-4DB9-9142-DB4ED1DC6129}" destId="{1DB9560E-35BF-488E-8811-CB5526A7D403}" srcOrd="11" destOrd="0" presId="urn:microsoft.com/office/officeart/2005/8/layout/vProcess5"/>
    <dgm:cxn modelId="{764BDF60-C08A-47EA-9C12-CA34CAD4AC2F}" type="presParOf" srcId="{414A7109-A3B9-4DB9-9142-DB4ED1DC6129}" destId="{CB7B2308-AFF6-437D-82CC-81EA172F7548}" srcOrd="12" destOrd="0" presId="urn:microsoft.com/office/officeart/2005/8/layout/vProcess5"/>
    <dgm:cxn modelId="{86300DB0-F6D5-439C-A820-85EAAB7BF4DF}" type="presParOf" srcId="{414A7109-A3B9-4DB9-9142-DB4ED1DC6129}" destId="{C19347D2-6671-49C6-85C4-61DF09B7C803}" srcOrd="13" destOrd="0" presId="urn:microsoft.com/office/officeart/2005/8/layout/vProcess5"/>
    <dgm:cxn modelId="{DD0AD5E3-FF0C-465A-B952-88418361D246}" type="presParOf" srcId="{414A7109-A3B9-4DB9-9142-DB4ED1DC6129}" destId="{C65228F1-D27C-4A9E-8ED1-959A671A972C}"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9B568-25BF-4B39-BD5B-496FE7F9E582}">
      <dsp:nvSpPr>
        <dsp:cNvPr id="0" name=""/>
        <dsp:cNvSpPr/>
      </dsp:nvSpPr>
      <dsp:spPr>
        <a:xfrm>
          <a:off x="0" y="0"/>
          <a:ext cx="8597207" cy="895380"/>
        </a:xfrm>
        <a:prstGeom prst="roundRect">
          <a:avLst>
            <a:gd name="adj" fmla="val 10000"/>
          </a:avLst>
        </a:prstGeom>
        <a:solidFill>
          <a:srgbClr val="1E3D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How would this benefit me?</a:t>
          </a:r>
          <a:endParaRPr lang="en-US" sz="2500" kern="1200" dirty="0"/>
        </a:p>
      </dsp:txBody>
      <dsp:txXfrm>
        <a:off x="26225" y="26225"/>
        <a:ext cx="7526262" cy="842930"/>
      </dsp:txXfrm>
    </dsp:sp>
    <dsp:sp modelId="{245830B6-09BD-4592-AB06-878CD91B9608}">
      <dsp:nvSpPr>
        <dsp:cNvPr id="0" name=""/>
        <dsp:cNvSpPr/>
      </dsp:nvSpPr>
      <dsp:spPr>
        <a:xfrm>
          <a:off x="641999" y="1019738"/>
          <a:ext cx="8597207" cy="895380"/>
        </a:xfrm>
        <a:prstGeom prst="roundRect">
          <a:avLst>
            <a:gd name="adj" fmla="val 10000"/>
          </a:avLst>
        </a:prstGeom>
        <a:solidFill>
          <a:srgbClr val="1E3D7F">
            <a:alpha val="85000"/>
          </a:srgbClr>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Would I be able to commit?</a:t>
          </a:r>
          <a:endParaRPr lang="en-US" sz="2500" kern="1200" dirty="0"/>
        </a:p>
      </dsp:txBody>
      <dsp:txXfrm>
        <a:off x="668224" y="1045963"/>
        <a:ext cx="7320761" cy="842930"/>
      </dsp:txXfrm>
    </dsp:sp>
    <dsp:sp modelId="{CF79C1F8-6C69-45DB-8247-F9255B6DF311}">
      <dsp:nvSpPr>
        <dsp:cNvPr id="0" name=""/>
        <dsp:cNvSpPr/>
      </dsp:nvSpPr>
      <dsp:spPr>
        <a:xfrm>
          <a:off x="1283998" y="2039477"/>
          <a:ext cx="8597207" cy="895380"/>
        </a:xfrm>
        <a:prstGeom prst="roundRect">
          <a:avLst>
            <a:gd name="adj" fmla="val 10000"/>
          </a:avLst>
        </a:prstGeom>
        <a:solidFill>
          <a:srgbClr val="1E3D7F">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What other commitments do I currently have?</a:t>
          </a:r>
          <a:endParaRPr lang="en-US" sz="2500" kern="1200" dirty="0"/>
        </a:p>
      </dsp:txBody>
      <dsp:txXfrm>
        <a:off x="1310223" y="2065702"/>
        <a:ext cx="7320761" cy="842930"/>
      </dsp:txXfrm>
    </dsp:sp>
    <dsp:sp modelId="{B0B49715-A7F4-4C4A-8158-0B6F940792B5}">
      <dsp:nvSpPr>
        <dsp:cNvPr id="0" name=""/>
        <dsp:cNvSpPr/>
      </dsp:nvSpPr>
      <dsp:spPr>
        <a:xfrm>
          <a:off x="1925997" y="3059216"/>
          <a:ext cx="8597207" cy="895380"/>
        </a:xfrm>
        <a:prstGeom prst="roundRect">
          <a:avLst>
            <a:gd name="adj" fmla="val 10000"/>
          </a:avLst>
        </a:prstGeom>
        <a:solidFill>
          <a:srgbClr val="1E3D7F">
            <a:alpha val="5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Would my department support this?</a:t>
          </a:r>
          <a:endParaRPr lang="en-US" sz="2500" kern="1200" dirty="0"/>
        </a:p>
      </dsp:txBody>
      <dsp:txXfrm>
        <a:off x="1952222" y="3085441"/>
        <a:ext cx="7320761" cy="842930"/>
      </dsp:txXfrm>
    </dsp:sp>
    <dsp:sp modelId="{2908C3D6-7BB0-48C9-8900-777E7482A87F}">
      <dsp:nvSpPr>
        <dsp:cNvPr id="0" name=""/>
        <dsp:cNvSpPr/>
      </dsp:nvSpPr>
      <dsp:spPr>
        <a:xfrm>
          <a:off x="2567997" y="4078955"/>
          <a:ext cx="8597207" cy="895380"/>
        </a:xfrm>
        <a:prstGeom prst="roundRect">
          <a:avLst>
            <a:gd name="adj" fmla="val 10000"/>
          </a:avLst>
        </a:prstGeom>
        <a:solidFill>
          <a:srgbClr val="1E3D7F">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What would I need from my employer to support me?</a:t>
          </a:r>
        </a:p>
      </dsp:txBody>
      <dsp:txXfrm>
        <a:off x="2594222" y="4105180"/>
        <a:ext cx="7320761" cy="842930"/>
      </dsp:txXfrm>
    </dsp:sp>
    <dsp:sp modelId="{67FCC42E-4FBA-490D-AB21-D23096652198}">
      <dsp:nvSpPr>
        <dsp:cNvPr id="0" name=""/>
        <dsp:cNvSpPr/>
      </dsp:nvSpPr>
      <dsp:spPr>
        <a:xfrm>
          <a:off x="8015210" y="654125"/>
          <a:ext cx="581997" cy="581997"/>
        </a:xfrm>
        <a:prstGeom prst="downArrow">
          <a:avLst>
            <a:gd name="adj1" fmla="val 55000"/>
            <a:gd name="adj2" fmla="val 45000"/>
          </a:avLst>
        </a:prstGeom>
        <a:solidFill>
          <a:srgbClr val="F8AF14"/>
        </a:solidFill>
        <a:ln w="12700" cap="flat" cmpd="sng" algn="ctr">
          <a:solidFill>
            <a:srgbClr val="FFFFCC">
              <a:alpha val="97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8146159" y="654125"/>
        <a:ext cx="320099" cy="437953"/>
      </dsp:txXfrm>
    </dsp:sp>
    <dsp:sp modelId="{A810B6FB-1B2E-426A-ACF2-E8623EAE4C4D}">
      <dsp:nvSpPr>
        <dsp:cNvPr id="0" name=""/>
        <dsp:cNvSpPr/>
      </dsp:nvSpPr>
      <dsp:spPr>
        <a:xfrm>
          <a:off x="8657209" y="1673864"/>
          <a:ext cx="581997" cy="581997"/>
        </a:xfrm>
        <a:prstGeom prst="downArrow">
          <a:avLst>
            <a:gd name="adj1" fmla="val 55000"/>
            <a:gd name="adj2" fmla="val 45000"/>
          </a:avLst>
        </a:prstGeom>
        <a:solidFill>
          <a:srgbClr val="F8AF14"/>
        </a:solidFill>
        <a:ln w="12700" cap="flat" cmpd="sng" algn="ctr">
          <a:solidFill>
            <a:srgbClr val="FFFFC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8788158" y="1673864"/>
        <a:ext cx="320099" cy="437953"/>
      </dsp:txXfrm>
    </dsp:sp>
    <dsp:sp modelId="{EF15EC76-E828-4B52-A576-1E2C4A1B334E}">
      <dsp:nvSpPr>
        <dsp:cNvPr id="0" name=""/>
        <dsp:cNvSpPr/>
      </dsp:nvSpPr>
      <dsp:spPr>
        <a:xfrm>
          <a:off x="9299209" y="2678679"/>
          <a:ext cx="581997" cy="581997"/>
        </a:xfrm>
        <a:prstGeom prst="downArrow">
          <a:avLst>
            <a:gd name="adj1" fmla="val 55000"/>
            <a:gd name="adj2" fmla="val 45000"/>
          </a:avLst>
        </a:prstGeom>
        <a:solidFill>
          <a:srgbClr val="F8AF14"/>
        </a:solidFill>
        <a:ln w="12700" cap="flat" cmpd="sng" algn="ctr">
          <a:solidFill>
            <a:srgbClr val="FFFFC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9430158" y="2678679"/>
        <a:ext cx="320099" cy="437953"/>
      </dsp:txXfrm>
    </dsp:sp>
    <dsp:sp modelId="{9BC6AED1-756A-40CF-B2F7-2139230F2EC1}">
      <dsp:nvSpPr>
        <dsp:cNvPr id="0" name=""/>
        <dsp:cNvSpPr/>
      </dsp:nvSpPr>
      <dsp:spPr>
        <a:xfrm>
          <a:off x="9941208" y="3708367"/>
          <a:ext cx="581997" cy="581997"/>
        </a:xfrm>
        <a:prstGeom prst="downArrow">
          <a:avLst>
            <a:gd name="adj1" fmla="val 55000"/>
            <a:gd name="adj2" fmla="val 45000"/>
          </a:avLst>
        </a:prstGeom>
        <a:solidFill>
          <a:srgbClr val="F8AF14"/>
        </a:solidFill>
        <a:ln w="12700" cap="flat" cmpd="sng" algn="ctr">
          <a:solidFill>
            <a:srgbClr val="FFFFC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0072157" y="3708367"/>
        <a:ext cx="320099" cy="43795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B4816-16CD-4188-A593-3D89D046A7C8}" type="datetimeFigureOut">
              <a:rPr lang="en-GB" smtClean="0"/>
              <a:t>22/03/2024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F5393-C875-4A12-B012-2C2CB9B221C0}" type="slidenum">
              <a:rPr lang="en-GB" smtClean="0"/>
              <a:t>‹#›</a:t>
            </a:fld>
            <a:endParaRPr lang="en-GB" dirty="0"/>
          </a:p>
        </p:txBody>
      </p:sp>
    </p:spTree>
    <p:extLst>
      <p:ext uri="{BB962C8B-B14F-4D97-AF65-F5344CB8AC3E}">
        <p14:creationId xmlns:p14="http://schemas.microsoft.com/office/powerpoint/2010/main" val="4294415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Blip>
                <a:blip r:embed="rId3"/>
              </a:buBlip>
            </a:pPr>
            <a:r>
              <a:rPr lang="en-US" sz="1200" dirty="0">
                <a:solidFill>
                  <a:schemeClr val="bg1"/>
                </a:solidFill>
                <a:latin typeface="Arial" panose="020B0604020202020204" pitchFamily="34" charset="0"/>
                <a:cs typeface="Arial" panose="020B0604020202020204" pitchFamily="34" charset="0"/>
              </a:rPr>
              <a:t>Apprenticeships are work-based training programmes</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lang="en-GB" sz="1200" dirty="0">
                <a:latin typeface="Arial" panose="020B0604020202020204" pitchFamily="34" charset="0"/>
                <a:cs typeface="Arial" panose="020B0604020202020204" pitchFamily="34" charset="0"/>
              </a:rPr>
              <a:t>Industry Standards which have been developed by employers so for health this would be: </a:t>
            </a:r>
            <a:r>
              <a:rPr lang="en-GB" sz="1200" dirty="0"/>
              <a:t>NHS Trusts, General Practice, independent providers and hospices facilitated by Skills for Health and in partnership with Health Education England. </a:t>
            </a:r>
          </a:p>
          <a:p>
            <a:pPr marL="342900" indent="-342900">
              <a:buBlip>
                <a:blip r:embed="rId3"/>
              </a:buBlip>
            </a:pPr>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3</a:t>
            </a:fld>
            <a:endParaRPr lang="en-GB"/>
          </a:p>
        </p:txBody>
      </p:sp>
    </p:spTree>
    <p:extLst>
      <p:ext uri="{BB962C8B-B14F-4D97-AF65-F5344CB8AC3E}">
        <p14:creationId xmlns:p14="http://schemas.microsoft.com/office/powerpoint/2010/main" val="191865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t>To be eligible for government funding at least 20% of the apprentice’s normal working hours, capped at 30 hours per week over the planned duration of the apprenticeship practical period, must be spent on off-the-job training</a:t>
            </a:r>
          </a:p>
          <a:p>
            <a:pPr marL="0" indent="0">
              <a:buNone/>
              <a:defRPr/>
            </a:pPr>
            <a:endParaRPr lang="en-GB" sz="1200" dirty="0">
              <a:cs typeface="Arial" panose="020B0604020202020204" pitchFamily="34" charset="0"/>
            </a:endParaRPr>
          </a:p>
          <a:p>
            <a:pPr>
              <a:defRPr/>
            </a:pPr>
            <a:r>
              <a:rPr lang="en-GB" sz="1200" dirty="0"/>
              <a:t>This means that the minimum requirement, for apprentices working 30 hours or more per week is an average of 6 hours of off-the-job training per week (i.e., 20% of 30 hours) over the planned duration</a:t>
            </a:r>
            <a:endParaRPr lang="en-GB" sz="1200" dirty="0">
              <a:cs typeface="Arial" panose="020B0604020202020204" pitchFamily="34" charset="0"/>
            </a:endParaRPr>
          </a:p>
          <a:p>
            <a:pPr marL="0" indent="0">
              <a:buNone/>
              <a:defRPr/>
            </a:pPr>
            <a:endParaRPr lang="en-GB" sz="1200" b="1" dirty="0"/>
          </a:p>
          <a:p>
            <a:pPr>
              <a:defRPr/>
            </a:pPr>
            <a:r>
              <a:rPr lang="en-GB" sz="1200" dirty="0">
                <a:cs typeface="Arial" panose="020B0604020202020204" pitchFamily="34" charset="0"/>
              </a:rPr>
              <a:t>Apprentices will need to complete evidence of ‘off the job’ by logging this on their OneFile e-portfolio</a:t>
            </a:r>
          </a:p>
          <a:p>
            <a:pPr>
              <a:defRPr/>
            </a:pPr>
            <a:endParaRPr lang="en-GB" sz="1200" dirty="0">
              <a:cs typeface="Arial" panose="020B0604020202020204" pitchFamily="34" charset="0"/>
            </a:endParaRPr>
          </a:p>
          <a:p>
            <a:pPr>
              <a:defRPr/>
            </a:pPr>
            <a:r>
              <a:rPr lang="en-GB" sz="1200" dirty="0">
                <a:cs typeface="Arial" panose="020B0604020202020204" pitchFamily="34" charset="0"/>
              </a:rPr>
              <a:t>Off the job learning is reviewed with Learner, Line Manger and Tutor at every progress visit</a:t>
            </a:r>
          </a:p>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17</a:t>
            </a:fld>
            <a:endParaRPr lang="en-GB" dirty="0"/>
          </a:p>
        </p:txBody>
      </p:sp>
    </p:spTree>
    <p:extLst>
      <p:ext uri="{BB962C8B-B14F-4D97-AF65-F5344CB8AC3E}">
        <p14:creationId xmlns:p14="http://schemas.microsoft.com/office/powerpoint/2010/main" val="3973924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mn-lt"/>
                <a:ea typeface="+mn-ea"/>
                <a:cs typeface="+mn-cs"/>
              </a:rPr>
              <a:t>Support the apprentice to undertake all tasks e.g. through work shadowing other departments</a:t>
            </a:r>
          </a:p>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19</a:t>
            </a:fld>
            <a:endParaRPr lang="en-GB" dirty="0"/>
          </a:p>
        </p:txBody>
      </p:sp>
    </p:spTree>
    <p:extLst>
      <p:ext uri="{BB962C8B-B14F-4D97-AF65-F5344CB8AC3E}">
        <p14:creationId xmlns:p14="http://schemas.microsoft.com/office/powerpoint/2010/main" val="260918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Blip>
                <a:blip r:embed="rId3"/>
              </a:buBlip>
            </a:pPr>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5</a:t>
            </a:fld>
            <a:endParaRPr lang="en-GB" dirty="0"/>
          </a:p>
        </p:txBody>
      </p:sp>
    </p:spTree>
    <p:extLst>
      <p:ext uri="{BB962C8B-B14F-4D97-AF65-F5344CB8AC3E}">
        <p14:creationId xmlns:p14="http://schemas.microsoft.com/office/powerpoint/2010/main" val="3725188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Blip>
                <a:blip r:embed="rId3"/>
              </a:buBlip>
            </a:pPr>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6</a:t>
            </a:fld>
            <a:endParaRPr lang="en-GB"/>
          </a:p>
        </p:txBody>
      </p:sp>
    </p:spTree>
    <p:extLst>
      <p:ext uri="{BB962C8B-B14F-4D97-AF65-F5344CB8AC3E}">
        <p14:creationId xmlns:p14="http://schemas.microsoft.com/office/powerpoint/2010/main" val="3055752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spcBef>
                <a:spcPts val="0"/>
              </a:spcBef>
              <a:spcAft>
                <a:spcPts val="900"/>
              </a:spcAft>
              <a:buFont typeface="Arial" panose="020B0604020202020204" pitchFamily="34" charset="0"/>
              <a:buChar char="•"/>
            </a:pPr>
            <a:r>
              <a:rPr lang="en-GB" sz="1200" dirty="0">
                <a:latin typeface="Arial" panose="020B0604020202020204" pitchFamily="34" charset="0"/>
                <a:cs typeface="Arial" panose="020B0604020202020204" pitchFamily="34" charset="0"/>
              </a:rPr>
              <a:t>Level 2 is suitable for staff who are new to or transferring from other roles into the department or workplace. </a:t>
            </a:r>
          </a:p>
          <a:p>
            <a:pPr marL="342900" indent="-342900">
              <a:lnSpc>
                <a:spcPct val="100000"/>
              </a:lnSpc>
              <a:spcBef>
                <a:spcPts val="0"/>
              </a:spcBef>
              <a:spcAft>
                <a:spcPts val="900"/>
              </a:spcAft>
              <a:buFont typeface="Arial" panose="020B0604020202020204" pitchFamily="34" charset="0"/>
              <a:buChar char="•"/>
            </a:pPr>
            <a:r>
              <a:rPr lang="en-GB" sz="1200" dirty="0">
                <a:latin typeface="Arial" panose="020B0604020202020204" pitchFamily="34" charset="0"/>
                <a:cs typeface="Arial" panose="020B0604020202020204" pitchFamily="34" charset="0"/>
              </a:rPr>
              <a:t>Level 3 may be staff who are new or often existing staff who wish to consolidate their practice to progress to a higher role or e.g. in Healthcare into nursing or Higher Education.</a:t>
            </a:r>
          </a:p>
          <a:p>
            <a:pPr marL="342900" indent="-342900">
              <a:lnSpc>
                <a:spcPct val="100000"/>
              </a:lnSpc>
              <a:spcBef>
                <a:spcPts val="0"/>
              </a:spcBef>
              <a:spcAft>
                <a:spcPts val="900"/>
              </a:spcAft>
              <a:buFont typeface="Arial" panose="020B0604020202020204" pitchFamily="34" charset="0"/>
              <a:buChar char="•"/>
            </a:pPr>
            <a:r>
              <a:rPr lang="en-GB" sz="1200" dirty="0">
                <a:latin typeface="Arial" panose="020B0604020202020204" pitchFamily="34" charset="0"/>
                <a:cs typeface="Arial" panose="020B0604020202020204" pitchFamily="34" charset="0"/>
              </a:rPr>
              <a:t>Level 4-5 are more advanced and would be for staff transitioning to higher banding or Degree level.</a:t>
            </a:r>
          </a:p>
          <a:p>
            <a:pPr marL="342900" indent="-342900">
              <a:lnSpc>
                <a:spcPct val="100000"/>
              </a:lnSpc>
              <a:spcBef>
                <a:spcPts val="0"/>
              </a:spcBef>
              <a:spcAft>
                <a:spcPts val="900"/>
              </a:spcAft>
              <a:buFont typeface="Arial" panose="020B0604020202020204" pitchFamily="34" charset="0"/>
              <a:buChar char="•"/>
            </a:pPr>
            <a:r>
              <a:rPr lang="en-GB" sz="1200" dirty="0">
                <a:latin typeface="Arial" panose="020B0604020202020204" pitchFamily="34" charset="0"/>
                <a:cs typeface="Arial" panose="020B0604020202020204" pitchFamily="34" charset="0"/>
              </a:rPr>
              <a:t>Level 6 and 7 are </a:t>
            </a:r>
            <a:r>
              <a:rPr lang="en-GB" sz="1200" dirty="0"/>
              <a:t>A</a:t>
            </a:r>
            <a:r>
              <a:rPr lang="en-GB" sz="1200" dirty="0">
                <a:latin typeface="Arial" panose="020B0604020202020204" pitchFamily="34" charset="0"/>
                <a:cs typeface="Arial" panose="020B0604020202020204" pitchFamily="34" charset="0"/>
              </a:rPr>
              <a:t>pprenticeship Degree and Apprenticeship Masters Degree</a:t>
            </a:r>
          </a:p>
          <a:p>
            <a:pPr marL="342900" indent="-342900">
              <a:lnSpc>
                <a:spcPct val="100000"/>
              </a:lnSpc>
              <a:spcBef>
                <a:spcPts val="0"/>
              </a:spcBef>
              <a:spcAft>
                <a:spcPts val="900"/>
              </a:spcAft>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342900" indent="-342900">
              <a:buBlip>
                <a:blip r:embed="rId3"/>
              </a:buBlip>
            </a:pPr>
            <a:r>
              <a:rPr lang="en-US" sz="1200" dirty="0">
                <a:solidFill>
                  <a:schemeClr val="bg1"/>
                </a:solidFill>
                <a:latin typeface="Arial" panose="020B0604020202020204" pitchFamily="34" charset="0"/>
                <a:cs typeface="Arial" panose="020B0604020202020204" pitchFamily="34" charset="0"/>
              </a:rPr>
              <a:t>Apprenticeships timeframes can vary; </a:t>
            </a:r>
          </a:p>
          <a:p>
            <a:pPr marL="342900" indent="-342900">
              <a:buBlip>
                <a:blip r:embed="rId3"/>
              </a:buBlip>
            </a:pPr>
            <a:r>
              <a:rPr lang="en-US" sz="1200" dirty="0">
                <a:solidFill>
                  <a:schemeClr val="bg1"/>
                </a:solidFill>
                <a:latin typeface="Arial" panose="020B0604020202020204" pitchFamily="34" charset="0"/>
                <a:cs typeface="Arial" panose="020B0604020202020204" pitchFamily="34" charset="0"/>
              </a:rPr>
              <a:t>Typically, a Level 2 apprenticeship takes 12 months plus EPA to complete</a:t>
            </a:r>
          </a:p>
          <a:p>
            <a:pPr marL="342900" indent="-342900">
              <a:buBlip>
                <a:blip r:embed="rId3"/>
              </a:buBlip>
            </a:pPr>
            <a:r>
              <a:rPr lang="en-US" sz="1200" dirty="0">
                <a:solidFill>
                  <a:schemeClr val="bg1"/>
                </a:solidFill>
                <a:latin typeface="Arial" panose="020B0604020202020204" pitchFamily="34" charset="0"/>
                <a:cs typeface="Arial" panose="020B0604020202020204" pitchFamily="34" charset="0"/>
              </a:rPr>
              <a:t>Typically, a Level 3 apprenticeship takes 18 months plus EPA to complete</a:t>
            </a:r>
          </a:p>
          <a:p>
            <a:pPr marL="342900" indent="-342900">
              <a:buBlip>
                <a:blip r:embed="rId3"/>
              </a:buBlip>
            </a:pPr>
            <a:r>
              <a:rPr lang="en-US" sz="1200" dirty="0">
                <a:solidFill>
                  <a:schemeClr val="bg1"/>
                </a:solidFill>
                <a:latin typeface="Arial" panose="020B0604020202020204" pitchFamily="34" charset="0"/>
                <a:cs typeface="Arial" panose="020B0604020202020204" pitchFamily="34" charset="0"/>
              </a:rPr>
              <a:t>Understanding how academic qualifications relate to apprenticeships;</a:t>
            </a:r>
            <a:endParaRPr lang="en-GB" sz="1200" dirty="0">
              <a:solidFill>
                <a:schemeClr val="bg1"/>
              </a:solidFill>
              <a:latin typeface="Arial" panose="020B0604020202020204" pitchFamily="34" charset="0"/>
              <a:cs typeface="Arial" panose="020B0604020202020204" pitchFamily="34" charset="0"/>
            </a:endParaRPr>
          </a:p>
          <a:p>
            <a:pPr marL="342900" indent="-342900">
              <a:lnSpc>
                <a:spcPct val="100000"/>
              </a:lnSpc>
              <a:spcBef>
                <a:spcPts val="0"/>
              </a:spcBef>
              <a:spcAft>
                <a:spcPts val="900"/>
              </a:spcAft>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F5393-C875-4A12-B012-2C2CB9B221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207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NARIC, equivalents</a:t>
            </a:r>
          </a:p>
          <a:p>
            <a:endParaRPr lang="en-GB" dirty="0"/>
          </a:p>
          <a:p>
            <a:r>
              <a:rPr lang="en-GB" dirty="0"/>
              <a:t>Support with FS is available to all – give memory burn example  - not just about achievement.  Even if exempt.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You have until your first planning meeting to produce FS exemptions certs otherwise you will need to achieve your Functional Skills.</a:t>
            </a:r>
          </a:p>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8</a:t>
            </a:fld>
            <a:endParaRPr lang="en-GB" dirty="0"/>
          </a:p>
        </p:txBody>
      </p:sp>
    </p:spTree>
    <p:extLst>
      <p:ext uri="{BB962C8B-B14F-4D97-AF65-F5344CB8AC3E}">
        <p14:creationId xmlns:p14="http://schemas.microsoft.com/office/powerpoint/2010/main" val="3796304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end of the program – achievement of standard, and Functional skills</a:t>
            </a:r>
          </a:p>
          <a:p>
            <a:r>
              <a:rPr lang="en-GB" dirty="0"/>
              <a:t>All off the job has been completed</a:t>
            </a:r>
          </a:p>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13</a:t>
            </a:fld>
            <a:endParaRPr lang="en-GB" dirty="0"/>
          </a:p>
        </p:txBody>
      </p:sp>
    </p:spTree>
    <p:extLst>
      <p:ext uri="{BB962C8B-B14F-4D97-AF65-F5344CB8AC3E}">
        <p14:creationId xmlns:p14="http://schemas.microsoft.com/office/powerpoint/2010/main" val="341224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2400" b="1" dirty="0"/>
              <a:t>Pre programme start</a:t>
            </a:r>
          </a:p>
          <a:p>
            <a:pPr marL="457200" lvl="1" indent="0">
              <a:buNone/>
            </a:pPr>
            <a:endParaRPr lang="en-GB" dirty="0">
              <a:solidFill>
                <a:srgbClr val="1E3D7F"/>
              </a:solidFill>
            </a:endParaRPr>
          </a:p>
          <a:p>
            <a:pPr lvl="1">
              <a:lnSpc>
                <a:spcPct val="100000"/>
              </a:lnSpc>
              <a:spcBef>
                <a:spcPts val="0"/>
              </a:spcBef>
            </a:pPr>
            <a:r>
              <a:rPr lang="en-GB" dirty="0"/>
              <a:t>Information Advice and Guidance– informed decision – right learner, right time, right programme.</a:t>
            </a:r>
          </a:p>
          <a:p>
            <a:pPr lvl="1">
              <a:lnSpc>
                <a:spcPct val="100000"/>
              </a:lnSpc>
              <a:spcBef>
                <a:spcPts val="0"/>
              </a:spcBef>
            </a:pPr>
            <a:r>
              <a:rPr lang="en-GB" dirty="0"/>
              <a:t>Application to check eligibility and identify prior experience and learning must be completed </a:t>
            </a:r>
          </a:p>
          <a:p>
            <a:pPr lvl="1">
              <a:lnSpc>
                <a:spcPct val="100000"/>
              </a:lnSpc>
              <a:spcBef>
                <a:spcPts val="0"/>
              </a:spcBef>
            </a:pPr>
            <a:r>
              <a:rPr lang="en-GB" dirty="0"/>
              <a:t>Skillscan to identify prior learning and experience against the standard</a:t>
            </a:r>
          </a:p>
          <a:p>
            <a:pPr lvl="1">
              <a:lnSpc>
                <a:spcPct val="100000"/>
              </a:lnSpc>
              <a:spcBef>
                <a:spcPts val="0"/>
              </a:spcBef>
            </a:pPr>
            <a:r>
              <a:rPr lang="en-GB" dirty="0"/>
              <a:t>Potential apprentices complete the Skills Builder online assessments prior to confirmation to ensure learner is at right level of English and maths. Signposting to support to upskill offered.</a:t>
            </a:r>
          </a:p>
          <a:p>
            <a:pPr lvl="1">
              <a:lnSpc>
                <a:spcPct val="100000"/>
              </a:lnSpc>
              <a:spcBef>
                <a:spcPts val="0"/>
              </a:spcBef>
            </a:pPr>
            <a:r>
              <a:rPr lang="en-GB" dirty="0"/>
              <a:t>Cognassist neurodiversity assessment: helps learners identify their learning style and supports with strategies which are built into their portfolio with the support of their skills coaches. </a:t>
            </a:r>
          </a:p>
          <a:p>
            <a:pPr lvl="1">
              <a:lnSpc>
                <a:spcPct val="100000"/>
              </a:lnSpc>
              <a:spcBef>
                <a:spcPts val="0"/>
              </a:spcBef>
            </a:pPr>
            <a:r>
              <a:rPr lang="en-GB" dirty="0"/>
              <a:t>Meeting with manager, coach and apprentice to confirm and agree learning plan.</a:t>
            </a:r>
          </a:p>
          <a:p>
            <a:pPr marL="0" indent="0">
              <a:buNone/>
            </a:pPr>
            <a:r>
              <a:rPr lang="en-GB" sz="1200" b="1" dirty="0"/>
              <a:t>Programme Start</a:t>
            </a:r>
          </a:p>
          <a:p>
            <a:pPr marL="0" indent="0">
              <a:buNone/>
            </a:pPr>
            <a:endParaRPr lang="en-GB" sz="1200" b="1" dirty="0"/>
          </a:p>
          <a:p>
            <a:pPr marL="342900" indent="-342900">
              <a:lnSpc>
                <a:spcPct val="100000"/>
              </a:lnSpc>
              <a:spcBef>
                <a:spcPts val="0"/>
              </a:spcBef>
              <a:buBlip>
                <a:blip r:embed="rId3"/>
              </a:buBlip>
            </a:pPr>
            <a:r>
              <a:rPr lang="en-GB" sz="1200" b="0" dirty="0"/>
              <a:t>Induction - official start to programme</a:t>
            </a:r>
            <a:br>
              <a:rPr lang="en-GB" sz="1200" b="0" dirty="0"/>
            </a:br>
            <a:endParaRPr lang="en-GB" sz="1200" b="0" dirty="0"/>
          </a:p>
          <a:p>
            <a:pPr marL="342900" indent="-342900">
              <a:lnSpc>
                <a:spcPct val="100000"/>
              </a:lnSpc>
              <a:spcBef>
                <a:spcPts val="0"/>
              </a:spcBef>
              <a:buBlip>
                <a:blip r:embed="rId3"/>
              </a:buBlip>
            </a:pPr>
            <a:r>
              <a:rPr lang="en-GB" sz="1200" dirty="0"/>
              <a:t>Online w</a:t>
            </a:r>
            <a:r>
              <a:rPr lang="en-GB" sz="1200" b="0" dirty="0"/>
              <a:t>orkshops once/twice a month for duration of programme</a:t>
            </a:r>
          </a:p>
          <a:p>
            <a:pPr>
              <a:lnSpc>
                <a:spcPct val="100000"/>
              </a:lnSpc>
              <a:spcBef>
                <a:spcPts val="0"/>
              </a:spcBef>
            </a:pPr>
            <a:r>
              <a:rPr lang="en-GB" sz="1200" dirty="0"/>
              <a:t>      via Zoom, fully interactive.</a:t>
            </a:r>
          </a:p>
          <a:p>
            <a:pPr>
              <a:lnSpc>
                <a:spcPct val="100000"/>
              </a:lnSpc>
              <a:spcBef>
                <a:spcPts val="0"/>
              </a:spcBef>
            </a:pPr>
            <a:endParaRPr lang="en-GB" sz="1200" b="0" dirty="0"/>
          </a:p>
          <a:p>
            <a:pPr marL="342900" indent="-342900">
              <a:lnSpc>
                <a:spcPct val="100000"/>
              </a:lnSpc>
              <a:spcBef>
                <a:spcPts val="0"/>
              </a:spcBef>
              <a:buBlip>
                <a:blip r:embed="rId3"/>
              </a:buBlip>
            </a:pPr>
            <a:r>
              <a:rPr lang="en-GB" sz="1200" dirty="0"/>
              <a:t>Coach</a:t>
            </a:r>
            <a:r>
              <a:rPr lang="en-GB" sz="1200" b="0" dirty="0"/>
              <a:t> support – remotely via </a:t>
            </a:r>
            <a:r>
              <a:rPr lang="en-GB" sz="1200" dirty="0"/>
              <a:t>an eportfolio</a:t>
            </a:r>
            <a:r>
              <a:rPr lang="en-GB" sz="1200" b="0" dirty="0"/>
              <a:t> monthly booked session plus ongoing communication</a:t>
            </a:r>
          </a:p>
          <a:p>
            <a:pPr marL="342900" indent="-342900">
              <a:lnSpc>
                <a:spcPct val="100000"/>
              </a:lnSpc>
              <a:spcBef>
                <a:spcPts val="0"/>
              </a:spcBef>
              <a:buBlip>
                <a:blip r:embed="rId3"/>
              </a:buBlip>
            </a:pPr>
            <a:endParaRPr lang="en-GB" sz="1200" b="0" dirty="0"/>
          </a:p>
          <a:p>
            <a:pPr marL="342900" indent="-342900">
              <a:lnSpc>
                <a:spcPct val="100000"/>
              </a:lnSpc>
              <a:spcBef>
                <a:spcPts val="0"/>
              </a:spcBef>
              <a:buBlip>
                <a:blip r:embed="rId3"/>
              </a:buBlip>
            </a:pPr>
            <a:r>
              <a:rPr lang="en-GB" sz="1200" b="0" dirty="0"/>
              <a:t>Assessment in the workplace - observations or witness statements every 12 weeks</a:t>
            </a:r>
          </a:p>
          <a:p>
            <a:pPr>
              <a:lnSpc>
                <a:spcPct val="100000"/>
              </a:lnSpc>
              <a:spcBef>
                <a:spcPts val="0"/>
              </a:spcBef>
            </a:pPr>
            <a:endParaRPr lang="en-GB" sz="1200" b="0" dirty="0"/>
          </a:p>
          <a:p>
            <a:pPr marL="342900" indent="-342900">
              <a:lnSpc>
                <a:spcPct val="100000"/>
              </a:lnSpc>
              <a:spcBef>
                <a:spcPts val="0"/>
              </a:spcBef>
              <a:buBlip>
                <a:blip r:embed="rId3"/>
              </a:buBlip>
            </a:pPr>
            <a:r>
              <a:rPr lang="en-GB" sz="1200" dirty="0"/>
              <a:t>Review every 12 weeks (manager/mentor, learner, skills and development coach)</a:t>
            </a:r>
          </a:p>
          <a:p>
            <a:pPr>
              <a:lnSpc>
                <a:spcPct val="100000"/>
              </a:lnSpc>
              <a:spcBef>
                <a:spcPts val="0"/>
              </a:spcBef>
            </a:pPr>
            <a:endParaRPr lang="en-GB" sz="1200" dirty="0"/>
          </a:p>
          <a:p>
            <a:pPr marL="342900" indent="-342900">
              <a:lnSpc>
                <a:spcPct val="100000"/>
              </a:lnSpc>
              <a:spcBef>
                <a:spcPts val="0"/>
              </a:spcBef>
              <a:buBlip>
                <a:blip r:embed="rId3"/>
              </a:buBlip>
            </a:pPr>
            <a:r>
              <a:rPr lang="en-GB" sz="1200" dirty="0"/>
              <a:t>Additional Functional &amp; Digital Skills embedded into our taught sessions as well as providing additional support through Skills Builder and online sessions</a:t>
            </a:r>
          </a:p>
          <a:p>
            <a:pPr marL="342900" indent="-342900">
              <a:buBlip>
                <a:blip r:embed="rId3"/>
              </a:buBlip>
            </a:pPr>
            <a:endParaRPr lang="en-GB" sz="1200" dirty="0"/>
          </a:p>
          <a:p>
            <a:pPr marL="342900" indent="-342900">
              <a:buBlip>
                <a:blip r:embed="rId3"/>
              </a:buBlip>
            </a:pPr>
            <a:endParaRPr lang="en-GB" sz="1200" b="0" dirty="0"/>
          </a:p>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14</a:t>
            </a:fld>
            <a:endParaRPr lang="en-GB" dirty="0"/>
          </a:p>
        </p:txBody>
      </p:sp>
    </p:spTree>
    <p:extLst>
      <p:ext uri="{BB962C8B-B14F-4D97-AF65-F5344CB8AC3E}">
        <p14:creationId xmlns:p14="http://schemas.microsoft.com/office/powerpoint/2010/main" val="387419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15</a:t>
            </a:fld>
            <a:endParaRPr lang="en-GB" dirty="0"/>
          </a:p>
        </p:txBody>
      </p:sp>
    </p:spTree>
    <p:extLst>
      <p:ext uri="{BB962C8B-B14F-4D97-AF65-F5344CB8AC3E}">
        <p14:creationId xmlns:p14="http://schemas.microsoft.com/office/powerpoint/2010/main" val="1508782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00" dirty="0">
                <a:effectLst/>
              </a:rPr>
              <a:t>Independent learning / time for study – reading, watching developmental videos, research tasks and projects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rPr>
              <a:t>In work learning – Shadowing, stepping up, coaching, mentoring</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FBF5393-C875-4A12-B012-2C2CB9B221C0}" type="slidenum">
              <a:rPr lang="en-GB" smtClean="0"/>
              <a:t>16</a:t>
            </a:fld>
            <a:endParaRPr lang="en-GB" dirty="0"/>
          </a:p>
        </p:txBody>
      </p:sp>
    </p:spTree>
    <p:extLst>
      <p:ext uri="{BB962C8B-B14F-4D97-AF65-F5344CB8AC3E}">
        <p14:creationId xmlns:p14="http://schemas.microsoft.com/office/powerpoint/2010/main" val="2259301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32.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5771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HSW L3 adult nursing suppo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761709"/>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4415F117-4EF6-40A3-AD5C-C0F0B0834499}"/>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
        <p:nvSpPr>
          <p:cNvPr id="3" name="Title 2">
            <a:extLst>
              <a:ext uri="{FF2B5EF4-FFF2-40B4-BE49-F238E27FC236}">
                <a16:creationId xmlns:a16="http://schemas.microsoft.com/office/drawing/2014/main" id="{58B9EC7C-0183-4249-AB7A-98C1B398B76E}"/>
              </a:ext>
            </a:extLst>
          </p:cNvPr>
          <p:cNvSpPr>
            <a:spLocks noGrp="1"/>
          </p:cNvSpPr>
          <p:nvPr>
            <p:ph type="title" hasCustomPrompt="1"/>
          </p:nvPr>
        </p:nvSpPr>
        <p:spPr/>
        <p:txBody>
          <a:bodyPr/>
          <a:lstStyle>
            <a:lvl1pPr>
              <a:defRPr/>
            </a:lvl1pPr>
          </a:lstStyle>
          <a:p>
            <a:r>
              <a:rPr lang="en-US" dirty="0"/>
              <a:t>Senior Healthcare Support Worker </a:t>
            </a:r>
            <a:br>
              <a:rPr lang="en-US" dirty="0"/>
            </a:br>
            <a:r>
              <a:rPr lang="en-US" dirty="0"/>
              <a:t>Adult Nursing Support Level 3</a:t>
            </a:r>
            <a:endParaRPr lang="en-GB" dirty="0"/>
          </a:p>
        </p:txBody>
      </p:sp>
    </p:spTree>
    <p:extLst>
      <p:ext uri="{BB962C8B-B14F-4D97-AF65-F5344CB8AC3E}">
        <p14:creationId xmlns:p14="http://schemas.microsoft.com/office/powerpoint/2010/main" val="4666565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D0AC6-5906-4EDC-9A4F-3DDCF6B6E4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EC748C-288D-4336-B2CA-DC8D1F434873}"/>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65681921-6A4F-4A1D-A455-9CD39B0964C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204EC60-8935-47B9-BF36-154D1FAC848B}"/>
              </a:ext>
            </a:extLst>
          </p:cNvPr>
          <p:cNvSpPr>
            <a:spLocks noGrp="1"/>
          </p:cNvSpPr>
          <p:nvPr>
            <p:ph type="sldNum" sz="quarter" idx="12"/>
          </p:nvPr>
        </p:nvSpPr>
        <p:spPr/>
        <p:txBody>
          <a:bodyPr/>
          <a:lstStyle/>
          <a:p>
            <a:fld id="{26D1CC21-AFC1-41CB-87A0-25FF6684EDBA}" type="slidenum">
              <a:rPr lang="en-GB" smtClean="0"/>
              <a:t>‹#›</a:t>
            </a:fld>
            <a:endParaRPr lang="en-GB" dirty="0"/>
          </a:p>
        </p:txBody>
      </p:sp>
    </p:spTree>
    <p:extLst>
      <p:ext uri="{BB962C8B-B14F-4D97-AF65-F5344CB8AC3E}">
        <p14:creationId xmlns:p14="http://schemas.microsoft.com/office/powerpoint/2010/main" val="31722816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CD5D-A5BC-454E-A853-66E8EA5239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05B6DC-09CD-45A3-9B2B-59C2FD95B9BA}"/>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17E0D66F-B358-4255-BA11-5272055AF88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AEDC683-2946-4BAF-9E27-8CD91077A694}"/>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8D8913A5-C4E4-4CF9-BF15-712EFECE1AAC}"/>
              </a:ext>
            </a:extLst>
          </p:cNvPr>
          <p:cNvSpPr>
            <a:spLocks noGrp="1"/>
          </p:cNvSpPr>
          <p:nvPr>
            <p:ph type="body" sz="quarter" idx="13"/>
          </p:nvPr>
        </p:nvSpPr>
        <p:spPr>
          <a:xfrm>
            <a:off x="8382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8" name="Text Placeholder 6">
            <a:extLst>
              <a:ext uri="{FF2B5EF4-FFF2-40B4-BE49-F238E27FC236}">
                <a16:creationId xmlns:a16="http://schemas.microsoft.com/office/drawing/2014/main" id="{3B35102A-011B-4014-8695-EF8AC1C958B8}"/>
              </a:ext>
            </a:extLst>
          </p:cNvPr>
          <p:cNvSpPr>
            <a:spLocks noGrp="1"/>
          </p:cNvSpPr>
          <p:nvPr>
            <p:ph type="body" sz="quarter" idx="14"/>
          </p:nvPr>
        </p:nvSpPr>
        <p:spPr>
          <a:xfrm>
            <a:off x="37655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9" name="Text Placeholder 6">
            <a:extLst>
              <a:ext uri="{FF2B5EF4-FFF2-40B4-BE49-F238E27FC236}">
                <a16:creationId xmlns:a16="http://schemas.microsoft.com/office/drawing/2014/main" id="{D8D23C75-BA16-4D33-B1F8-B92E249E3ECA}"/>
              </a:ext>
            </a:extLst>
          </p:cNvPr>
          <p:cNvSpPr>
            <a:spLocks noGrp="1"/>
          </p:cNvSpPr>
          <p:nvPr>
            <p:ph type="body" sz="quarter" idx="15"/>
          </p:nvPr>
        </p:nvSpPr>
        <p:spPr>
          <a:xfrm>
            <a:off x="66929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0" name="Text Placeholder 6">
            <a:extLst>
              <a:ext uri="{FF2B5EF4-FFF2-40B4-BE49-F238E27FC236}">
                <a16:creationId xmlns:a16="http://schemas.microsoft.com/office/drawing/2014/main" id="{3B8F42B0-F4FD-4347-9FB0-CB453E0112F5}"/>
              </a:ext>
            </a:extLst>
          </p:cNvPr>
          <p:cNvSpPr>
            <a:spLocks noGrp="1"/>
          </p:cNvSpPr>
          <p:nvPr>
            <p:ph type="body" sz="quarter" idx="16"/>
          </p:nvPr>
        </p:nvSpPr>
        <p:spPr>
          <a:xfrm>
            <a:off x="96202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2" name="Picture Placeholder 11">
            <a:extLst>
              <a:ext uri="{FF2B5EF4-FFF2-40B4-BE49-F238E27FC236}">
                <a16:creationId xmlns:a16="http://schemas.microsoft.com/office/drawing/2014/main" id="{B1B06D73-3850-4283-9B4A-A18CEC9E4E6C}"/>
              </a:ext>
            </a:extLst>
          </p:cNvPr>
          <p:cNvSpPr>
            <a:spLocks noGrp="1"/>
          </p:cNvSpPr>
          <p:nvPr>
            <p:ph type="pic" sz="quarter" idx="17"/>
          </p:nvPr>
        </p:nvSpPr>
        <p:spPr>
          <a:xfrm>
            <a:off x="838200" y="2609850"/>
            <a:ext cx="2330450" cy="1739900"/>
          </a:xfrm>
        </p:spPr>
        <p:txBody>
          <a:bodyPr/>
          <a:lstStyle/>
          <a:p>
            <a:endParaRPr lang="en-GB" dirty="0"/>
          </a:p>
        </p:txBody>
      </p:sp>
      <p:sp>
        <p:nvSpPr>
          <p:cNvPr id="13" name="Picture Placeholder 11">
            <a:extLst>
              <a:ext uri="{FF2B5EF4-FFF2-40B4-BE49-F238E27FC236}">
                <a16:creationId xmlns:a16="http://schemas.microsoft.com/office/drawing/2014/main" id="{69F7A626-CBFB-4101-8D2A-380DC6574E98}"/>
              </a:ext>
            </a:extLst>
          </p:cNvPr>
          <p:cNvSpPr>
            <a:spLocks noGrp="1"/>
          </p:cNvSpPr>
          <p:nvPr>
            <p:ph type="pic" sz="quarter" idx="18"/>
          </p:nvPr>
        </p:nvSpPr>
        <p:spPr>
          <a:xfrm>
            <a:off x="9620250" y="2609850"/>
            <a:ext cx="2330450" cy="1739900"/>
          </a:xfrm>
        </p:spPr>
        <p:txBody>
          <a:bodyPr/>
          <a:lstStyle/>
          <a:p>
            <a:endParaRPr lang="en-GB" dirty="0"/>
          </a:p>
        </p:txBody>
      </p:sp>
      <p:sp>
        <p:nvSpPr>
          <p:cNvPr id="14" name="Picture Placeholder 11">
            <a:extLst>
              <a:ext uri="{FF2B5EF4-FFF2-40B4-BE49-F238E27FC236}">
                <a16:creationId xmlns:a16="http://schemas.microsoft.com/office/drawing/2014/main" id="{C1B4BFEE-565B-491F-AD6E-0E3CBD8906FE}"/>
              </a:ext>
            </a:extLst>
          </p:cNvPr>
          <p:cNvSpPr>
            <a:spLocks noGrp="1"/>
          </p:cNvSpPr>
          <p:nvPr>
            <p:ph type="pic" sz="quarter" idx="19"/>
          </p:nvPr>
        </p:nvSpPr>
        <p:spPr>
          <a:xfrm>
            <a:off x="6692900" y="2609850"/>
            <a:ext cx="2330450" cy="1739900"/>
          </a:xfrm>
        </p:spPr>
        <p:txBody>
          <a:bodyPr/>
          <a:lstStyle/>
          <a:p>
            <a:endParaRPr lang="en-GB" dirty="0"/>
          </a:p>
        </p:txBody>
      </p:sp>
      <p:sp>
        <p:nvSpPr>
          <p:cNvPr id="15" name="Picture Placeholder 11">
            <a:extLst>
              <a:ext uri="{FF2B5EF4-FFF2-40B4-BE49-F238E27FC236}">
                <a16:creationId xmlns:a16="http://schemas.microsoft.com/office/drawing/2014/main" id="{C939CB5D-8DD5-4089-A354-D365A9C44D67}"/>
              </a:ext>
            </a:extLst>
          </p:cNvPr>
          <p:cNvSpPr>
            <a:spLocks noGrp="1"/>
          </p:cNvSpPr>
          <p:nvPr>
            <p:ph type="pic" sz="quarter" idx="20"/>
          </p:nvPr>
        </p:nvSpPr>
        <p:spPr>
          <a:xfrm>
            <a:off x="3765550" y="2609850"/>
            <a:ext cx="2330450" cy="1739900"/>
          </a:xfrm>
        </p:spPr>
        <p:txBody>
          <a:bodyPr/>
          <a:lstStyle/>
          <a:p>
            <a:endParaRPr lang="en-GB" dirty="0"/>
          </a:p>
        </p:txBody>
      </p:sp>
    </p:spTree>
    <p:extLst>
      <p:ext uri="{BB962C8B-B14F-4D97-AF65-F5344CB8AC3E}">
        <p14:creationId xmlns:p14="http://schemas.microsoft.com/office/powerpoint/2010/main" val="36407058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D3C9-D458-3EBC-50DF-A7069C686BC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829414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421376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C9599-FFB6-4354-3F7D-09A223AA1EDA}"/>
              </a:ext>
            </a:extLst>
          </p:cNvPr>
          <p:cNvSpPr>
            <a:spLocks noGrp="1"/>
          </p:cNvSpPr>
          <p:nvPr>
            <p:ph type="ctrTitle"/>
          </p:nvPr>
        </p:nvSpPr>
        <p:spPr>
          <a:xfrm>
            <a:off x="3753612" y="3776472"/>
            <a:ext cx="8014716" cy="846328"/>
          </a:xfrm>
          <a:prstGeom prst="rect">
            <a:avLst/>
          </a:prstGeom>
        </p:spPr>
        <p:txBody>
          <a:bodyPr anchor="b"/>
          <a:lstStyle>
            <a:lvl1pPr algn="ctr">
              <a:defRPr sz="4800" baseline="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8869147-176D-D8AD-80EC-271B726AF814}"/>
              </a:ext>
            </a:extLst>
          </p:cNvPr>
          <p:cNvSpPr>
            <a:spLocks noGrp="1"/>
          </p:cNvSpPr>
          <p:nvPr>
            <p:ph type="subTitle" idx="1"/>
          </p:nvPr>
        </p:nvSpPr>
        <p:spPr>
          <a:xfrm>
            <a:off x="3188970" y="4854957"/>
            <a:ext cx="9144000" cy="640206"/>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Arc 6">
            <a:extLst>
              <a:ext uri="{FF2B5EF4-FFF2-40B4-BE49-F238E27FC236}">
                <a16:creationId xmlns:a16="http://schemas.microsoft.com/office/drawing/2014/main" id="{51EA9FB6-FA77-D160-D015-830824776284}"/>
              </a:ext>
            </a:extLst>
          </p:cNvPr>
          <p:cNvSpPr/>
          <p:nvPr userDrawn="1"/>
        </p:nvSpPr>
        <p:spPr>
          <a:xfrm rot="5062318">
            <a:off x="-1560187" y="1155864"/>
            <a:ext cx="5504688" cy="4913517"/>
          </a:xfrm>
          <a:prstGeom prst="arc">
            <a:avLst>
              <a:gd name="adj1" fmla="val 16131384"/>
              <a:gd name="adj2" fmla="val 21458411"/>
            </a:avLst>
          </a:prstGeom>
          <a:ln w="146050" cap="rnd">
            <a:solidFill>
              <a:srgbClr val="FDE7B9"/>
            </a:solidFill>
            <a:prstDash val="dash"/>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22872408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Early Years Practitioner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33263"/>
            <a:ext cx="10422393" cy="1325563"/>
          </a:xfrm>
          <a:noFill/>
          <a:ln>
            <a:noFill/>
          </a:ln>
        </p:spPr>
        <p:txBody>
          <a:bodyPr/>
          <a:lstStyle>
            <a:lvl1pPr>
              <a:defRPr>
                <a:solidFill>
                  <a:schemeClr val="bg1"/>
                </a:solidFill>
              </a:defRPr>
            </a:lvl1pPr>
          </a:lstStyle>
          <a:p>
            <a:r>
              <a:rPr lang="en-US" dirty="0"/>
              <a:t>Early Years Practitioner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40002" y="1417955"/>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F8582BA7-73F0-4CAA-ABBA-B3D2C79181C5}"/>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237009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ching Assistant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42140"/>
            <a:ext cx="10422393" cy="1325563"/>
          </a:xfrm>
          <a:noFill/>
          <a:ln>
            <a:noFill/>
          </a:ln>
        </p:spPr>
        <p:txBody>
          <a:bodyPr/>
          <a:lstStyle>
            <a:lvl1pPr>
              <a:defRPr>
                <a:solidFill>
                  <a:schemeClr val="bg1"/>
                </a:solidFill>
              </a:defRPr>
            </a:lvl1pPr>
          </a:lstStyle>
          <a:p>
            <a:r>
              <a:rPr lang="en-US" dirty="0"/>
              <a:t>Teaching Assistant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179" r="179"/>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9367B9BD-67EA-45C0-B288-C37AB78A64B2}"/>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749416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earning Mento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6800" y="208800"/>
            <a:ext cx="10422393" cy="1325563"/>
          </a:xfrm>
          <a:noFill/>
          <a:ln>
            <a:noFill/>
          </a:ln>
        </p:spPr>
        <p:txBody>
          <a:bodyPr/>
          <a:lstStyle>
            <a:lvl1pPr>
              <a:defRPr>
                <a:solidFill>
                  <a:schemeClr val="bg1"/>
                </a:solidFill>
              </a:defRPr>
            </a:lvl1pPr>
          </a:lstStyle>
          <a:p>
            <a:r>
              <a:rPr lang="en-US" dirty="0"/>
              <a:t>Learning and Skills Mentor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12000" y="137520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9A08986B-B894-484F-927B-4FA603A5B0D0}"/>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917086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earning &amp; Skills Teacher L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42140"/>
            <a:ext cx="10422393" cy="1325563"/>
          </a:xfrm>
          <a:noFill/>
          <a:ln>
            <a:noFill/>
          </a:ln>
        </p:spPr>
        <p:txBody>
          <a:bodyPr/>
          <a:lstStyle>
            <a:lvl1pPr>
              <a:defRPr>
                <a:solidFill>
                  <a:schemeClr val="bg1"/>
                </a:solidFill>
              </a:defRPr>
            </a:lvl1pPr>
          </a:lstStyle>
          <a:p>
            <a:r>
              <a:rPr lang="en-US" dirty="0"/>
              <a:t>Learning &amp; Skills Teacher Level 5</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786736" y="1453466"/>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49BE3EA5-36F2-4920-9918-0D9E637E3BDA}"/>
              </a:ext>
            </a:extLst>
          </p:cNvPr>
          <p:cNvSpPr>
            <a:spLocks noGrp="1"/>
          </p:cNvSpPr>
          <p:nvPr>
            <p:ph type="body" sz="quarter" idx="10"/>
          </p:nvPr>
        </p:nvSpPr>
        <p:spPr>
          <a:xfrm>
            <a:off x="590550" y="1986841"/>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929991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D480CA89-7D6A-4621-8EFA-38898603D16D}"/>
              </a:ext>
            </a:extLst>
          </p:cNvPr>
          <p:cNvSpPr>
            <a:spLocks noGrp="1"/>
          </p:cNvSpPr>
          <p:nvPr>
            <p:ph type="body" sz="quarter" idx="14"/>
          </p:nvPr>
        </p:nvSpPr>
        <p:spPr>
          <a:xfrm>
            <a:off x="6636152" y="1966912"/>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89325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HSW L3 mental health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Mental Health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95210" y="1499216"/>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33801BF5-E0C0-4392-B9B6-A5D5B7B3B881}"/>
              </a:ext>
            </a:extLst>
          </p:cNvPr>
          <p:cNvSpPr txBox="1"/>
          <p:nvPr userDrawn="1"/>
        </p:nvSpPr>
        <p:spPr>
          <a:xfrm>
            <a:off x="800976" y="2372414"/>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673891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6A2E-9524-4C7D-B3D6-532D8FE03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69E23D-2FAC-4165-999C-826A73B53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B6C34F-3CB0-484A-8833-21CF7C2BE5E6}"/>
              </a:ext>
            </a:extLst>
          </p:cNvPr>
          <p:cNvSpPr>
            <a:spLocks noGrp="1"/>
          </p:cNvSpPr>
          <p:nvPr>
            <p:ph type="dt" sz="half" idx="10"/>
          </p:nvPr>
        </p:nvSpPr>
        <p:spPr/>
        <p:txBody>
          <a:bodyPr/>
          <a:lstStyle/>
          <a:p>
            <a:fld id="{DC3E4F34-484D-4FA4-85E0-A613D75162AC}" type="datetimeFigureOut">
              <a:rPr lang="en-GB" smtClean="0"/>
              <a:t>22/03/2024</a:t>
            </a:fld>
            <a:endParaRPr lang="en-GB" dirty="0"/>
          </a:p>
        </p:txBody>
      </p:sp>
      <p:sp>
        <p:nvSpPr>
          <p:cNvPr id="5" name="Footer Placeholder 4">
            <a:extLst>
              <a:ext uri="{FF2B5EF4-FFF2-40B4-BE49-F238E27FC236}">
                <a16:creationId xmlns:a16="http://schemas.microsoft.com/office/drawing/2014/main" id="{86CBE79A-0C34-42CC-A387-52F9B0A7409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EBAD81F-D465-40AF-8FA2-9224853DF6E0}"/>
              </a:ext>
            </a:extLst>
          </p:cNvPr>
          <p:cNvSpPr>
            <a:spLocks noGrp="1"/>
          </p:cNvSpPr>
          <p:nvPr>
            <p:ph type="sldNum" sz="quarter" idx="12"/>
          </p:nvPr>
        </p:nvSpPr>
        <p:spPr/>
        <p:txBody>
          <a:bodyPr/>
          <a:lstStyle/>
          <a:p>
            <a:fld id="{00083368-4743-43A2-93B1-10DBAD22B44F}" type="slidenum">
              <a:rPr lang="en-GB" smtClean="0"/>
              <a:t>‹#›</a:t>
            </a:fld>
            <a:endParaRPr lang="en-GB" dirty="0"/>
          </a:p>
        </p:txBody>
      </p:sp>
    </p:spTree>
    <p:extLst>
      <p:ext uri="{BB962C8B-B14F-4D97-AF65-F5344CB8AC3E}">
        <p14:creationId xmlns:p14="http://schemas.microsoft.com/office/powerpoint/2010/main" val="706128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HSW L3 mental health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 Mental Health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489691"/>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D69F9AAE-6D49-43A5-8145-80AA2B2CCBE6}"/>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Tree>
    <p:extLst>
      <p:ext uri="{BB962C8B-B14F-4D97-AF65-F5344CB8AC3E}">
        <p14:creationId xmlns:p14="http://schemas.microsoft.com/office/powerpoint/2010/main" val="1646256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SW L3 allied health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a:t>
            </a:r>
            <a:br>
              <a:rPr lang="en-US" dirty="0"/>
            </a:br>
            <a:r>
              <a:rPr lang="en-US" dirty="0"/>
              <a:t>Allied Health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75513" y="1462343"/>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ECF3E576-5900-C98C-9636-47AF7077FB90}"/>
              </a:ext>
            </a:extLst>
          </p:cNvPr>
          <p:cNvSpPr txBox="1"/>
          <p:nvPr userDrawn="1"/>
        </p:nvSpPr>
        <p:spPr>
          <a:xfrm>
            <a:off x="800976" y="2372414"/>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11008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HSW L3 allied health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a:t>
            </a:r>
            <a:br>
              <a:rPr lang="en-US" dirty="0"/>
            </a:br>
            <a:r>
              <a:rPr lang="en-US" dirty="0"/>
              <a:t>Allied Health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534538"/>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1BA97DE2-C630-454D-BB52-05E279D04414}"/>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Tree>
    <p:extLst>
      <p:ext uri="{BB962C8B-B14F-4D97-AF65-F5344CB8AC3E}">
        <p14:creationId xmlns:p14="http://schemas.microsoft.com/office/powerpoint/2010/main" val="1526006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HSW L3 Theatre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Theatre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19674B47-435E-43CB-B35B-8D569818718C}"/>
              </a:ext>
            </a:extLst>
          </p:cNvPr>
          <p:cNvSpPr txBox="1"/>
          <p:nvPr userDrawn="1"/>
        </p:nvSpPr>
        <p:spPr>
          <a:xfrm>
            <a:off x="781050" y="2213227"/>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510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HSW L3 Theatre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Senior Healthcare Support Worker  Theatre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9C75F37A-A206-4F4C-BD4E-B14078B0BEF5}"/>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Tree>
    <p:extLst>
      <p:ext uri="{BB962C8B-B14F-4D97-AF65-F5344CB8AC3E}">
        <p14:creationId xmlns:p14="http://schemas.microsoft.com/office/powerpoint/2010/main" val="1168902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HSW L3 C&amp;YP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510426"/>
            <a:ext cx="10422393" cy="1325563"/>
          </a:xfrm>
          <a:noFill/>
          <a:ln>
            <a:noFill/>
          </a:ln>
        </p:spPr>
        <p:txBody>
          <a:bodyPr/>
          <a:lstStyle>
            <a:lvl1pPr>
              <a:defRPr>
                <a:solidFill>
                  <a:schemeClr val="bg1"/>
                </a:solidFill>
              </a:defRPr>
            </a:lvl1pPr>
          </a:lstStyle>
          <a:p>
            <a:r>
              <a:rPr lang="en-US" dirty="0"/>
              <a:t>Senior Healthcare Support Worker Children &amp; Young Peoples Support</a:t>
            </a:r>
            <a:br>
              <a:rPr lang="en-US" dirty="0"/>
            </a:br>
            <a:r>
              <a:rPr lang="en-US" dirty="0"/>
              <a:t>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5175A22E-4F28-4148-A335-D647826FC95A}"/>
              </a:ext>
            </a:extLst>
          </p:cNvPr>
          <p:cNvSpPr txBox="1"/>
          <p:nvPr userDrawn="1"/>
        </p:nvSpPr>
        <p:spPr>
          <a:xfrm>
            <a:off x="781050" y="2213227"/>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73820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HSW L3 C&amp;YP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510426"/>
            <a:ext cx="10422393" cy="1325563"/>
          </a:xfrm>
          <a:noFill/>
          <a:ln>
            <a:noFill/>
          </a:ln>
        </p:spPr>
        <p:txBody>
          <a:bodyPr/>
          <a:lstStyle>
            <a:lvl1pPr>
              <a:defRPr>
                <a:solidFill>
                  <a:schemeClr val="bg1"/>
                </a:solidFill>
              </a:defRPr>
            </a:lvl1pPr>
          </a:lstStyle>
          <a:p>
            <a:r>
              <a:rPr lang="en-US" dirty="0"/>
              <a:t>Senior Healthcare Support Worker Children &amp; Young Peoples Support</a:t>
            </a:r>
            <a:br>
              <a:rPr lang="en-US" dirty="0"/>
            </a:br>
            <a:r>
              <a:rPr lang="en-US" dirty="0"/>
              <a:t>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8BC3D181-74E0-4968-BC4C-04645A0C718B}"/>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Tree>
    <p:extLst>
      <p:ext uri="{BB962C8B-B14F-4D97-AF65-F5344CB8AC3E}">
        <p14:creationId xmlns:p14="http://schemas.microsoft.com/office/powerpoint/2010/main" val="938426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HSW L3 maternity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510426"/>
            <a:ext cx="10422393" cy="1325563"/>
          </a:xfrm>
          <a:noFill/>
          <a:ln>
            <a:noFill/>
          </a:ln>
        </p:spPr>
        <p:txBody>
          <a:bodyPr/>
          <a:lstStyle>
            <a:lvl1pPr>
              <a:defRPr>
                <a:solidFill>
                  <a:schemeClr val="bg1"/>
                </a:solidFill>
              </a:defRPr>
            </a:lvl1pPr>
          </a:lstStyle>
          <a:p>
            <a:r>
              <a:rPr lang="en-US" dirty="0"/>
              <a:t>Senior Healthcare Support Worker Maternity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5FF5DBE0-0BB1-46C1-B2C9-6578E7F9F296}"/>
              </a:ext>
            </a:extLst>
          </p:cNvPr>
          <p:cNvSpPr txBox="1"/>
          <p:nvPr userDrawn="1"/>
        </p:nvSpPr>
        <p:spPr>
          <a:xfrm>
            <a:off x="781050" y="2213227"/>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8571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D3C9-D458-3EBC-50DF-A7069C686BC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06756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HSW L3 maternity supp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510426"/>
            <a:ext cx="10422393" cy="1325563"/>
          </a:xfrm>
          <a:noFill/>
          <a:ln>
            <a:noFill/>
          </a:ln>
        </p:spPr>
        <p:txBody>
          <a:bodyPr/>
          <a:lstStyle>
            <a:lvl1pPr>
              <a:defRPr>
                <a:solidFill>
                  <a:schemeClr val="bg1"/>
                </a:solidFill>
              </a:defRPr>
            </a:lvl1pPr>
          </a:lstStyle>
          <a:p>
            <a:r>
              <a:rPr lang="en-US" dirty="0"/>
              <a:t>Senior Healthcare Support Worker Maternity Support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C20BB8DA-0166-4B4C-B43A-8F3E05265F73}"/>
              </a:ext>
            </a:extLst>
          </p:cNvPr>
          <p:cNvSpPr txBox="1"/>
          <p:nvPr userDrawn="1"/>
        </p:nvSpPr>
        <p:spPr>
          <a:xfrm>
            <a:off x="851374" y="2260852"/>
            <a:ext cx="6572250" cy="3574761"/>
          </a:xfrm>
          <a:prstGeom prst="rect">
            <a:avLst/>
          </a:prstGeom>
          <a:noFill/>
        </p:spPr>
        <p:txBody>
          <a:bodyPr wrap="square">
            <a:spAutoFit/>
          </a:bodyPr>
          <a:lstStyle/>
          <a:p>
            <a:pPr marR="0" algn="l" rtl="0"/>
            <a:r>
              <a:rPr lang="en-GB" sz="2000" b="0" i="0" u="none" strike="noStrike" baseline="0" dirty="0">
                <a:solidFill>
                  <a:schemeClr val="bg1"/>
                </a:solidFill>
                <a:latin typeface="Arial" panose="020B0604020202020204" pitchFamily="34" charset="0"/>
                <a:cs typeface="Arial" panose="020B0604020202020204" pitchFamily="34" charset="0"/>
              </a:rPr>
              <a:t>Commitment: </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Attend a one day study workshop every month</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Complete off the job training</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Collate an e-portfolio of evidence</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Assigned a mentor</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your Diploma, Functional Skills and Care Certificate (if needed)</a:t>
            </a:r>
          </a:p>
          <a:p>
            <a:pPr marL="342900" marR="0" indent="-342900" algn="l" rtl="0">
              <a:lnSpc>
                <a:spcPct val="150000"/>
              </a:lnSpc>
              <a:buFontTx/>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Work towards End Point Assessment</a:t>
            </a:r>
          </a:p>
        </p:txBody>
      </p:sp>
    </p:spTree>
    <p:extLst>
      <p:ext uri="{BB962C8B-B14F-4D97-AF65-F5344CB8AC3E}">
        <p14:creationId xmlns:p14="http://schemas.microsoft.com/office/powerpoint/2010/main" val="1811746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lvl1pPr>
              <a:defRPr/>
            </a:lvl1pPr>
          </a:lstStyle>
          <a:p>
            <a:r>
              <a:rPr lang="en-US" dirty="0"/>
              <a:t>SHSW Adult Nursing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22DBB198-0E38-40A5-8038-7D783B03B9AE}"/>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462343"/>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86171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lvl1pPr>
              <a:defRPr/>
            </a:lvl1pPr>
          </a:lstStyle>
          <a:p>
            <a:r>
              <a:rPr lang="en-US" dirty="0"/>
              <a:t>SHSW Mental Health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75D1B30C-6A26-4AA5-8553-E2BCB1838DBE}"/>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582049"/>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72909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lvl1pPr>
              <a:defRPr/>
            </a:lvl1pPr>
          </a:lstStyle>
          <a:p>
            <a:r>
              <a:rPr lang="en-US" dirty="0"/>
              <a:t>SHSW Allied Health Therapy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56609D79-F821-4039-A858-6B26B09CD65C}"/>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582049"/>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6842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p>
            <a:r>
              <a:rPr lang="en-US" dirty="0"/>
              <a:t>SHSW Theatre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B4A12BF8-BF5E-4C4A-A31F-1D7FFD5E1CC2}"/>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497854"/>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49680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lvl1pPr>
              <a:defRPr/>
            </a:lvl1pPr>
          </a:lstStyle>
          <a:p>
            <a:r>
              <a:rPr lang="en-US" dirty="0"/>
              <a:t>SHSW Children &amp; Young People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D6BBE4AE-C8BB-4F4A-A853-71F6751352F1}"/>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90688"/>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60007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3F21-2BAF-4B97-88CD-B6A2AA3AF11D}"/>
              </a:ext>
            </a:extLst>
          </p:cNvPr>
          <p:cNvSpPr>
            <a:spLocks noGrp="1"/>
          </p:cNvSpPr>
          <p:nvPr>
            <p:ph type="title" hasCustomPrompt="1"/>
          </p:nvPr>
        </p:nvSpPr>
        <p:spPr/>
        <p:txBody>
          <a:bodyPr/>
          <a:lstStyle/>
          <a:p>
            <a:r>
              <a:rPr lang="en-US" dirty="0"/>
              <a:t>SHSW Maternity Support</a:t>
            </a:r>
            <a:endParaRPr lang="en-GB" dirty="0"/>
          </a:p>
        </p:txBody>
      </p:sp>
      <p:sp>
        <p:nvSpPr>
          <p:cNvPr id="4" name="Text Placeholder 3">
            <a:extLst>
              <a:ext uri="{FF2B5EF4-FFF2-40B4-BE49-F238E27FC236}">
                <a16:creationId xmlns:a16="http://schemas.microsoft.com/office/drawing/2014/main" id="{E1985506-6316-423E-8DEE-79F469FFF96E}"/>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18EA1258-8DFE-4B8E-8547-D4CAD7E7DC85}"/>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26767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B9FAD-CF8F-AC05-EFB2-AB91816D07D5}"/>
              </a:ext>
            </a:extLst>
          </p:cNvPr>
          <p:cNvSpPr>
            <a:spLocks noGrp="1"/>
          </p:cNvSpPr>
          <p:nvPr>
            <p:ph type="title" hasCustomPrompt="1"/>
          </p:nvPr>
        </p:nvSpPr>
        <p:spPr/>
        <p:txBody>
          <a:bodyPr/>
          <a:lstStyle>
            <a:lvl1pPr>
              <a:defRPr/>
            </a:lvl1pPr>
          </a:lstStyle>
          <a:p>
            <a:r>
              <a:rPr lang="en-US" dirty="0"/>
              <a:t>Associate Continuing Healthcare Practitioner </a:t>
            </a:r>
            <a:endParaRPr lang="en-GB" dirty="0"/>
          </a:p>
        </p:txBody>
      </p:sp>
      <p:pic>
        <p:nvPicPr>
          <p:cNvPr id="3" name="Picture 2">
            <a:extLst>
              <a:ext uri="{FF2B5EF4-FFF2-40B4-BE49-F238E27FC236}">
                <a16:creationId xmlns:a16="http://schemas.microsoft.com/office/drawing/2014/main" id="{940AD514-BA49-94DF-FD8E-303AEC09287C}"/>
              </a:ext>
            </a:extLst>
          </p:cNvPr>
          <p:cNvPicPr>
            <a:picLocks noChangeAspect="1"/>
          </p:cNvPicPr>
          <p:nvPr userDrawn="1"/>
        </p:nvPicPr>
        <p:blipFill>
          <a:blip r:embed="rId2">
            <a:extLst>
              <a:ext uri="{28A0092B-C50C-407E-A947-70E740481C1C}">
                <a14:useLocalDpi xmlns:a14="http://schemas.microsoft.com/office/drawing/2010/main" val="0"/>
              </a:ext>
            </a:extLst>
          </a:blip>
          <a:srcRect l="117" r="117"/>
          <a:stretch/>
        </p:blipFill>
        <p:spPr>
          <a:xfrm>
            <a:off x="7866635" y="163648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A1430D97-F63C-301A-5CD0-F9435962F858}"/>
              </a:ext>
            </a:extLst>
          </p:cNvPr>
          <p:cNvSpPr>
            <a:spLocks noGrp="1"/>
          </p:cNvSpPr>
          <p:nvPr>
            <p:ph type="body" sz="quarter" idx="10"/>
          </p:nvPr>
        </p:nvSpPr>
        <p:spPr>
          <a:xfrm>
            <a:off x="838200" y="2143125"/>
            <a:ext cx="6315075"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1045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05712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dult Care Worker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Adult Care Worker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FEE4B36D-5E2D-4CE7-BCDC-19EADD94C347}"/>
              </a:ext>
            </a:extLst>
          </p:cNvPr>
          <p:cNvSpPr>
            <a:spLocks noGrp="1"/>
          </p:cNvSpPr>
          <p:nvPr>
            <p:ph type="body" sz="quarter" idx="10"/>
          </p:nvPr>
        </p:nvSpPr>
        <p:spPr>
          <a:xfrm>
            <a:off x="407988" y="2019300"/>
            <a:ext cx="7011987" cy="401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608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81111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ad Adult Care Worke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Lead Adult Care Worker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59699" y="1534538"/>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85470C6A-A71C-4C4B-858D-AD0D66309F7A}"/>
              </a:ext>
            </a:extLst>
          </p:cNvPr>
          <p:cNvSpPr>
            <a:spLocks noGrp="1"/>
          </p:cNvSpPr>
          <p:nvPr>
            <p:ph type="body" sz="quarter" idx="10"/>
          </p:nvPr>
        </p:nvSpPr>
        <p:spPr>
          <a:xfrm>
            <a:off x="552450" y="2047875"/>
            <a:ext cx="68865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3060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ad Practitioner In Adult Care L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Lead Practitioner In Adult Care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117" r="117"/>
          <a:stretch/>
        </p:blipFill>
        <p:spPr>
          <a:xfrm>
            <a:off x="7875390" y="1498754"/>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448B5ABA-43B1-414E-B2E0-037888987158}"/>
              </a:ext>
            </a:extLst>
          </p:cNvPr>
          <p:cNvSpPr>
            <a:spLocks noGrp="1"/>
          </p:cNvSpPr>
          <p:nvPr>
            <p:ph type="body" sz="quarter" idx="10"/>
          </p:nvPr>
        </p:nvSpPr>
        <p:spPr>
          <a:xfrm>
            <a:off x="628650" y="2219325"/>
            <a:ext cx="6505575"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7534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ader In Adult Care L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Leader In Adult Care Level 5</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t="8" b="8"/>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E04F098D-4CE1-4DAA-9E5E-8A19DE864349}"/>
              </a:ext>
            </a:extLst>
          </p:cNvPr>
          <p:cNvSpPr>
            <a:spLocks noGrp="1"/>
          </p:cNvSpPr>
          <p:nvPr>
            <p:ph type="body" sz="quarter" idx="10"/>
          </p:nvPr>
        </p:nvSpPr>
        <p:spPr>
          <a:xfrm>
            <a:off x="493713" y="2133600"/>
            <a:ext cx="6831012"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66716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25962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siness Administrato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Business Administrator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t="1986" b="1986"/>
          <a:stretch/>
        </p:blipFill>
        <p:spPr>
          <a:xfrm>
            <a:off x="7840002" y="1346934"/>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021FD621-894A-4B39-B76F-A40A42BD0F01}"/>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87284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Leader Superviso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Team Leader/Supervisor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304" r="304"/>
          <a:stretch/>
        </p:blipFill>
        <p:spPr>
          <a:xfrm>
            <a:off x="7848880" y="1329178"/>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DFBDE0D3-288E-46C0-8F9B-55DD18D17B5C}"/>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16263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ssociate Project Manager L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Associate Project Manager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40002" y="1373566"/>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FE62905C-275E-41C7-AC81-16B71BDFE5F8}"/>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1367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0218-DC0A-41EE-A05C-FBA4BC1901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59534-67E4-4FC3-A6AC-0E194E930DD3}"/>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E41E5277-4439-4904-B1CA-5ED9A95DED8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9C04D27-9649-408C-9650-AE32AFD9FF3B}"/>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9" name="Media Placeholder 8">
            <a:extLst>
              <a:ext uri="{FF2B5EF4-FFF2-40B4-BE49-F238E27FC236}">
                <a16:creationId xmlns:a16="http://schemas.microsoft.com/office/drawing/2014/main" id="{5B7B70DA-7FD6-490C-A98B-C0BBA4510B07}"/>
              </a:ext>
            </a:extLst>
          </p:cNvPr>
          <p:cNvSpPr>
            <a:spLocks noGrp="1"/>
          </p:cNvSpPr>
          <p:nvPr>
            <p:ph type="media" sz="quarter" idx="14"/>
          </p:nvPr>
        </p:nvSpPr>
        <p:spPr>
          <a:xfrm>
            <a:off x="5821363" y="2176463"/>
            <a:ext cx="5532437" cy="3703637"/>
          </a:xfrm>
        </p:spPr>
        <p:txBody>
          <a:bodyPr/>
          <a:lstStyle/>
          <a:p>
            <a:endParaRPr lang="en-GB" dirty="0"/>
          </a:p>
        </p:txBody>
      </p:sp>
      <p:sp>
        <p:nvSpPr>
          <p:cNvPr id="11" name="Text Placeholder 10">
            <a:extLst>
              <a:ext uri="{FF2B5EF4-FFF2-40B4-BE49-F238E27FC236}">
                <a16:creationId xmlns:a16="http://schemas.microsoft.com/office/drawing/2014/main" id="{76AEACB5-4F22-4ED3-8B84-8B04D20330AB}"/>
              </a:ext>
            </a:extLst>
          </p:cNvPr>
          <p:cNvSpPr>
            <a:spLocks noGrp="1"/>
          </p:cNvSpPr>
          <p:nvPr>
            <p:ph type="body" sz="quarter" idx="15"/>
          </p:nvPr>
        </p:nvSpPr>
        <p:spPr>
          <a:xfrm>
            <a:off x="838200" y="2176463"/>
            <a:ext cx="4683125"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7109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arly Years Practitioner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33263"/>
            <a:ext cx="10422393" cy="1325563"/>
          </a:xfrm>
          <a:noFill/>
          <a:ln>
            <a:noFill/>
          </a:ln>
        </p:spPr>
        <p:txBody>
          <a:bodyPr/>
          <a:lstStyle>
            <a:lvl1pPr>
              <a:defRPr>
                <a:solidFill>
                  <a:schemeClr val="bg1"/>
                </a:solidFill>
              </a:defRPr>
            </a:lvl1pPr>
          </a:lstStyle>
          <a:p>
            <a:r>
              <a:rPr lang="en-US" dirty="0"/>
              <a:t>Early Years Practitioner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40002" y="1417955"/>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F8582BA7-73F0-4CAA-ABBA-B3D2C79181C5}"/>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076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ching Assistant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42140"/>
            <a:ext cx="10422393" cy="1325563"/>
          </a:xfrm>
          <a:noFill/>
          <a:ln>
            <a:noFill/>
          </a:ln>
        </p:spPr>
        <p:txBody>
          <a:bodyPr/>
          <a:lstStyle>
            <a:lvl1pPr>
              <a:defRPr>
                <a:solidFill>
                  <a:schemeClr val="bg1"/>
                </a:solidFill>
              </a:defRPr>
            </a:lvl1pPr>
          </a:lstStyle>
          <a:p>
            <a:r>
              <a:rPr lang="en-US" dirty="0"/>
              <a:t>Teaching Assistant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179" r="179"/>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9367B9BD-67EA-45C0-B288-C37AB78A64B2}"/>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86157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lthcare Support Worker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5" y="208975"/>
            <a:ext cx="9067800" cy="1325563"/>
          </a:xfrm>
          <a:noFill/>
          <a:ln>
            <a:noFill/>
          </a:ln>
        </p:spPr>
        <p:txBody>
          <a:bodyPr/>
          <a:lstStyle>
            <a:lvl1pPr>
              <a:defRPr>
                <a:solidFill>
                  <a:schemeClr val="bg1"/>
                </a:solidFill>
              </a:defRPr>
            </a:lvl1pPr>
          </a:lstStyle>
          <a:p>
            <a:r>
              <a:rPr lang="en-US" dirty="0"/>
              <a:t>Healthcare Support Worker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41480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3">
            <a:extLst>
              <a:ext uri="{FF2B5EF4-FFF2-40B4-BE49-F238E27FC236}">
                <a16:creationId xmlns:a16="http://schemas.microsoft.com/office/drawing/2014/main" id="{4BCEEDBD-0523-4AC0-9DAF-CB4E0184573C}"/>
              </a:ext>
            </a:extLst>
          </p:cNvPr>
          <p:cNvSpPr>
            <a:spLocks noGrp="1"/>
          </p:cNvSpPr>
          <p:nvPr>
            <p:ph type="body" sz="quarter" idx="10"/>
          </p:nvPr>
        </p:nvSpPr>
        <p:spPr>
          <a:xfrm>
            <a:off x="541338" y="1819275"/>
            <a:ext cx="6605587" cy="43068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2588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arning Mento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6800" y="208800"/>
            <a:ext cx="10422393" cy="1325563"/>
          </a:xfrm>
          <a:noFill/>
          <a:ln>
            <a:noFill/>
          </a:ln>
        </p:spPr>
        <p:txBody>
          <a:bodyPr/>
          <a:lstStyle>
            <a:lvl1pPr>
              <a:defRPr>
                <a:solidFill>
                  <a:schemeClr val="bg1"/>
                </a:solidFill>
              </a:defRPr>
            </a:lvl1pPr>
          </a:lstStyle>
          <a:p>
            <a:r>
              <a:rPr lang="en-US" dirty="0"/>
              <a:t>Learning and Skills Mentor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12000" y="137520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9A08986B-B894-484F-927B-4FA603A5B0D0}"/>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80526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earning &amp; Skills Teacher L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590550" y="342140"/>
            <a:ext cx="10422393" cy="1325563"/>
          </a:xfrm>
          <a:noFill/>
          <a:ln>
            <a:noFill/>
          </a:ln>
        </p:spPr>
        <p:txBody>
          <a:bodyPr/>
          <a:lstStyle>
            <a:lvl1pPr>
              <a:defRPr>
                <a:solidFill>
                  <a:schemeClr val="bg1"/>
                </a:solidFill>
              </a:defRPr>
            </a:lvl1pPr>
          </a:lstStyle>
          <a:p>
            <a:r>
              <a:rPr lang="en-US" dirty="0"/>
              <a:t>Learning &amp; Skills Teacher Level 5</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786736" y="1453466"/>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49BE3EA5-36F2-4920-9918-0D9E637E3BDA}"/>
              </a:ext>
            </a:extLst>
          </p:cNvPr>
          <p:cNvSpPr>
            <a:spLocks noGrp="1"/>
          </p:cNvSpPr>
          <p:nvPr>
            <p:ph type="body" sz="quarter" idx="10"/>
          </p:nvPr>
        </p:nvSpPr>
        <p:spPr>
          <a:xfrm>
            <a:off x="590550" y="1986841"/>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7699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67974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er Services Practitioner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Customer Services Practitioner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t="4236" b="4236"/>
          <a:stretch/>
        </p:blipFill>
        <p:spPr>
          <a:xfrm>
            <a:off x="7813369" y="1373566"/>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5F9032B2-307B-4ED0-A394-B295ECF5140E}"/>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94629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8762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105156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7976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0218-DC0A-41EE-A05C-FBA4BC1901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59534-67E4-4FC3-A6AC-0E194E930DD3}"/>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E41E5277-4439-4904-B1CA-5ED9A95DED8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9C04D27-9649-408C-9650-AE32AFD9FF3B}"/>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9" name="Media Placeholder 8">
            <a:extLst>
              <a:ext uri="{FF2B5EF4-FFF2-40B4-BE49-F238E27FC236}">
                <a16:creationId xmlns:a16="http://schemas.microsoft.com/office/drawing/2014/main" id="{5B7B70DA-7FD6-490C-A98B-C0BBA4510B07}"/>
              </a:ext>
            </a:extLst>
          </p:cNvPr>
          <p:cNvSpPr>
            <a:spLocks noGrp="1"/>
          </p:cNvSpPr>
          <p:nvPr>
            <p:ph type="media" sz="quarter" idx="14"/>
          </p:nvPr>
        </p:nvSpPr>
        <p:spPr>
          <a:xfrm>
            <a:off x="5821363" y="2176463"/>
            <a:ext cx="5532437" cy="3703637"/>
          </a:xfrm>
        </p:spPr>
        <p:txBody>
          <a:bodyPr/>
          <a:lstStyle/>
          <a:p>
            <a:endParaRPr lang="en-GB" dirty="0"/>
          </a:p>
        </p:txBody>
      </p:sp>
      <p:sp>
        <p:nvSpPr>
          <p:cNvPr id="11" name="Text Placeholder 10">
            <a:extLst>
              <a:ext uri="{FF2B5EF4-FFF2-40B4-BE49-F238E27FC236}">
                <a16:creationId xmlns:a16="http://schemas.microsoft.com/office/drawing/2014/main" id="{76AEACB5-4F22-4ED3-8B84-8B04D20330AB}"/>
              </a:ext>
            </a:extLst>
          </p:cNvPr>
          <p:cNvSpPr>
            <a:spLocks noGrp="1"/>
          </p:cNvSpPr>
          <p:nvPr>
            <p:ph type="body" sz="quarter" idx="15"/>
          </p:nvPr>
        </p:nvSpPr>
        <p:spPr>
          <a:xfrm>
            <a:off x="838200" y="2176463"/>
            <a:ext cx="4683125"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3838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acilities Services Operative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Facilities Services Operative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913490" y="1440242"/>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7F7B3582-88D9-4A85-8EAE-1D9A5AF402A9}"/>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36383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acilities Management Supervisor L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Facilities Management Supervisor  </a:t>
            </a:r>
            <a:br>
              <a:rPr lang="en-US" dirty="0"/>
            </a:br>
            <a:r>
              <a:rPr lang="en-US" dirty="0"/>
              <a:t>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7896" r="7896"/>
          <a:stretch/>
        </p:blipFill>
        <p:spPr>
          <a:xfrm>
            <a:off x="7840002" y="1364689"/>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CBE96182-0BED-4C40-A564-9F996A133EF6}"/>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83974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acilities Manager L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3" y="208975"/>
            <a:ext cx="10422393" cy="1325563"/>
          </a:xfrm>
          <a:noFill/>
          <a:ln>
            <a:noFill/>
          </a:ln>
        </p:spPr>
        <p:txBody>
          <a:bodyPr/>
          <a:lstStyle>
            <a:lvl1pPr>
              <a:defRPr>
                <a:solidFill>
                  <a:schemeClr val="bg1"/>
                </a:solidFill>
              </a:defRPr>
            </a:lvl1pPr>
          </a:lstStyle>
          <a:p>
            <a:r>
              <a:rPr lang="en-US" dirty="0"/>
              <a:t>Facilities Manager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7858" r="7858"/>
          <a:stretch/>
        </p:blipFill>
        <p:spPr>
          <a:xfrm>
            <a:off x="7866635" y="1284790"/>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D430A027-6AFF-4BFB-9894-21A5F1F5019C}"/>
              </a:ext>
            </a:extLst>
          </p:cNvPr>
          <p:cNvSpPr>
            <a:spLocks noGrp="1"/>
          </p:cNvSpPr>
          <p:nvPr>
            <p:ph type="body" sz="quarter" idx="10"/>
          </p:nvPr>
        </p:nvSpPr>
        <p:spPr>
          <a:xfrm>
            <a:off x="590550" y="1933575"/>
            <a:ext cx="6581775"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2046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lthcare Cleaning Operative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4" y="208975"/>
            <a:ext cx="9960753" cy="1325563"/>
          </a:xfrm>
          <a:noFill/>
          <a:ln>
            <a:noFill/>
          </a:ln>
        </p:spPr>
        <p:txBody>
          <a:bodyPr/>
          <a:lstStyle>
            <a:lvl1pPr>
              <a:defRPr>
                <a:solidFill>
                  <a:schemeClr val="bg1"/>
                </a:solidFill>
              </a:defRPr>
            </a:lvl1pPr>
          </a:lstStyle>
          <a:p>
            <a:r>
              <a:rPr lang="en-US" dirty="0"/>
              <a:t>Peer Worker Level 3</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27" r="27"/>
          <a:stretch/>
        </p:blipFill>
        <p:spPr>
          <a:xfrm>
            <a:off x="7866635" y="1413457"/>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584BE4E1-B184-45E6-9E1C-9D7F51265DB8}"/>
              </a:ext>
            </a:extLst>
          </p:cNvPr>
          <p:cNvSpPr>
            <a:spLocks noGrp="1"/>
          </p:cNvSpPr>
          <p:nvPr>
            <p:ph type="body" sz="quarter" idx="10"/>
          </p:nvPr>
        </p:nvSpPr>
        <p:spPr>
          <a:xfrm>
            <a:off x="541338" y="1819275"/>
            <a:ext cx="6605587" cy="430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582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73165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F9447-DB49-CC89-46C6-8D16309347A3}"/>
              </a:ext>
            </a:extLst>
          </p:cNvPr>
          <p:cNvSpPr>
            <a:spLocks noGrp="1"/>
          </p:cNvSpPr>
          <p:nvPr>
            <p:ph type="title" hasCustomPrompt="1"/>
          </p:nvPr>
        </p:nvSpPr>
        <p:spPr/>
        <p:txBody>
          <a:bodyPr/>
          <a:lstStyle>
            <a:lvl1pPr>
              <a:defRPr/>
            </a:lvl1pPr>
          </a:lstStyle>
          <a:p>
            <a:r>
              <a:rPr lang="en-US" dirty="0"/>
              <a:t>Off-the-job training – what counts?</a:t>
            </a:r>
            <a:endParaRPr lang="en-GB" dirty="0"/>
          </a:p>
        </p:txBody>
      </p:sp>
      <p:sp>
        <p:nvSpPr>
          <p:cNvPr id="3" name="TextBox 2">
            <a:extLst>
              <a:ext uri="{FF2B5EF4-FFF2-40B4-BE49-F238E27FC236}">
                <a16:creationId xmlns:a16="http://schemas.microsoft.com/office/drawing/2014/main" id="{DB817FEF-31B2-E9FD-CC69-E63166A019AB}"/>
              </a:ext>
            </a:extLst>
          </p:cNvPr>
          <p:cNvSpPr txBox="1"/>
          <p:nvPr userDrawn="1"/>
        </p:nvSpPr>
        <p:spPr>
          <a:xfrm>
            <a:off x="7685704" y="4616770"/>
            <a:ext cx="2674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Simulation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exercises</a:t>
            </a:r>
          </a:p>
        </p:txBody>
      </p:sp>
      <p:grpSp>
        <p:nvGrpSpPr>
          <p:cNvPr id="4" name="Group 3">
            <a:extLst>
              <a:ext uri="{FF2B5EF4-FFF2-40B4-BE49-F238E27FC236}">
                <a16:creationId xmlns:a16="http://schemas.microsoft.com/office/drawing/2014/main" id="{1E400F86-14D5-9D00-BB34-21D818E5DEE1}"/>
              </a:ext>
            </a:extLst>
          </p:cNvPr>
          <p:cNvGrpSpPr/>
          <p:nvPr userDrawn="1"/>
        </p:nvGrpSpPr>
        <p:grpSpPr>
          <a:xfrm>
            <a:off x="6961614" y="1586416"/>
            <a:ext cx="2300804" cy="781248"/>
            <a:chOff x="1716375" y="1293574"/>
            <a:chExt cx="2300804" cy="781248"/>
          </a:xfrm>
        </p:grpSpPr>
        <p:sp>
          <p:nvSpPr>
            <p:cNvPr id="5" name="TextBox 4">
              <a:extLst>
                <a:ext uri="{FF2B5EF4-FFF2-40B4-BE49-F238E27FC236}">
                  <a16:creationId xmlns:a16="http://schemas.microsoft.com/office/drawing/2014/main" id="{531CCDBE-5D0C-8ED3-DBE9-F08A9383EEA0}"/>
                </a:ext>
              </a:extLst>
            </p:cNvPr>
            <p:cNvSpPr txBox="1"/>
            <p:nvPr/>
          </p:nvSpPr>
          <p:spPr>
            <a:xfrm>
              <a:off x="2429691" y="1514849"/>
              <a:ext cx="15874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Conferences</a:t>
              </a:r>
            </a:p>
          </p:txBody>
        </p:sp>
        <p:pic>
          <p:nvPicPr>
            <p:cNvPr id="6" name="Graphic 5" descr="Badge Tick1 with solid fill">
              <a:extLst>
                <a:ext uri="{FF2B5EF4-FFF2-40B4-BE49-F238E27FC236}">
                  <a16:creationId xmlns:a16="http://schemas.microsoft.com/office/drawing/2014/main" id="{4823500A-ED5C-5242-BE43-CC088F5493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6375" y="1293574"/>
              <a:ext cx="781248" cy="781248"/>
            </a:xfrm>
            <a:prstGeom prst="rect">
              <a:avLst/>
            </a:prstGeom>
          </p:spPr>
        </p:pic>
      </p:grpSp>
      <p:grpSp>
        <p:nvGrpSpPr>
          <p:cNvPr id="7" name="Group 6">
            <a:extLst>
              <a:ext uri="{FF2B5EF4-FFF2-40B4-BE49-F238E27FC236}">
                <a16:creationId xmlns:a16="http://schemas.microsoft.com/office/drawing/2014/main" id="{FAFD9BE2-5544-C91C-D290-AB3586119189}"/>
              </a:ext>
            </a:extLst>
          </p:cNvPr>
          <p:cNvGrpSpPr/>
          <p:nvPr userDrawn="1"/>
        </p:nvGrpSpPr>
        <p:grpSpPr>
          <a:xfrm>
            <a:off x="6989342" y="5538747"/>
            <a:ext cx="2571886" cy="781248"/>
            <a:chOff x="7032214" y="5666494"/>
            <a:chExt cx="2571886" cy="781248"/>
          </a:xfrm>
        </p:grpSpPr>
        <p:sp>
          <p:nvSpPr>
            <p:cNvPr id="8" name="TextBox 7">
              <a:extLst>
                <a:ext uri="{FF2B5EF4-FFF2-40B4-BE49-F238E27FC236}">
                  <a16:creationId xmlns:a16="http://schemas.microsoft.com/office/drawing/2014/main" id="{B9F4D0B3-2400-2F5A-31F3-392F5F4A5B4E}"/>
                </a:ext>
              </a:extLst>
            </p:cNvPr>
            <p:cNvSpPr txBox="1"/>
            <p:nvPr/>
          </p:nvSpPr>
          <p:spPr>
            <a:xfrm>
              <a:off x="7716959" y="5758017"/>
              <a:ext cx="18871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Independent research</a:t>
              </a:r>
            </a:p>
          </p:txBody>
        </p:sp>
        <p:pic>
          <p:nvPicPr>
            <p:cNvPr id="9" name="Graphic 8" descr="Badge Tick1 with solid fill">
              <a:extLst>
                <a:ext uri="{FF2B5EF4-FFF2-40B4-BE49-F238E27FC236}">
                  <a16:creationId xmlns:a16="http://schemas.microsoft.com/office/drawing/2014/main" id="{DBB07F97-8943-7755-6528-CD75D754E5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2214" y="5666494"/>
              <a:ext cx="781248" cy="781248"/>
            </a:xfrm>
            <a:prstGeom prst="rect">
              <a:avLst/>
            </a:prstGeom>
          </p:spPr>
        </p:pic>
      </p:grpSp>
      <p:grpSp>
        <p:nvGrpSpPr>
          <p:cNvPr id="10" name="Group 9">
            <a:extLst>
              <a:ext uri="{FF2B5EF4-FFF2-40B4-BE49-F238E27FC236}">
                <a16:creationId xmlns:a16="http://schemas.microsoft.com/office/drawing/2014/main" id="{44B9D118-406F-EB5B-617C-C49EFEADB720}"/>
              </a:ext>
            </a:extLst>
          </p:cNvPr>
          <p:cNvGrpSpPr/>
          <p:nvPr userDrawn="1"/>
        </p:nvGrpSpPr>
        <p:grpSpPr>
          <a:xfrm>
            <a:off x="2786386" y="3471454"/>
            <a:ext cx="1794296" cy="781248"/>
            <a:chOff x="4086545" y="1398671"/>
            <a:chExt cx="1794296" cy="781248"/>
          </a:xfrm>
        </p:grpSpPr>
        <p:sp>
          <p:nvSpPr>
            <p:cNvPr id="11" name="TextBox 10">
              <a:extLst>
                <a:ext uri="{FF2B5EF4-FFF2-40B4-BE49-F238E27FC236}">
                  <a16:creationId xmlns:a16="http://schemas.microsoft.com/office/drawing/2014/main" id="{417B8A69-00EA-A6E9-7E0D-3F1E14FE3DB8}"/>
                </a:ext>
              </a:extLst>
            </p:cNvPr>
            <p:cNvSpPr txBox="1"/>
            <p:nvPr/>
          </p:nvSpPr>
          <p:spPr>
            <a:xfrm>
              <a:off x="4823845" y="1597143"/>
              <a:ext cx="10569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Roleplay</a:t>
              </a:r>
            </a:p>
          </p:txBody>
        </p:sp>
        <p:pic>
          <p:nvPicPr>
            <p:cNvPr id="12" name="Graphic 11" descr="Badge Tick1 with solid fill">
              <a:extLst>
                <a:ext uri="{FF2B5EF4-FFF2-40B4-BE49-F238E27FC236}">
                  <a16:creationId xmlns:a16="http://schemas.microsoft.com/office/drawing/2014/main" id="{2FF45E70-2D25-55F4-3B93-A08211BB07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6545" y="1398671"/>
              <a:ext cx="781248" cy="781248"/>
            </a:xfrm>
            <a:prstGeom prst="rect">
              <a:avLst/>
            </a:prstGeom>
          </p:spPr>
        </p:pic>
      </p:grpSp>
      <p:grpSp>
        <p:nvGrpSpPr>
          <p:cNvPr id="13" name="Group 12">
            <a:extLst>
              <a:ext uri="{FF2B5EF4-FFF2-40B4-BE49-F238E27FC236}">
                <a16:creationId xmlns:a16="http://schemas.microsoft.com/office/drawing/2014/main" id="{25B7FA4A-1063-67C1-440D-6D2D12E3A302}"/>
              </a:ext>
            </a:extLst>
          </p:cNvPr>
          <p:cNvGrpSpPr/>
          <p:nvPr userDrawn="1"/>
        </p:nvGrpSpPr>
        <p:grpSpPr>
          <a:xfrm>
            <a:off x="9462631" y="1578083"/>
            <a:ext cx="2417031" cy="781248"/>
            <a:chOff x="9563863" y="475262"/>
            <a:chExt cx="2417031" cy="781248"/>
          </a:xfrm>
        </p:grpSpPr>
        <p:sp>
          <p:nvSpPr>
            <p:cNvPr id="14" name="TextBox 13">
              <a:extLst>
                <a:ext uri="{FF2B5EF4-FFF2-40B4-BE49-F238E27FC236}">
                  <a16:creationId xmlns:a16="http://schemas.microsoft.com/office/drawing/2014/main" id="{3D9EC01E-1332-2C51-777A-900F4CFC7318}"/>
                </a:ext>
              </a:extLst>
            </p:cNvPr>
            <p:cNvSpPr txBox="1"/>
            <p:nvPr/>
          </p:nvSpPr>
          <p:spPr>
            <a:xfrm>
              <a:off x="10281447" y="547814"/>
              <a:ext cx="16994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Visiting other departments</a:t>
              </a:r>
            </a:p>
          </p:txBody>
        </p:sp>
        <p:pic>
          <p:nvPicPr>
            <p:cNvPr id="15" name="Graphic 14" descr="Badge Tick1 with solid fill">
              <a:extLst>
                <a:ext uri="{FF2B5EF4-FFF2-40B4-BE49-F238E27FC236}">
                  <a16:creationId xmlns:a16="http://schemas.microsoft.com/office/drawing/2014/main" id="{1FFE2C1D-BCDD-F746-6ED1-E03AD1C27D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63863" y="475262"/>
              <a:ext cx="781248" cy="781248"/>
            </a:xfrm>
            <a:prstGeom prst="rect">
              <a:avLst/>
            </a:prstGeom>
          </p:spPr>
        </p:pic>
      </p:grpSp>
      <p:grpSp>
        <p:nvGrpSpPr>
          <p:cNvPr id="16" name="Group 15">
            <a:extLst>
              <a:ext uri="{FF2B5EF4-FFF2-40B4-BE49-F238E27FC236}">
                <a16:creationId xmlns:a16="http://schemas.microsoft.com/office/drawing/2014/main" id="{DF7EFC21-B90F-2138-EB4E-3A4C0D1422C8}"/>
              </a:ext>
            </a:extLst>
          </p:cNvPr>
          <p:cNvGrpSpPr/>
          <p:nvPr userDrawn="1"/>
        </p:nvGrpSpPr>
        <p:grpSpPr>
          <a:xfrm>
            <a:off x="9483417" y="3454083"/>
            <a:ext cx="3090551" cy="781248"/>
            <a:chOff x="8890343" y="2694254"/>
            <a:chExt cx="3090551" cy="781248"/>
          </a:xfrm>
        </p:grpSpPr>
        <p:sp>
          <p:nvSpPr>
            <p:cNvPr id="17" name="TextBox 16">
              <a:extLst>
                <a:ext uri="{FF2B5EF4-FFF2-40B4-BE49-F238E27FC236}">
                  <a16:creationId xmlns:a16="http://schemas.microsoft.com/office/drawing/2014/main" id="{31B67932-D642-90CA-A352-05F3EB855486}"/>
                </a:ext>
              </a:extLst>
            </p:cNvPr>
            <p:cNvSpPr txBox="1"/>
            <p:nvPr/>
          </p:nvSpPr>
          <p:spPr>
            <a:xfrm>
              <a:off x="9604100" y="2839557"/>
              <a:ext cx="23767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Departmental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rotation</a:t>
              </a:r>
            </a:p>
          </p:txBody>
        </p:sp>
        <p:pic>
          <p:nvPicPr>
            <p:cNvPr id="18" name="Graphic 17" descr="Badge Tick1 with solid fill">
              <a:extLst>
                <a:ext uri="{FF2B5EF4-FFF2-40B4-BE49-F238E27FC236}">
                  <a16:creationId xmlns:a16="http://schemas.microsoft.com/office/drawing/2014/main" id="{E46C9595-C95E-C1C2-0D61-B228ED4A79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343" y="2694254"/>
              <a:ext cx="781248" cy="781248"/>
            </a:xfrm>
            <a:prstGeom prst="rect">
              <a:avLst/>
            </a:prstGeom>
          </p:spPr>
        </p:pic>
      </p:grpSp>
      <p:grpSp>
        <p:nvGrpSpPr>
          <p:cNvPr id="19" name="Group 18">
            <a:extLst>
              <a:ext uri="{FF2B5EF4-FFF2-40B4-BE49-F238E27FC236}">
                <a16:creationId xmlns:a16="http://schemas.microsoft.com/office/drawing/2014/main" id="{07691F5C-F038-AEB9-A771-CD25CD951686}"/>
              </a:ext>
            </a:extLst>
          </p:cNvPr>
          <p:cNvGrpSpPr/>
          <p:nvPr userDrawn="1"/>
        </p:nvGrpSpPr>
        <p:grpSpPr>
          <a:xfrm>
            <a:off x="6953898" y="2514835"/>
            <a:ext cx="2206464" cy="781248"/>
            <a:chOff x="6657410" y="2524422"/>
            <a:chExt cx="2206464" cy="781248"/>
          </a:xfrm>
        </p:grpSpPr>
        <p:sp>
          <p:nvSpPr>
            <p:cNvPr id="20" name="TextBox 19">
              <a:extLst>
                <a:ext uri="{FF2B5EF4-FFF2-40B4-BE49-F238E27FC236}">
                  <a16:creationId xmlns:a16="http://schemas.microsoft.com/office/drawing/2014/main" id="{6F3E0B47-9E15-B424-725C-83004F71702B}"/>
                </a:ext>
              </a:extLst>
            </p:cNvPr>
            <p:cNvSpPr txBox="1"/>
            <p:nvPr/>
          </p:nvSpPr>
          <p:spPr>
            <a:xfrm>
              <a:off x="7408372" y="2633753"/>
              <a:ext cx="1455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Reflective journal</a:t>
              </a:r>
            </a:p>
          </p:txBody>
        </p:sp>
        <p:pic>
          <p:nvPicPr>
            <p:cNvPr id="21" name="Graphic 20" descr="Badge Tick1 with solid fill">
              <a:extLst>
                <a:ext uri="{FF2B5EF4-FFF2-40B4-BE49-F238E27FC236}">
                  <a16:creationId xmlns:a16="http://schemas.microsoft.com/office/drawing/2014/main" id="{D7A003DB-1DA5-A4D6-E712-7912EA20D6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7410" y="2524422"/>
              <a:ext cx="781248" cy="781248"/>
            </a:xfrm>
            <a:prstGeom prst="rect">
              <a:avLst/>
            </a:prstGeom>
          </p:spPr>
        </p:pic>
      </p:grpSp>
      <p:grpSp>
        <p:nvGrpSpPr>
          <p:cNvPr id="22" name="Group 21">
            <a:extLst>
              <a:ext uri="{FF2B5EF4-FFF2-40B4-BE49-F238E27FC236}">
                <a16:creationId xmlns:a16="http://schemas.microsoft.com/office/drawing/2014/main" id="{B14E75CA-9FAD-FE7B-721B-4121E6CAE336}"/>
              </a:ext>
            </a:extLst>
          </p:cNvPr>
          <p:cNvGrpSpPr/>
          <p:nvPr userDrawn="1"/>
        </p:nvGrpSpPr>
        <p:grpSpPr>
          <a:xfrm>
            <a:off x="4817245" y="2485693"/>
            <a:ext cx="2172097" cy="781248"/>
            <a:chOff x="4875937" y="2333166"/>
            <a:chExt cx="2172097" cy="781248"/>
          </a:xfrm>
        </p:grpSpPr>
        <p:sp>
          <p:nvSpPr>
            <p:cNvPr id="23" name="TextBox 22">
              <a:extLst>
                <a:ext uri="{FF2B5EF4-FFF2-40B4-BE49-F238E27FC236}">
                  <a16:creationId xmlns:a16="http://schemas.microsoft.com/office/drawing/2014/main" id="{DB42EF98-DEC4-EEC2-6960-5EFED131D5A1}"/>
                </a:ext>
              </a:extLst>
            </p:cNvPr>
            <p:cNvSpPr txBox="1"/>
            <p:nvPr/>
          </p:nvSpPr>
          <p:spPr>
            <a:xfrm>
              <a:off x="5607284" y="2483612"/>
              <a:ext cx="1440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Inhouse training</a:t>
              </a:r>
            </a:p>
          </p:txBody>
        </p:sp>
        <p:pic>
          <p:nvPicPr>
            <p:cNvPr id="24" name="Graphic 23" descr="Badge Tick1 with solid fill">
              <a:extLst>
                <a:ext uri="{FF2B5EF4-FFF2-40B4-BE49-F238E27FC236}">
                  <a16:creationId xmlns:a16="http://schemas.microsoft.com/office/drawing/2014/main" id="{780B7529-47FD-B495-A883-1C6FAFEED5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5937" y="2333166"/>
              <a:ext cx="781248" cy="781248"/>
            </a:xfrm>
            <a:prstGeom prst="rect">
              <a:avLst/>
            </a:prstGeom>
          </p:spPr>
        </p:pic>
      </p:grpSp>
      <p:grpSp>
        <p:nvGrpSpPr>
          <p:cNvPr id="25" name="Group 24">
            <a:extLst>
              <a:ext uri="{FF2B5EF4-FFF2-40B4-BE49-F238E27FC236}">
                <a16:creationId xmlns:a16="http://schemas.microsoft.com/office/drawing/2014/main" id="{B24CD340-96A9-1278-7B1E-3422ABE898E0}"/>
              </a:ext>
            </a:extLst>
          </p:cNvPr>
          <p:cNvGrpSpPr/>
          <p:nvPr userDrawn="1"/>
        </p:nvGrpSpPr>
        <p:grpSpPr>
          <a:xfrm>
            <a:off x="2786386" y="2513998"/>
            <a:ext cx="2108874" cy="781248"/>
            <a:chOff x="2786386" y="2665521"/>
            <a:chExt cx="2108874" cy="781248"/>
          </a:xfrm>
        </p:grpSpPr>
        <p:sp>
          <p:nvSpPr>
            <p:cNvPr id="26" name="TextBox 25">
              <a:extLst>
                <a:ext uri="{FF2B5EF4-FFF2-40B4-BE49-F238E27FC236}">
                  <a16:creationId xmlns:a16="http://schemas.microsoft.com/office/drawing/2014/main" id="{4F243C51-DD7E-D84E-D8C5-14532822B9BA}"/>
                </a:ext>
              </a:extLst>
            </p:cNvPr>
            <p:cNvSpPr txBox="1"/>
            <p:nvPr/>
          </p:nvSpPr>
          <p:spPr>
            <a:xfrm>
              <a:off x="3506107" y="2841328"/>
              <a:ext cx="13891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Mentoring</a:t>
              </a:r>
            </a:p>
          </p:txBody>
        </p:sp>
        <p:pic>
          <p:nvPicPr>
            <p:cNvPr id="27" name="Graphic 26" descr="Badge Tick1 with solid fill">
              <a:extLst>
                <a:ext uri="{FF2B5EF4-FFF2-40B4-BE49-F238E27FC236}">
                  <a16:creationId xmlns:a16="http://schemas.microsoft.com/office/drawing/2014/main" id="{7666D526-4FA7-682A-E26B-05E1C89ADC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6386" y="2665521"/>
              <a:ext cx="781248" cy="781248"/>
            </a:xfrm>
            <a:prstGeom prst="rect">
              <a:avLst/>
            </a:prstGeom>
          </p:spPr>
        </p:pic>
      </p:grpSp>
      <p:grpSp>
        <p:nvGrpSpPr>
          <p:cNvPr id="28" name="Group 27">
            <a:extLst>
              <a:ext uri="{FF2B5EF4-FFF2-40B4-BE49-F238E27FC236}">
                <a16:creationId xmlns:a16="http://schemas.microsoft.com/office/drawing/2014/main" id="{7CFED9BB-7F33-EA6A-5543-74EA0730D917}"/>
              </a:ext>
            </a:extLst>
          </p:cNvPr>
          <p:cNvGrpSpPr/>
          <p:nvPr userDrawn="1"/>
        </p:nvGrpSpPr>
        <p:grpSpPr>
          <a:xfrm>
            <a:off x="4823845" y="3442462"/>
            <a:ext cx="2457082" cy="775305"/>
            <a:chOff x="4034221" y="3418294"/>
            <a:chExt cx="2457082" cy="775305"/>
          </a:xfrm>
        </p:grpSpPr>
        <p:sp>
          <p:nvSpPr>
            <p:cNvPr id="29" name="TextBox 28">
              <a:extLst>
                <a:ext uri="{FF2B5EF4-FFF2-40B4-BE49-F238E27FC236}">
                  <a16:creationId xmlns:a16="http://schemas.microsoft.com/office/drawing/2014/main" id="{BE6D2A1A-D36D-80D9-D325-07678E0A06DF}"/>
                </a:ext>
              </a:extLst>
            </p:cNvPr>
            <p:cNvSpPr txBox="1"/>
            <p:nvPr/>
          </p:nvSpPr>
          <p:spPr>
            <a:xfrm>
              <a:off x="4765429" y="3513560"/>
              <a:ext cx="17258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Written assignments</a:t>
              </a:r>
            </a:p>
          </p:txBody>
        </p:sp>
        <p:pic>
          <p:nvPicPr>
            <p:cNvPr id="30" name="Graphic 29" descr="Badge Tick1 with solid fill">
              <a:extLst>
                <a:ext uri="{FF2B5EF4-FFF2-40B4-BE49-F238E27FC236}">
                  <a16:creationId xmlns:a16="http://schemas.microsoft.com/office/drawing/2014/main" id="{A127DC6C-2771-55E3-24D4-15FD19E7ED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4221" y="3418294"/>
              <a:ext cx="775305" cy="775305"/>
            </a:xfrm>
            <a:prstGeom prst="rect">
              <a:avLst/>
            </a:prstGeom>
          </p:spPr>
        </p:pic>
      </p:grpSp>
      <p:grpSp>
        <p:nvGrpSpPr>
          <p:cNvPr id="31" name="Group 30">
            <a:extLst>
              <a:ext uri="{FF2B5EF4-FFF2-40B4-BE49-F238E27FC236}">
                <a16:creationId xmlns:a16="http://schemas.microsoft.com/office/drawing/2014/main" id="{DD2A8BA8-FF78-59C2-6503-3066D08A66EE}"/>
              </a:ext>
            </a:extLst>
          </p:cNvPr>
          <p:cNvGrpSpPr/>
          <p:nvPr userDrawn="1"/>
        </p:nvGrpSpPr>
        <p:grpSpPr>
          <a:xfrm>
            <a:off x="6976179" y="3453088"/>
            <a:ext cx="1887695" cy="781248"/>
            <a:chOff x="6657410" y="3499646"/>
            <a:chExt cx="1887695" cy="781248"/>
          </a:xfrm>
        </p:grpSpPr>
        <p:sp>
          <p:nvSpPr>
            <p:cNvPr id="32" name="TextBox 31">
              <a:extLst>
                <a:ext uri="{FF2B5EF4-FFF2-40B4-BE49-F238E27FC236}">
                  <a16:creationId xmlns:a16="http://schemas.microsoft.com/office/drawing/2014/main" id="{759A54D6-DDAE-7308-7C8B-04D815011137}"/>
                </a:ext>
              </a:extLst>
            </p:cNvPr>
            <p:cNvSpPr txBox="1"/>
            <p:nvPr/>
          </p:nvSpPr>
          <p:spPr>
            <a:xfrm>
              <a:off x="7344522" y="3711811"/>
              <a:ext cx="12005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Research</a:t>
              </a:r>
            </a:p>
          </p:txBody>
        </p:sp>
        <p:pic>
          <p:nvPicPr>
            <p:cNvPr id="33" name="Graphic 32" descr="Badge Tick1 with solid fill">
              <a:extLst>
                <a:ext uri="{FF2B5EF4-FFF2-40B4-BE49-F238E27FC236}">
                  <a16:creationId xmlns:a16="http://schemas.microsoft.com/office/drawing/2014/main" id="{F36C7E80-0902-97DC-E7B0-20552344C5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7410" y="3499646"/>
              <a:ext cx="781248" cy="781248"/>
            </a:xfrm>
            <a:prstGeom prst="rect">
              <a:avLst/>
            </a:prstGeom>
          </p:spPr>
        </p:pic>
      </p:grpSp>
      <p:grpSp>
        <p:nvGrpSpPr>
          <p:cNvPr id="34" name="Group 33">
            <a:extLst>
              <a:ext uri="{FF2B5EF4-FFF2-40B4-BE49-F238E27FC236}">
                <a16:creationId xmlns:a16="http://schemas.microsoft.com/office/drawing/2014/main" id="{44C0D2D4-5086-5B84-C2E5-AD1AC67DD425}"/>
              </a:ext>
            </a:extLst>
          </p:cNvPr>
          <p:cNvGrpSpPr/>
          <p:nvPr userDrawn="1"/>
        </p:nvGrpSpPr>
        <p:grpSpPr>
          <a:xfrm>
            <a:off x="9483417" y="4518533"/>
            <a:ext cx="2733965" cy="781248"/>
            <a:chOff x="6933585" y="1150501"/>
            <a:chExt cx="2733965" cy="781248"/>
          </a:xfrm>
        </p:grpSpPr>
        <p:sp>
          <p:nvSpPr>
            <p:cNvPr id="35" name="TextBox 34">
              <a:extLst>
                <a:ext uri="{FF2B5EF4-FFF2-40B4-BE49-F238E27FC236}">
                  <a16:creationId xmlns:a16="http://schemas.microsoft.com/office/drawing/2014/main" id="{CF83274E-2399-36F7-ECA6-AED6E2F609E7}"/>
                </a:ext>
              </a:extLst>
            </p:cNvPr>
            <p:cNvSpPr txBox="1"/>
            <p:nvPr/>
          </p:nvSpPr>
          <p:spPr>
            <a:xfrm>
              <a:off x="7676390" y="1361367"/>
              <a:ext cx="19911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E-portfolio</a:t>
              </a:r>
            </a:p>
          </p:txBody>
        </p:sp>
        <p:pic>
          <p:nvPicPr>
            <p:cNvPr id="36" name="Graphic 35" descr="Badge Tick1 with solid fill">
              <a:extLst>
                <a:ext uri="{FF2B5EF4-FFF2-40B4-BE49-F238E27FC236}">
                  <a16:creationId xmlns:a16="http://schemas.microsoft.com/office/drawing/2014/main" id="{67D99AE1-8A02-0BFD-6838-3935FA5EE2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33585" y="1150501"/>
              <a:ext cx="781248" cy="781248"/>
            </a:xfrm>
            <a:prstGeom prst="rect">
              <a:avLst/>
            </a:prstGeom>
          </p:spPr>
        </p:pic>
      </p:grpSp>
      <p:grpSp>
        <p:nvGrpSpPr>
          <p:cNvPr id="37" name="Group 36">
            <a:extLst>
              <a:ext uri="{FF2B5EF4-FFF2-40B4-BE49-F238E27FC236}">
                <a16:creationId xmlns:a16="http://schemas.microsoft.com/office/drawing/2014/main" id="{0B7C4FE0-1CD5-00B5-5AD1-1300D01FBDF3}"/>
              </a:ext>
            </a:extLst>
          </p:cNvPr>
          <p:cNvGrpSpPr/>
          <p:nvPr userDrawn="1"/>
        </p:nvGrpSpPr>
        <p:grpSpPr>
          <a:xfrm>
            <a:off x="9493371" y="5470020"/>
            <a:ext cx="2137195" cy="781248"/>
            <a:chOff x="9579115" y="4944163"/>
            <a:chExt cx="2137195" cy="781248"/>
          </a:xfrm>
        </p:grpSpPr>
        <p:sp>
          <p:nvSpPr>
            <p:cNvPr id="38" name="TextBox 37">
              <a:extLst>
                <a:ext uri="{FF2B5EF4-FFF2-40B4-BE49-F238E27FC236}">
                  <a16:creationId xmlns:a16="http://schemas.microsoft.com/office/drawing/2014/main" id="{3DFB946B-628A-9AC9-731C-A1E8E550A9BF}"/>
                </a:ext>
              </a:extLst>
            </p:cNvPr>
            <p:cNvSpPr txBox="1"/>
            <p:nvPr/>
          </p:nvSpPr>
          <p:spPr>
            <a:xfrm>
              <a:off x="10305113" y="5093388"/>
              <a:ext cx="14111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Workshops</a:t>
              </a:r>
            </a:p>
          </p:txBody>
        </p:sp>
        <p:pic>
          <p:nvPicPr>
            <p:cNvPr id="39" name="Graphic 38" descr="Badge Tick1 with solid fill">
              <a:extLst>
                <a:ext uri="{FF2B5EF4-FFF2-40B4-BE49-F238E27FC236}">
                  <a16:creationId xmlns:a16="http://schemas.microsoft.com/office/drawing/2014/main" id="{1579B1CF-B366-7A20-45AB-F7BFBC6FA7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79115" y="4944163"/>
              <a:ext cx="781248" cy="781248"/>
            </a:xfrm>
            <a:prstGeom prst="rect">
              <a:avLst/>
            </a:prstGeom>
          </p:spPr>
        </p:pic>
      </p:grpSp>
      <p:pic>
        <p:nvPicPr>
          <p:cNvPr id="40" name="Graphic 39" descr="Badge Tick1 with solid fill">
            <a:extLst>
              <a:ext uri="{FF2B5EF4-FFF2-40B4-BE49-F238E27FC236}">
                <a16:creationId xmlns:a16="http://schemas.microsoft.com/office/drawing/2014/main" id="{3C3482C1-176C-7CE6-9DC2-41EA5CE7A9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53898" y="4543649"/>
            <a:ext cx="781248" cy="781248"/>
          </a:xfrm>
          <a:prstGeom prst="rect">
            <a:avLst/>
          </a:prstGeom>
        </p:spPr>
      </p:pic>
      <p:grpSp>
        <p:nvGrpSpPr>
          <p:cNvPr id="41" name="Group 40">
            <a:extLst>
              <a:ext uri="{FF2B5EF4-FFF2-40B4-BE49-F238E27FC236}">
                <a16:creationId xmlns:a16="http://schemas.microsoft.com/office/drawing/2014/main" id="{8518E9D0-04D0-2F4B-0802-5E6920313AC9}"/>
              </a:ext>
            </a:extLst>
          </p:cNvPr>
          <p:cNvGrpSpPr/>
          <p:nvPr userDrawn="1"/>
        </p:nvGrpSpPr>
        <p:grpSpPr>
          <a:xfrm>
            <a:off x="4823845" y="4512200"/>
            <a:ext cx="2171990" cy="917664"/>
            <a:chOff x="4859831" y="4335764"/>
            <a:chExt cx="2171990" cy="917664"/>
          </a:xfrm>
        </p:grpSpPr>
        <p:sp>
          <p:nvSpPr>
            <p:cNvPr id="42" name="TextBox 41">
              <a:extLst>
                <a:ext uri="{FF2B5EF4-FFF2-40B4-BE49-F238E27FC236}">
                  <a16:creationId xmlns:a16="http://schemas.microsoft.com/office/drawing/2014/main" id="{581DE26E-7F8A-DF50-4E71-F0D6ECFF54C0}"/>
                </a:ext>
              </a:extLst>
            </p:cNvPr>
            <p:cNvSpPr txBox="1"/>
            <p:nvPr/>
          </p:nvSpPr>
          <p:spPr>
            <a:xfrm>
              <a:off x="5591071" y="4422431"/>
              <a:ext cx="14407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Classroom or taught sessions</a:t>
              </a:r>
            </a:p>
          </p:txBody>
        </p:sp>
        <p:pic>
          <p:nvPicPr>
            <p:cNvPr id="43" name="Graphic 42" descr="Badge Tick1 with solid fill">
              <a:extLst>
                <a:ext uri="{FF2B5EF4-FFF2-40B4-BE49-F238E27FC236}">
                  <a16:creationId xmlns:a16="http://schemas.microsoft.com/office/drawing/2014/main" id="{06A962C3-E78D-128A-CC1B-E627F308CA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9831" y="4335764"/>
              <a:ext cx="781248" cy="781248"/>
            </a:xfrm>
            <a:prstGeom prst="rect">
              <a:avLst/>
            </a:prstGeom>
          </p:spPr>
        </p:pic>
      </p:grpSp>
      <p:grpSp>
        <p:nvGrpSpPr>
          <p:cNvPr id="44" name="Group 43">
            <a:extLst>
              <a:ext uri="{FF2B5EF4-FFF2-40B4-BE49-F238E27FC236}">
                <a16:creationId xmlns:a16="http://schemas.microsoft.com/office/drawing/2014/main" id="{66F45034-B983-E01C-E2B2-8847914693CA}"/>
              </a:ext>
            </a:extLst>
          </p:cNvPr>
          <p:cNvGrpSpPr/>
          <p:nvPr userDrawn="1"/>
        </p:nvGrpSpPr>
        <p:grpSpPr>
          <a:xfrm>
            <a:off x="2786386" y="4495466"/>
            <a:ext cx="1654721" cy="781248"/>
            <a:chOff x="2965825" y="4352400"/>
            <a:chExt cx="1654721" cy="781248"/>
          </a:xfrm>
        </p:grpSpPr>
        <p:sp>
          <p:nvSpPr>
            <p:cNvPr id="45" name="TextBox 44">
              <a:extLst>
                <a:ext uri="{FF2B5EF4-FFF2-40B4-BE49-F238E27FC236}">
                  <a16:creationId xmlns:a16="http://schemas.microsoft.com/office/drawing/2014/main" id="{923EBEF8-8889-D235-CF6A-E7A305668A1F}"/>
                </a:ext>
              </a:extLst>
            </p:cNvPr>
            <p:cNvSpPr txBox="1"/>
            <p:nvPr/>
          </p:nvSpPr>
          <p:spPr>
            <a:xfrm>
              <a:off x="3683822" y="4466604"/>
              <a:ext cx="9367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Team training</a:t>
              </a:r>
            </a:p>
          </p:txBody>
        </p:sp>
        <p:pic>
          <p:nvPicPr>
            <p:cNvPr id="46" name="Graphic 45" descr="Badge Tick1 with solid fill">
              <a:extLst>
                <a:ext uri="{FF2B5EF4-FFF2-40B4-BE49-F238E27FC236}">
                  <a16:creationId xmlns:a16="http://schemas.microsoft.com/office/drawing/2014/main" id="{CE1627EE-F771-F42F-E0D5-A9879C0D89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65825" y="4352400"/>
              <a:ext cx="781248" cy="781248"/>
            </a:xfrm>
            <a:prstGeom prst="rect">
              <a:avLst/>
            </a:prstGeom>
          </p:spPr>
        </p:pic>
      </p:grpSp>
      <p:grpSp>
        <p:nvGrpSpPr>
          <p:cNvPr id="47" name="Group 46">
            <a:extLst>
              <a:ext uri="{FF2B5EF4-FFF2-40B4-BE49-F238E27FC236}">
                <a16:creationId xmlns:a16="http://schemas.microsoft.com/office/drawing/2014/main" id="{4B3D97C0-0ABA-6612-8D28-946392B07FC5}"/>
              </a:ext>
            </a:extLst>
          </p:cNvPr>
          <p:cNvGrpSpPr/>
          <p:nvPr userDrawn="1"/>
        </p:nvGrpSpPr>
        <p:grpSpPr>
          <a:xfrm>
            <a:off x="2810434" y="5538747"/>
            <a:ext cx="1731372" cy="781248"/>
            <a:chOff x="2395762" y="5560233"/>
            <a:chExt cx="1731372" cy="781248"/>
          </a:xfrm>
        </p:grpSpPr>
        <p:sp>
          <p:nvSpPr>
            <p:cNvPr id="48" name="TextBox 47">
              <a:extLst>
                <a:ext uri="{FF2B5EF4-FFF2-40B4-BE49-F238E27FC236}">
                  <a16:creationId xmlns:a16="http://schemas.microsoft.com/office/drawing/2014/main" id="{7CF6CEB5-7B65-54D4-D726-4FBB37C275D1}"/>
                </a:ext>
              </a:extLst>
            </p:cNvPr>
            <p:cNvSpPr txBox="1"/>
            <p:nvPr/>
          </p:nvSpPr>
          <p:spPr>
            <a:xfrm>
              <a:off x="3099182" y="5666493"/>
              <a:ext cx="1027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One to ones</a:t>
              </a:r>
            </a:p>
          </p:txBody>
        </p:sp>
        <p:pic>
          <p:nvPicPr>
            <p:cNvPr id="49" name="Graphic 48" descr="Badge Tick1 with solid fill">
              <a:extLst>
                <a:ext uri="{FF2B5EF4-FFF2-40B4-BE49-F238E27FC236}">
                  <a16:creationId xmlns:a16="http://schemas.microsoft.com/office/drawing/2014/main" id="{FE82145E-07BB-9869-346E-EFDED8D344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95762" y="5560233"/>
              <a:ext cx="781248" cy="781248"/>
            </a:xfrm>
            <a:prstGeom prst="rect">
              <a:avLst/>
            </a:prstGeom>
          </p:spPr>
        </p:pic>
      </p:grpSp>
      <p:grpSp>
        <p:nvGrpSpPr>
          <p:cNvPr id="50" name="Group 49">
            <a:extLst>
              <a:ext uri="{FF2B5EF4-FFF2-40B4-BE49-F238E27FC236}">
                <a16:creationId xmlns:a16="http://schemas.microsoft.com/office/drawing/2014/main" id="{47EB4D8D-2BED-7A9B-86B6-0937A49EB21C}"/>
              </a:ext>
            </a:extLst>
          </p:cNvPr>
          <p:cNvGrpSpPr/>
          <p:nvPr userDrawn="1"/>
        </p:nvGrpSpPr>
        <p:grpSpPr>
          <a:xfrm>
            <a:off x="4823845" y="5540826"/>
            <a:ext cx="2167379" cy="781248"/>
            <a:chOff x="4485313" y="5512163"/>
            <a:chExt cx="2167379" cy="781248"/>
          </a:xfrm>
        </p:grpSpPr>
        <p:sp>
          <p:nvSpPr>
            <p:cNvPr id="51" name="TextBox 50">
              <a:extLst>
                <a:ext uri="{FF2B5EF4-FFF2-40B4-BE49-F238E27FC236}">
                  <a16:creationId xmlns:a16="http://schemas.microsoft.com/office/drawing/2014/main" id="{C3175E2E-CD91-A8C4-AD9E-711DEF101B22}"/>
                </a:ext>
              </a:extLst>
            </p:cNvPr>
            <p:cNvSpPr txBox="1"/>
            <p:nvPr/>
          </p:nvSpPr>
          <p:spPr>
            <a:xfrm>
              <a:off x="5202141" y="5666494"/>
              <a:ext cx="14505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Shadowing colleagues</a:t>
              </a:r>
            </a:p>
          </p:txBody>
        </p:sp>
        <p:pic>
          <p:nvPicPr>
            <p:cNvPr id="52" name="Graphic 51" descr="Badge Tick1 with solid fill">
              <a:extLst>
                <a:ext uri="{FF2B5EF4-FFF2-40B4-BE49-F238E27FC236}">
                  <a16:creationId xmlns:a16="http://schemas.microsoft.com/office/drawing/2014/main" id="{E9B62C46-9D32-168C-83DF-F0A16DFD01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5313" y="5512163"/>
              <a:ext cx="781248" cy="781248"/>
            </a:xfrm>
            <a:prstGeom prst="rect">
              <a:avLst/>
            </a:prstGeom>
          </p:spPr>
        </p:pic>
      </p:grpSp>
      <p:sp>
        <p:nvSpPr>
          <p:cNvPr id="53" name="TextBox 52">
            <a:extLst>
              <a:ext uri="{FF2B5EF4-FFF2-40B4-BE49-F238E27FC236}">
                <a16:creationId xmlns:a16="http://schemas.microsoft.com/office/drawing/2014/main" id="{0B8C6473-5E5C-BFF3-F591-2565386FE841}"/>
              </a:ext>
            </a:extLst>
          </p:cNvPr>
          <p:cNvSpPr txBox="1"/>
          <p:nvPr userDrawn="1"/>
        </p:nvSpPr>
        <p:spPr>
          <a:xfrm>
            <a:off x="481066" y="1347157"/>
            <a:ext cx="6399127" cy="923330"/>
          </a:xfrm>
          <a:prstGeom prst="rect">
            <a:avLst/>
          </a:prstGeom>
          <a:noFill/>
        </p:spPr>
        <p:txBody>
          <a:bodyPr wrap="square">
            <a:spAutoFit/>
          </a:bodyPr>
          <a:lstStyle/>
          <a:p>
            <a:r>
              <a:rPr lang="en-GB" sz="1800" dirty="0">
                <a:solidFill>
                  <a:schemeClr val="bg1"/>
                </a:solidFill>
                <a:latin typeface="Arial" panose="020B0604020202020204" pitchFamily="34" charset="0"/>
                <a:cs typeface="Arial" panose="020B0604020202020204" pitchFamily="34" charset="0"/>
              </a:rPr>
              <a:t>20% off the job is anything in the workplace that is new learning and moves an apprentice towards the successful completion of an apprenticeship standard</a:t>
            </a:r>
            <a:endParaRPr lang="en-GB" dirty="0">
              <a:solidFill>
                <a:schemeClr val="bg1"/>
              </a:solidFill>
              <a:latin typeface="Arial" panose="020B0604020202020204" pitchFamily="34" charset="0"/>
              <a:cs typeface="Arial" panose="020B0604020202020204" pitchFamily="34" charset="0"/>
            </a:endParaRPr>
          </a:p>
        </p:txBody>
      </p:sp>
      <p:grpSp>
        <p:nvGrpSpPr>
          <p:cNvPr id="105" name="Group 104">
            <a:extLst>
              <a:ext uri="{FF2B5EF4-FFF2-40B4-BE49-F238E27FC236}">
                <a16:creationId xmlns:a16="http://schemas.microsoft.com/office/drawing/2014/main" id="{DFD795B7-AFA5-5983-8CAD-5404DEC5AB97}"/>
              </a:ext>
            </a:extLst>
          </p:cNvPr>
          <p:cNvGrpSpPr/>
          <p:nvPr userDrawn="1"/>
        </p:nvGrpSpPr>
        <p:grpSpPr>
          <a:xfrm>
            <a:off x="9462631" y="2519777"/>
            <a:ext cx="3736528" cy="781248"/>
            <a:chOff x="9481096" y="2519508"/>
            <a:chExt cx="3736528" cy="781248"/>
          </a:xfrm>
        </p:grpSpPr>
        <p:sp>
          <p:nvSpPr>
            <p:cNvPr id="106" name="TextBox 105">
              <a:extLst>
                <a:ext uri="{FF2B5EF4-FFF2-40B4-BE49-F238E27FC236}">
                  <a16:creationId xmlns:a16="http://schemas.microsoft.com/office/drawing/2014/main" id="{383158AB-D6E0-CC38-E0AF-4BB5E3D11F62}"/>
                </a:ext>
              </a:extLst>
            </p:cNvPr>
            <p:cNvSpPr txBox="1"/>
            <p:nvPr/>
          </p:nvSpPr>
          <p:spPr>
            <a:xfrm>
              <a:off x="10219369" y="2716703"/>
              <a:ext cx="29982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Coaching sessions</a:t>
              </a:r>
            </a:p>
          </p:txBody>
        </p:sp>
        <p:pic>
          <p:nvPicPr>
            <p:cNvPr id="107" name="Graphic 106" descr="Badge Tick1 with solid fill">
              <a:extLst>
                <a:ext uri="{FF2B5EF4-FFF2-40B4-BE49-F238E27FC236}">
                  <a16:creationId xmlns:a16="http://schemas.microsoft.com/office/drawing/2014/main" id="{0A64498A-413B-150F-F331-0E25076905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81096" y="2519508"/>
              <a:ext cx="781248" cy="781248"/>
            </a:xfrm>
            <a:prstGeom prst="rect">
              <a:avLst/>
            </a:prstGeom>
          </p:spPr>
        </p:pic>
      </p:grpSp>
      <p:pic>
        <p:nvPicPr>
          <p:cNvPr id="109" name="Picture 108" descr="A picture containing vector graphics&#10;&#10;Description automatically generated">
            <a:extLst>
              <a:ext uri="{FF2B5EF4-FFF2-40B4-BE49-F238E27FC236}">
                <a16:creationId xmlns:a16="http://schemas.microsoft.com/office/drawing/2014/main" id="{59272F5E-F7C7-F5F6-F0C2-A12C64235A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4203" y="3408932"/>
            <a:ext cx="2173068" cy="2173068"/>
          </a:xfrm>
          <a:prstGeom prst="rect">
            <a:avLst/>
          </a:prstGeom>
        </p:spPr>
      </p:pic>
    </p:spTree>
    <p:extLst>
      <p:ext uri="{BB962C8B-B14F-4D97-AF65-F5344CB8AC3E}">
        <p14:creationId xmlns:p14="http://schemas.microsoft.com/office/powerpoint/2010/main" val="3323311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DFEE-E241-2555-F8EA-EABCEAD5B02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58339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896044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DFEE-E241-2555-F8EA-EABCEAD5B027}"/>
              </a:ext>
            </a:extLst>
          </p:cNvPr>
          <p:cNvSpPr>
            <a:spLocks noGrp="1"/>
          </p:cNvSpPr>
          <p:nvPr>
            <p:ph type="title" hasCustomPrompt="1"/>
          </p:nvPr>
        </p:nvSpPr>
        <p:spPr>
          <a:xfrm>
            <a:off x="355046" y="584397"/>
            <a:ext cx="10515600" cy="949031"/>
          </a:xfrm>
        </p:spPr>
        <p:txBody>
          <a:bodyPr/>
          <a:lstStyle>
            <a:lvl1pPr>
              <a:defRPr b="0"/>
            </a:lvl1pPr>
          </a:lstStyle>
          <a:p>
            <a:r>
              <a:rPr lang="en-GB" dirty="0"/>
              <a:t>An apprenticeship is built upon an agreed</a:t>
            </a:r>
            <a:br>
              <a:rPr lang="en-GB" dirty="0"/>
            </a:br>
            <a:r>
              <a:rPr lang="en-GB" dirty="0"/>
              <a:t>partnership between:</a:t>
            </a:r>
          </a:p>
        </p:txBody>
      </p:sp>
      <p:sp>
        <p:nvSpPr>
          <p:cNvPr id="3" name="Content Placeholder 2">
            <a:extLst>
              <a:ext uri="{FF2B5EF4-FFF2-40B4-BE49-F238E27FC236}">
                <a16:creationId xmlns:a16="http://schemas.microsoft.com/office/drawing/2014/main" id="{3CDD23BD-CD63-8AE0-60A5-E9DB8751CF19}"/>
              </a:ext>
            </a:extLst>
          </p:cNvPr>
          <p:cNvSpPr txBox="1">
            <a:spLocks/>
          </p:cNvSpPr>
          <p:nvPr userDrawn="1"/>
        </p:nvSpPr>
        <p:spPr>
          <a:xfrm>
            <a:off x="308959" y="2130581"/>
            <a:ext cx="6027885" cy="41430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E3D7F"/>
                </a:solidFill>
                <a:latin typeface="+mn-lt"/>
                <a:ea typeface="+mn-ea"/>
                <a:cs typeface="+mn-cs"/>
              </a:defRPr>
            </a:lvl1pPr>
            <a:lvl2pPr marL="800100" indent="-3429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E3D7F"/>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E3D7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Blip>
                <a:blip r:embed="rId2"/>
              </a:buBlip>
            </a:pPr>
            <a:r>
              <a:rPr lang="en-GB" sz="2400" dirty="0">
                <a:solidFill>
                  <a:schemeClr val="bg1"/>
                </a:solidFill>
                <a:latin typeface="Arial" panose="020B0604020202020204" pitchFamily="34" charset="0"/>
                <a:cs typeface="Arial" panose="020B0604020202020204" pitchFamily="34" charset="0"/>
              </a:rPr>
              <a:t>An </a:t>
            </a:r>
            <a:r>
              <a:rPr lang="en-GB" sz="2400" b="1" dirty="0">
                <a:solidFill>
                  <a:srgbClr val="FFC000"/>
                </a:solidFill>
                <a:latin typeface="Arial" panose="020B0604020202020204" pitchFamily="34" charset="0"/>
                <a:cs typeface="Arial" panose="020B0604020202020204" pitchFamily="34" charset="0"/>
              </a:rPr>
              <a:t>employer</a:t>
            </a:r>
            <a:r>
              <a:rPr lang="en-GB" sz="2400" dirty="0">
                <a:solidFill>
                  <a:schemeClr val="bg1"/>
                </a:solidFill>
                <a:latin typeface="Arial" panose="020B0604020202020204" pitchFamily="34" charset="0"/>
                <a:cs typeface="Arial" panose="020B0604020202020204" pitchFamily="34" charset="0"/>
              </a:rPr>
              <a:t> with the intention and capability of supporting the apprentice. </a:t>
            </a:r>
          </a:p>
          <a:p>
            <a:pPr marL="342900" indent="-342900">
              <a:buFont typeface="Arial" panose="020B0604020202020204" pitchFamily="34" charset="0"/>
              <a:buBlip>
                <a:blip r:embed="rId2"/>
              </a:buBlip>
            </a:pPr>
            <a:endParaRPr lang="en-GB"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Blip>
                <a:blip r:embed="rId2"/>
              </a:buBlip>
            </a:pPr>
            <a:r>
              <a:rPr lang="en-GB" sz="2400" dirty="0">
                <a:solidFill>
                  <a:schemeClr val="bg1"/>
                </a:solidFill>
                <a:latin typeface="Arial" panose="020B0604020202020204" pitchFamily="34" charset="0"/>
                <a:cs typeface="Arial" panose="020B0604020202020204" pitchFamily="34" charset="0"/>
              </a:rPr>
              <a:t>An </a:t>
            </a:r>
            <a:r>
              <a:rPr lang="en-GB" sz="2400" b="1" dirty="0">
                <a:solidFill>
                  <a:srgbClr val="FFC000"/>
                </a:solidFill>
                <a:latin typeface="Arial" panose="020B0604020202020204" pitchFamily="34" charset="0"/>
                <a:cs typeface="Arial" panose="020B0604020202020204" pitchFamily="34" charset="0"/>
              </a:rPr>
              <a:t>apprentice</a:t>
            </a:r>
            <a:r>
              <a:rPr lang="en-GB" sz="2400" b="1" dirty="0">
                <a:solidFill>
                  <a:schemeClr val="bg1"/>
                </a:solidFill>
                <a:latin typeface="Arial" panose="020B0604020202020204" pitchFamily="34" charset="0"/>
                <a:cs typeface="Arial" panose="020B0604020202020204" pitchFamily="34" charset="0"/>
              </a:rPr>
              <a:t> </a:t>
            </a:r>
            <a:r>
              <a:rPr lang="en-GB" sz="2400" dirty="0">
                <a:solidFill>
                  <a:schemeClr val="bg1"/>
                </a:solidFill>
                <a:latin typeface="Arial" panose="020B0604020202020204" pitchFamily="34" charset="0"/>
                <a:cs typeface="Arial" panose="020B0604020202020204" pitchFamily="34" charset="0"/>
              </a:rPr>
              <a:t>who is motivated to learn and work hard to complete their apprenticeship</a:t>
            </a:r>
          </a:p>
          <a:p>
            <a:pPr marL="0" indent="0">
              <a:buFont typeface="Arial" panose="020B0604020202020204" pitchFamily="34" charset="0"/>
              <a:buNone/>
            </a:pPr>
            <a:endParaRPr lang="en-GB" sz="2400" dirty="0">
              <a:solidFill>
                <a:schemeClr val="bg1"/>
              </a:solidFill>
              <a:latin typeface="Arial" panose="020B0604020202020204" pitchFamily="34" charset="0"/>
              <a:cs typeface="Arial" panose="020B0604020202020204" pitchFamily="34" charset="0"/>
            </a:endParaRPr>
          </a:p>
          <a:p>
            <a:pPr marL="342900" indent="-342900">
              <a:buBlip>
                <a:blip r:embed="rId2"/>
              </a:buBlip>
            </a:pPr>
            <a:r>
              <a:rPr lang="en-GB" sz="2400" dirty="0">
                <a:solidFill>
                  <a:schemeClr val="bg1"/>
                </a:solidFill>
                <a:latin typeface="Arial" panose="020B0604020202020204" pitchFamily="34" charset="0"/>
                <a:cs typeface="Arial" panose="020B0604020202020204" pitchFamily="34" charset="0"/>
              </a:rPr>
              <a:t>Training and support delivered on        behalf of the employer by Dynamic Training, a </a:t>
            </a:r>
            <a:r>
              <a:rPr lang="en-GB" sz="2400" b="1" dirty="0">
                <a:solidFill>
                  <a:srgbClr val="FFC000"/>
                </a:solidFill>
                <a:latin typeface="Arial" panose="020B0604020202020204" pitchFamily="34" charset="0"/>
                <a:cs typeface="Arial" panose="020B0604020202020204" pitchFamily="34" charset="0"/>
              </a:rPr>
              <a:t>registered training</a:t>
            </a:r>
            <a:r>
              <a:rPr lang="en-GB" sz="2400" dirty="0">
                <a:solidFill>
                  <a:srgbClr val="FFC000"/>
                </a:solidFill>
                <a:latin typeface="Arial" panose="020B0604020202020204" pitchFamily="34" charset="0"/>
                <a:cs typeface="Arial" panose="020B0604020202020204" pitchFamily="34" charset="0"/>
              </a:rPr>
              <a:t> </a:t>
            </a:r>
            <a:r>
              <a:rPr lang="en-GB" sz="2400" b="1" dirty="0">
                <a:solidFill>
                  <a:srgbClr val="FFC000"/>
                </a:solidFill>
                <a:latin typeface="Arial" panose="020B0604020202020204" pitchFamily="34" charset="0"/>
                <a:cs typeface="Arial" panose="020B0604020202020204" pitchFamily="34" charset="0"/>
              </a:rPr>
              <a:t>provider</a:t>
            </a:r>
            <a:endParaRPr lang="en-GB" sz="2400" dirty="0">
              <a:solidFill>
                <a:srgbClr val="FFC000"/>
              </a:solidFill>
              <a:latin typeface="Arial" panose="020B0604020202020204" pitchFamily="34" charset="0"/>
              <a:cs typeface="Arial" panose="020B0604020202020204" pitchFamily="34" charset="0"/>
            </a:endParaRPr>
          </a:p>
          <a:p>
            <a:pPr marL="342900" indent="-342900">
              <a:buBlip>
                <a:blip r:embed="rId2"/>
              </a:buBlip>
            </a:pPr>
            <a:endParaRPr lang="en-GB" sz="2000" dirty="0"/>
          </a:p>
        </p:txBody>
      </p:sp>
      <p:grpSp>
        <p:nvGrpSpPr>
          <p:cNvPr id="4" name="Group 3">
            <a:extLst>
              <a:ext uri="{FF2B5EF4-FFF2-40B4-BE49-F238E27FC236}">
                <a16:creationId xmlns:a16="http://schemas.microsoft.com/office/drawing/2014/main" id="{F8B90634-2215-989E-EDCB-20FCB53D3FF8}"/>
              </a:ext>
            </a:extLst>
          </p:cNvPr>
          <p:cNvGrpSpPr/>
          <p:nvPr userDrawn="1"/>
        </p:nvGrpSpPr>
        <p:grpSpPr>
          <a:xfrm>
            <a:off x="8308380" y="2324339"/>
            <a:ext cx="2463790" cy="2391606"/>
            <a:chOff x="6139438" y="1631910"/>
            <a:chExt cx="2105897" cy="1981667"/>
          </a:xfrm>
        </p:grpSpPr>
        <p:sp>
          <p:nvSpPr>
            <p:cNvPr id="5" name="Oval 4">
              <a:extLst>
                <a:ext uri="{FF2B5EF4-FFF2-40B4-BE49-F238E27FC236}">
                  <a16:creationId xmlns:a16="http://schemas.microsoft.com/office/drawing/2014/main" id="{24EFFAFB-8CB4-AC57-77E1-F8430032329C}"/>
                </a:ext>
              </a:extLst>
            </p:cNvPr>
            <p:cNvSpPr/>
            <p:nvPr/>
          </p:nvSpPr>
          <p:spPr>
            <a:xfrm>
              <a:off x="6139438" y="1631910"/>
              <a:ext cx="2105897" cy="198166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 name="Rectangle 5">
              <a:extLst>
                <a:ext uri="{FF2B5EF4-FFF2-40B4-BE49-F238E27FC236}">
                  <a16:creationId xmlns:a16="http://schemas.microsoft.com/office/drawing/2014/main" id="{B1156A7D-36EF-ECDB-5B32-FF851CF06FF4}"/>
                </a:ext>
              </a:extLst>
            </p:cNvPr>
            <p:cNvSpPr/>
            <p:nvPr/>
          </p:nvSpPr>
          <p:spPr>
            <a:xfrm>
              <a:off x="6558440" y="2106660"/>
              <a:ext cx="1252715" cy="707886"/>
            </a:xfrm>
            <a:prstGeom prst="rect">
              <a:avLst/>
            </a:prstGeom>
            <a:ln>
              <a:noFill/>
            </a:ln>
          </p:spPr>
          <p:txBody>
            <a:bodyPr wrap="none">
              <a:spAutoFit/>
            </a:bodyPr>
            <a:lstStyle/>
            <a:p>
              <a:pPr algn="ctr" fontAlgn="base"/>
              <a:r>
                <a:rPr lang="en-GB" sz="2000" b="1" dirty="0">
                  <a:solidFill>
                    <a:schemeClr val="bg1"/>
                  </a:solidFill>
                </a:rPr>
                <a:t>The </a:t>
              </a:r>
            </a:p>
            <a:p>
              <a:pPr algn="ctr" fontAlgn="base"/>
              <a:r>
                <a:rPr lang="en-GB" sz="2000" b="1" dirty="0">
                  <a:solidFill>
                    <a:schemeClr val="bg1"/>
                  </a:solidFill>
                </a:rPr>
                <a:t>Employer</a:t>
              </a:r>
              <a:r>
                <a:rPr lang="en-GB" sz="2000" dirty="0">
                  <a:solidFill>
                    <a:schemeClr val="bg1"/>
                  </a:solidFill>
                </a:rPr>
                <a:t> </a:t>
              </a:r>
            </a:p>
          </p:txBody>
        </p:sp>
      </p:grpSp>
      <p:grpSp>
        <p:nvGrpSpPr>
          <p:cNvPr id="7" name="Group 6">
            <a:extLst>
              <a:ext uri="{FF2B5EF4-FFF2-40B4-BE49-F238E27FC236}">
                <a16:creationId xmlns:a16="http://schemas.microsoft.com/office/drawing/2014/main" id="{8FC4EE9D-CE3C-7FEA-FF54-582DE777FCE0}"/>
              </a:ext>
            </a:extLst>
          </p:cNvPr>
          <p:cNvGrpSpPr/>
          <p:nvPr userDrawn="1"/>
        </p:nvGrpSpPr>
        <p:grpSpPr>
          <a:xfrm>
            <a:off x="7494106" y="4002304"/>
            <a:ext cx="2463790" cy="2391606"/>
            <a:chOff x="5501388" y="2706635"/>
            <a:chExt cx="2105897" cy="1981667"/>
          </a:xfrm>
        </p:grpSpPr>
        <p:sp>
          <p:nvSpPr>
            <p:cNvPr id="8" name="Oval 7">
              <a:extLst>
                <a:ext uri="{FF2B5EF4-FFF2-40B4-BE49-F238E27FC236}">
                  <a16:creationId xmlns:a16="http://schemas.microsoft.com/office/drawing/2014/main" id="{DB6A209E-D583-BAD5-CC2F-B7F6D7F2B637}"/>
                </a:ext>
              </a:extLst>
            </p:cNvPr>
            <p:cNvSpPr/>
            <p:nvPr/>
          </p:nvSpPr>
          <p:spPr>
            <a:xfrm>
              <a:off x="5501388" y="2706635"/>
              <a:ext cx="2105897" cy="1981667"/>
            </a:xfrm>
            <a:prstGeom prst="ellipse">
              <a:avLst/>
            </a:prstGeom>
            <a:noFill/>
            <a:ln w="63500">
              <a:solidFill>
                <a:srgbClr val="E30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Rectangle 8">
              <a:extLst>
                <a:ext uri="{FF2B5EF4-FFF2-40B4-BE49-F238E27FC236}">
                  <a16:creationId xmlns:a16="http://schemas.microsoft.com/office/drawing/2014/main" id="{5AA7AAC6-E97E-783F-1F75-12DAA5C64D3C}"/>
                </a:ext>
              </a:extLst>
            </p:cNvPr>
            <p:cNvSpPr/>
            <p:nvPr/>
          </p:nvSpPr>
          <p:spPr>
            <a:xfrm>
              <a:off x="5677281" y="3435470"/>
              <a:ext cx="1357616" cy="699264"/>
            </a:xfrm>
            <a:prstGeom prst="rect">
              <a:avLst/>
            </a:prstGeom>
          </p:spPr>
          <p:txBody>
            <a:bodyPr wrap="none">
              <a:spAutoFit/>
            </a:bodyPr>
            <a:lstStyle/>
            <a:p>
              <a:pPr algn="ctr"/>
              <a:r>
                <a:rPr lang="en-GB" sz="2000" b="1" dirty="0">
                  <a:solidFill>
                    <a:schemeClr val="bg1"/>
                  </a:solidFill>
                </a:rPr>
                <a:t>The </a:t>
              </a:r>
            </a:p>
            <a:p>
              <a:pPr algn="ctr"/>
              <a:r>
                <a:rPr lang="en-GB" sz="2000" b="1" dirty="0">
                  <a:solidFill>
                    <a:schemeClr val="bg1"/>
                  </a:solidFill>
                </a:rPr>
                <a:t>Apprentice</a:t>
              </a:r>
              <a:endParaRPr lang="en-GB" sz="2000" dirty="0">
                <a:solidFill>
                  <a:schemeClr val="bg1"/>
                </a:solidFill>
              </a:endParaRPr>
            </a:p>
          </p:txBody>
        </p:sp>
      </p:grpSp>
      <p:grpSp>
        <p:nvGrpSpPr>
          <p:cNvPr id="10" name="Group 9">
            <a:extLst>
              <a:ext uri="{FF2B5EF4-FFF2-40B4-BE49-F238E27FC236}">
                <a16:creationId xmlns:a16="http://schemas.microsoft.com/office/drawing/2014/main" id="{6A63C414-BB83-C0C9-D5E3-1660ECECEAAB}"/>
              </a:ext>
            </a:extLst>
          </p:cNvPr>
          <p:cNvGrpSpPr/>
          <p:nvPr userDrawn="1"/>
        </p:nvGrpSpPr>
        <p:grpSpPr>
          <a:xfrm>
            <a:off x="9234117" y="3944118"/>
            <a:ext cx="2463790" cy="2391606"/>
            <a:chOff x="6925561" y="2717000"/>
            <a:chExt cx="2105897" cy="1981667"/>
          </a:xfrm>
        </p:grpSpPr>
        <p:sp>
          <p:nvSpPr>
            <p:cNvPr id="11" name="Oval 10">
              <a:extLst>
                <a:ext uri="{FF2B5EF4-FFF2-40B4-BE49-F238E27FC236}">
                  <a16:creationId xmlns:a16="http://schemas.microsoft.com/office/drawing/2014/main" id="{58DB9C21-7FA7-6543-0A10-6C603E298CCB}"/>
                </a:ext>
              </a:extLst>
            </p:cNvPr>
            <p:cNvSpPr/>
            <p:nvPr/>
          </p:nvSpPr>
          <p:spPr>
            <a:xfrm>
              <a:off x="6925561" y="2717000"/>
              <a:ext cx="2105897" cy="1981667"/>
            </a:xfrm>
            <a:prstGeom prst="ellipse">
              <a:avLst/>
            </a:prstGeom>
            <a:noFill/>
            <a:ln w="63500">
              <a:solidFill>
                <a:srgbClr val="F6A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 name="Rectangle 11">
              <a:extLst>
                <a:ext uri="{FF2B5EF4-FFF2-40B4-BE49-F238E27FC236}">
                  <a16:creationId xmlns:a16="http://schemas.microsoft.com/office/drawing/2014/main" id="{5EBE086A-C192-689C-030C-13517E36CE60}"/>
                </a:ext>
              </a:extLst>
            </p:cNvPr>
            <p:cNvSpPr/>
            <p:nvPr/>
          </p:nvSpPr>
          <p:spPr>
            <a:xfrm>
              <a:off x="7544203" y="3421403"/>
              <a:ext cx="1129361" cy="1015663"/>
            </a:xfrm>
            <a:prstGeom prst="rect">
              <a:avLst/>
            </a:prstGeom>
          </p:spPr>
          <p:txBody>
            <a:bodyPr wrap="square">
              <a:spAutoFit/>
            </a:bodyPr>
            <a:lstStyle/>
            <a:p>
              <a:pPr algn="ctr" fontAlgn="base"/>
              <a:r>
                <a:rPr lang="en-GB" sz="2000" b="1" dirty="0">
                  <a:solidFill>
                    <a:schemeClr val="bg1"/>
                  </a:solidFill>
                </a:rPr>
                <a:t>The Training</a:t>
              </a:r>
            </a:p>
            <a:p>
              <a:pPr algn="ctr" fontAlgn="base"/>
              <a:r>
                <a:rPr lang="en-GB" sz="2000" b="1" dirty="0">
                  <a:solidFill>
                    <a:schemeClr val="bg1"/>
                  </a:solidFill>
                </a:rPr>
                <a:t>Provider</a:t>
              </a:r>
              <a:endParaRPr lang="en-GB" sz="2000" dirty="0">
                <a:solidFill>
                  <a:schemeClr val="bg1"/>
                </a:solidFill>
              </a:endParaRPr>
            </a:p>
          </p:txBody>
        </p:sp>
      </p:grpSp>
    </p:spTree>
    <p:extLst>
      <p:ext uri="{BB962C8B-B14F-4D97-AF65-F5344CB8AC3E}">
        <p14:creationId xmlns:p14="http://schemas.microsoft.com/office/powerpoint/2010/main" val="21030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359BE-DAA4-CC99-36A8-A56D8332793F}"/>
              </a:ext>
            </a:extLst>
          </p:cNvPr>
          <p:cNvSpPr>
            <a:spLocks noGrp="1"/>
          </p:cNvSpPr>
          <p:nvPr>
            <p:ph type="title" hasCustomPrompt="1"/>
          </p:nvPr>
        </p:nvSpPr>
        <p:spPr/>
        <p:txBody>
          <a:bodyPr/>
          <a:lstStyle/>
          <a:p>
            <a:r>
              <a:rPr lang="en-US" dirty="0"/>
              <a:t>Apprentice </a:t>
            </a:r>
            <a:r>
              <a:rPr lang="en-US" dirty="0" err="1"/>
              <a:t>responsiblities</a:t>
            </a:r>
            <a:endParaRPr lang="en-GB" dirty="0"/>
          </a:p>
        </p:txBody>
      </p:sp>
      <p:sp>
        <p:nvSpPr>
          <p:cNvPr id="3" name="Content Placeholder 2">
            <a:extLst>
              <a:ext uri="{FF2B5EF4-FFF2-40B4-BE49-F238E27FC236}">
                <a16:creationId xmlns:a16="http://schemas.microsoft.com/office/drawing/2014/main" id="{FE045FD5-E6C4-8820-978D-FB52CB2A4FD7}"/>
              </a:ext>
            </a:extLst>
          </p:cNvPr>
          <p:cNvSpPr txBox="1">
            <a:spLocks/>
          </p:cNvSpPr>
          <p:nvPr userDrawn="1"/>
        </p:nvSpPr>
        <p:spPr>
          <a:xfrm>
            <a:off x="621563" y="1774045"/>
            <a:ext cx="5762255" cy="45620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E3D7F"/>
                </a:solidFill>
                <a:latin typeface="+mn-lt"/>
                <a:ea typeface="+mn-ea"/>
                <a:cs typeface="+mn-cs"/>
              </a:defRPr>
            </a:lvl1pPr>
            <a:lvl2pPr marL="800100" indent="-3429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E3D7F"/>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E3D7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chemeClr val="bg1"/>
              </a:solidFill>
            </a:endParaRPr>
          </a:p>
          <a:p>
            <a:pPr marL="342900" indent="-342900">
              <a:buBlip>
                <a:blip r:embed="rId2"/>
              </a:buBlip>
            </a:pPr>
            <a:r>
              <a:rPr lang="en-GB" sz="2400" dirty="0">
                <a:solidFill>
                  <a:schemeClr val="bg1"/>
                </a:solidFill>
              </a:rPr>
              <a:t>Complete the work required,  meeting the targets set by the coach</a:t>
            </a:r>
          </a:p>
          <a:p>
            <a:pPr marL="342900" indent="-342900">
              <a:buBlip>
                <a:blip r:embed="rId2"/>
              </a:buBlip>
            </a:pPr>
            <a:r>
              <a:rPr lang="en-GB" sz="2400" dirty="0">
                <a:solidFill>
                  <a:schemeClr val="bg1"/>
                </a:solidFill>
              </a:rPr>
              <a:t>Attend any training sessions made available to you</a:t>
            </a:r>
          </a:p>
          <a:p>
            <a:pPr marL="342900" indent="-342900">
              <a:buBlip>
                <a:blip r:embed="rId2"/>
              </a:buBlip>
            </a:pPr>
            <a:r>
              <a:rPr lang="en-GB" sz="2400" dirty="0">
                <a:solidFill>
                  <a:schemeClr val="bg1"/>
                </a:solidFill>
              </a:rPr>
              <a:t>Communicate clearly and regularly with your coach</a:t>
            </a:r>
          </a:p>
          <a:p>
            <a:pPr marL="342900" indent="-342900">
              <a:buBlip>
                <a:blip r:embed="rId2"/>
              </a:buBlip>
            </a:pPr>
            <a:r>
              <a:rPr lang="en-GB" sz="2400" dirty="0">
                <a:solidFill>
                  <a:schemeClr val="bg1"/>
                </a:solidFill>
              </a:rPr>
              <a:t>Commence Skills Forward from the beginning of your programme completing 20% activity every month</a:t>
            </a:r>
          </a:p>
          <a:p>
            <a:pPr marL="342900" indent="-342900">
              <a:buBlip>
                <a:blip r:embed="rId2"/>
              </a:buBlip>
            </a:pPr>
            <a:r>
              <a:rPr lang="en-GB" sz="2400" dirty="0">
                <a:solidFill>
                  <a:schemeClr val="bg1"/>
                </a:solidFill>
              </a:rPr>
              <a:t>Record all off the Job training</a:t>
            </a:r>
          </a:p>
          <a:p>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endParaRPr lang="en-GB" sz="2000" dirty="0"/>
          </a:p>
        </p:txBody>
      </p:sp>
      <p:grpSp>
        <p:nvGrpSpPr>
          <p:cNvPr id="4" name="Group 3">
            <a:extLst>
              <a:ext uri="{FF2B5EF4-FFF2-40B4-BE49-F238E27FC236}">
                <a16:creationId xmlns:a16="http://schemas.microsoft.com/office/drawing/2014/main" id="{B1FE4634-FF01-B4EB-9228-AEBE579D86F1}"/>
              </a:ext>
            </a:extLst>
          </p:cNvPr>
          <p:cNvGrpSpPr/>
          <p:nvPr userDrawn="1"/>
        </p:nvGrpSpPr>
        <p:grpSpPr>
          <a:xfrm>
            <a:off x="6983333" y="694048"/>
            <a:ext cx="4306254" cy="1682396"/>
            <a:chOff x="4770284" y="1224831"/>
            <a:chExt cx="4306254" cy="1365703"/>
          </a:xfrm>
        </p:grpSpPr>
        <p:sp>
          <p:nvSpPr>
            <p:cNvPr id="5" name="Arrow: Circular 4">
              <a:extLst>
                <a:ext uri="{FF2B5EF4-FFF2-40B4-BE49-F238E27FC236}">
                  <a16:creationId xmlns:a16="http://schemas.microsoft.com/office/drawing/2014/main" id="{D9B73660-9EE2-BABF-278B-EEF74A4D0352}"/>
                </a:ext>
              </a:extLst>
            </p:cNvPr>
            <p:cNvSpPr/>
            <p:nvPr/>
          </p:nvSpPr>
          <p:spPr>
            <a:xfrm>
              <a:off x="4770284" y="1224831"/>
              <a:ext cx="4306254" cy="1365703"/>
            </a:xfrm>
            <a:prstGeom prst="circularArrow">
              <a:avLst>
                <a:gd name="adj1" fmla="val 10980"/>
                <a:gd name="adj2" fmla="val 1142322"/>
                <a:gd name="adj3" fmla="val 4500000"/>
                <a:gd name="adj4" fmla="val 10800000"/>
                <a:gd name="adj5" fmla="val 12500"/>
              </a:avLst>
            </a:prstGeom>
            <a:solidFill>
              <a:srgbClr val="1E3D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73AC08C3-5495-411E-FC09-A28384C05DA8}"/>
                </a:ext>
              </a:extLst>
            </p:cNvPr>
            <p:cNvSpPr/>
            <p:nvPr/>
          </p:nvSpPr>
          <p:spPr>
            <a:xfrm>
              <a:off x="5900111" y="1694948"/>
              <a:ext cx="1971114" cy="380880"/>
            </a:xfrm>
            <a:custGeom>
              <a:avLst/>
              <a:gdLst>
                <a:gd name="connsiteX0" fmla="*/ 0 w 1971114"/>
                <a:gd name="connsiteY0" fmla="*/ 0 h 380880"/>
                <a:gd name="connsiteX1" fmla="*/ 1971114 w 1971114"/>
                <a:gd name="connsiteY1" fmla="*/ 0 h 380880"/>
                <a:gd name="connsiteX2" fmla="*/ 1971114 w 1971114"/>
                <a:gd name="connsiteY2" fmla="*/ 380880 h 380880"/>
                <a:gd name="connsiteX3" fmla="*/ 0 w 1971114"/>
                <a:gd name="connsiteY3" fmla="*/ 380880 h 380880"/>
                <a:gd name="connsiteX4" fmla="*/ 0 w 1971114"/>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114" h="380880">
                  <a:moveTo>
                    <a:pt x="0" y="0"/>
                  </a:moveTo>
                  <a:lnTo>
                    <a:pt x="1971114" y="0"/>
                  </a:lnTo>
                  <a:lnTo>
                    <a:pt x="1971114" y="380880"/>
                  </a:lnTo>
                  <a:lnTo>
                    <a:pt x="0" y="380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Meet targets</a:t>
              </a:r>
            </a:p>
          </p:txBody>
        </p:sp>
      </p:grpSp>
      <p:grpSp>
        <p:nvGrpSpPr>
          <p:cNvPr id="7" name="Group 6">
            <a:extLst>
              <a:ext uri="{FF2B5EF4-FFF2-40B4-BE49-F238E27FC236}">
                <a16:creationId xmlns:a16="http://schemas.microsoft.com/office/drawing/2014/main" id="{8BF9A47A-3EAF-5D2C-3DFF-D69DFE60DCC6}"/>
              </a:ext>
            </a:extLst>
          </p:cNvPr>
          <p:cNvGrpSpPr/>
          <p:nvPr userDrawn="1"/>
        </p:nvGrpSpPr>
        <p:grpSpPr>
          <a:xfrm>
            <a:off x="6500841" y="1791861"/>
            <a:ext cx="3913129" cy="1682396"/>
            <a:chOff x="4569100" y="2010136"/>
            <a:chExt cx="3913129" cy="1364460"/>
          </a:xfrm>
        </p:grpSpPr>
        <p:sp>
          <p:nvSpPr>
            <p:cNvPr id="8" name="Shape 7">
              <a:extLst>
                <a:ext uri="{FF2B5EF4-FFF2-40B4-BE49-F238E27FC236}">
                  <a16:creationId xmlns:a16="http://schemas.microsoft.com/office/drawing/2014/main" id="{43E9FC98-B0A6-B4CC-B695-D74F75DD281A}"/>
                </a:ext>
              </a:extLst>
            </p:cNvPr>
            <p:cNvSpPr/>
            <p:nvPr/>
          </p:nvSpPr>
          <p:spPr>
            <a:xfrm>
              <a:off x="4605549" y="2010136"/>
              <a:ext cx="3876680" cy="1364460"/>
            </a:xfrm>
            <a:prstGeom prst="leftCircularArrow">
              <a:avLst>
                <a:gd name="adj1" fmla="val 10980"/>
                <a:gd name="adj2" fmla="val 1142322"/>
                <a:gd name="adj3" fmla="val 6300000"/>
                <a:gd name="adj4" fmla="val 18900000"/>
                <a:gd name="adj5" fmla="val 12500"/>
              </a:avLst>
            </a:prstGeom>
            <a:solidFill>
              <a:srgbClr val="F6AE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A6A4073F-8911-AD9F-1D47-AEA18F3A195F}"/>
                </a:ext>
              </a:extLst>
            </p:cNvPr>
            <p:cNvSpPr/>
            <p:nvPr/>
          </p:nvSpPr>
          <p:spPr>
            <a:xfrm>
              <a:off x="4569100" y="2492608"/>
              <a:ext cx="2218812" cy="380880"/>
            </a:xfrm>
            <a:custGeom>
              <a:avLst/>
              <a:gdLst>
                <a:gd name="connsiteX0" fmla="*/ 0 w 2218812"/>
                <a:gd name="connsiteY0" fmla="*/ 0 h 380880"/>
                <a:gd name="connsiteX1" fmla="*/ 2218812 w 2218812"/>
                <a:gd name="connsiteY1" fmla="*/ 0 h 380880"/>
                <a:gd name="connsiteX2" fmla="*/ 2218812 w 2218812"/>
                <a:gd name="connsiteY2" fmla="*/ 380880 h 380880"/>
                <a:gd name="connsiteX3" fmla="*/ 0 w 2218812"/>
                <a:gd name="connsiteY3" fmla="*/ 380880 h 380880"/>
                <a:gd name="connsiteX4" fmla="*/ 0 w 2218812"/>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812" h="380880">
                  <a:moveTo>
                    <a:pt x="0" y="0"/>
                  </a:moveTo>
                  <a:lnTo>
                    <a:pt x="2218812" y="0"/>
                  </a:lnTo>
                  <a:lnTo>
                    <a:pt x="2218812" y="380880"/>
                  </a:lnTo>
                  <a:lnTo>
                    <a:pt x="0" y="380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Attend sessions</a:t>
              </a:r>
            </a:p>
          </p:txBody>
        </p:sp>
      </p:grpSp>
      <p:grpSp>
        <p:nvGrpSpPr>
          <p:cNvPr id="10" name="Group 9">
            <a:extLst>
              <a:ext uri="{FF2B5EF4-FFF2-40B4-BE49-F238E27FC236}">
                <a16:creationId xmlns:a16="http://schemas.microsoft.com/office/drawing/2014/main" id="{2CC61941-FBF6-8D38-69C7-080043DC7E1E}"/>
              </a:ext>
            </a:extLst>
          </p:cNvPr>
          <p:cNvGrpSpPr/>
          <p:nvPr userDrawn="1"/>
        </p:nvGrpSpPr>
        <p:grpSpPr>
          <a:xfrm>
            <a:off x="6983333" y="2830939"/>
            <a:ext cx="4655391" cy="1682396"/>
            <a:chOff x="4842738" y="2797725"/>
            <a:chExt cx="4655391" cy="1365703"/>
          </a:xfrm>
        </p:grpSpPr>
        <p:sp>
          <p:nvSpPr>
            <p:cNvPr id="11" name="Arrow: Circular 10">
              <a:extLst>
                <a:ext uri="{FF2B5EF4-FFF2-40B4-BE49-F238E27FC236}">
                  <a16:creationId xmlns:a16="http://schemas.microsoft.com/office/drawing/2014/main" id="{E6FABD72-9BEA-7BF7-7928-68CB7ADE79F0}"/>
                </a:ext>
              </a:extLst>
            </p:cNvPr>
            <p:cNvSpPr/>
            <p:nvPr/>
          </p:nvSpPr>
          <p:spPr>
            <a:xfrm>
              <a:off x="4842738" y="2797725"/>
              <a:ext cx="4161074" cy="1365703"/>
            </a:xfrm>
            <a:prstGeom prst="circularArrow">
              <a:avLst>
                <a:gd name="adj1" fmla="val 10980"/>
                <a:gd name="adj2" fmla="val 1142322"/>
                <a:gd name="adj3" fmla="val 4500000"/>
                <a:gd name="adj4" fmla="val 13500000"/>
                <a:gd name="adj5" fmla="val 12500"/>
              </a:avLst>
            </a:prstGeom>
            <a:solidFill>
              <a:srgbClr val="E30E2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86176AE4-1E5C-8284-5873-D9B4D83A6411}"/>
                </a:ext>
              </a:extLst>
            </p:cNvPr>
            <p:cNvSpPr/>
            <p:nvPr/>
          </p:nvSpPr>
          <p:spPr>
            <a:xfrm>
              <a:off x="6287640" y="3276113"/>
              <a:ext cx="3210489" cy="380880"/>
            </a:xfrm>
            <a:custGeom>
              <a:avLst/>
              <a:gdLst>
                <a:gd name="connsiteX0" fmla="*/ 0 w 3210489"/>
                <a:gd name="connsiteY0" fmla="*/ 0 h 380880"/>
                <a:gd name="connsiteX1" fmla="*/ 3210489 w 3210489"/>
                <a:gd name="connsiteY1" fmla="*/ 0 h 380880"/>
                <a:gd name="connsiteX2" fmla="*/ 3210489 w 3210489"/>
                <a:gd name="connsiteY2" fmla="*/ 380880 h 380880"/>
                <a:gd name="connsiteX3" fmla="*/ 0 w 3210489"/>
                <a:gd name="connsiteY3" fmla="*/ 380880 h 380880"/>
                <a:gd name="connsiteX4" fmla="*/ 0 w 3210489"/>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0489" h="380880">
                  <a:moveTo>
                    <a:pt x="0" y="0"/>
                  </a:moveTo>
                  <a:lnTo>
                    <a:pt x="3210489" y="0"/>
                  </a:lnTo>
                  <a:lnTo>
                    <a:pt x="3210489" y="380880"/>
                  </a:lnTo>
                  <a:lnTo>
                    <a:pt x="0" y="380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Communicate</a:t>
              </a:r>
            </a:p>
          </p:txBody>
        </p:sp>
      </p:grpSp>
      <p:grpSp>
        <p:nvGrpSpPr>
          <p:cNvPr id="13" name="Group 12">
            <a:extLst>
              <a:ext uri="{FF2B5EF4-FFF2-40B4-BE49-F238E27FC236}">
                <a16:creationId xmlns:a16="http://schemas.microsoft.com/office/drawing/2014/main" id="{48BE1E7D-E2A5-09C8-FC4E-E65080091F54}"/>
              </a:ext>
            </a:extLst>
          </p:cNvPr>
          <p:cNvGrpSpPr/>
          <p:nvPr userDrawn="1"/>
        </p:nvGrpSpPr>
        <p:grpSpPr>
          <a:xfrm>
            <a:off x="6618381" y="4036098"/>
            <a:ext cx="3795589" cy="1365703"/>
            <a:chOff x="4646095" y="3583732"/>
            <a:chExt cx="3795589" cy="1365703"/>
          </a:xfrm>
        </p:grpSpPr>
        <p:sp>
          <p:nvSpPr>
            <p:cNvPr id="14" name="Shape 13">
              <a:extLst>
                <a:ext uri="{FF2B5EF4-FFF2-40B4-BE49-F238E27FC236}">
                  <a16:creationId xmlns:a16="http://schemas.microsoft.com/office/drawing/2014/main" id="{D3312762-5553-2626-A69C-DF061E0289DB}"/>
                </a:ext>
              </a:extLst>
            </p:cNvPr>
            <p:cNvSpPr/>
            <p:nvPr/>
          </p:nvSpPr>
          <p:spPr>
            <a:xfrm>
              <a:off x="4646095" y="3583732"/>
              <a:ext cx="3795589" cy="1365703"/>
            </a:xfrm>
            <a:prstGeom prst="leftCircularArrow">
              <a:avLst>
                <a:gd name="adj1" fmla="val 10980"/>
                <a:gd name="adj2" fmla="val 1142322"/>
                <a:gd name="adj3" fmla="val 6300000"/>
                <a:gd name="adj4" fmla="val 18900000"/>
                <a:gd name="adj5" fmla="val 12500"/>
              </a:avLst>
            </a:prstGeom>
            <a:solidFill>
              <a:srgbClr val="58398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4233FB4E-87AC-FD34-030A-D9E02B6405F0}"/>
                </a:ext>
              </a:extLst>
            </p:cNvPr>
            <p:cNvSpPr/>
            <p:nvPr/>
          </p:nvSpPr>
          <p:spPr>
            <a:xfrm>
              <a:off x="4734918" y="4059619"/>
              <a:ext cx="3279166" cy="380880"/>
            </a:xfrm>
            <a:custGeom>
              <a:avLst/>
              <a:gdLst>
                <a:gd name="connsiteX0" fmla="*/ 0 w 2427978"/>
                <a:gd name="connsiteY0" fmla="*/ 0 h 380880"/>
                <a:gd name="connsiteX1" fmla="*/ 2427978 w 2427978"/>
                <a:gd name="connsiteY1" fmla="*/ 0 h 380880"/>
                <a:gd name="connsiteX2" fmla="*/ 2427978 w 2427978"/>
                <a:gd name="connsiteY2" fmla="*/ 380880 h 380880"/>
                <a:gd name="connsiteX3" fmla="*/ 0 w 2427978"/>
                <a:gd name="connsiteY3" fmla="*/ 380880 h 380880"/>
                <a:gd name="connsiteX4" fmla="*/ 0 w 2427978"/>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978" h="380880">
                  <a:moveTo>
                    <a:pt x="0" y="0"/>
                  </a:moveTo>
                  <a:lnTo>
                    <a:pt x="2427978" y="0"/>
                  </a:lnTo>
                  <a:lnTo>
                    <a:pt x="2427978" y="380880"/>
                  </a:lnTo>
                  <a:lnTo>
                    <a:pt x="0" y="380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Complete English and maths </a:t>
              </a:r>
            </a:p>
          </p:txBody>
        </p:sp>
      </p:grpSp>
      <p:grpSp>
        <p:nvGrpSpPr>
          <p:cNvPr id="16" name="Group 15">
            <a:extLst>
              <a:ext uri="{FF2B5EF4-FFF2-40B4-BE49-F238E27FC236}">
                <a16:creationId xmlns:a16="http://schemas.microsoft.com/office/drawing/2014/main" id="{3EFC73A6-E2CB-B6E6-5062-B01635C98E81}"/>
              </a:ext>
            </a:extLst>
          </p:cNvPr>
          <p:cNvGrpSpPr/>
          <p:nvPr userDrawn="1"/>
        </p:nvGrpSpPr>
        <p:grpSpPr>
          <a:xfrm>
            <a:off x="7071689" y="5013004"/>
            <a:ext cx="4217898" cy="1511913"/>
            <a:chOff x="4815222" y="4459228"/>
            <a:chExt cx="4217898" cy="1173940"/>
          </a:xfrm>
        </p:grpSpPr>
        <p:sp>
          <p:nvSpPr>
            <p:cNvPr id="17" name="Block Arc 16">
              <a:extLst>
                <a:ext uri="{FF2B5EF4-FFF2-40B4-BE49-F238E27FC236}">
                  <a16:creationId xmlns:a16="http://schemas.microsoft.com/office/drawing/2014/main" id="{1E8DBCF7-74E8-63D5-4D71-F79082B578D3}"/>
                </a:ext>
              </a:extLst>
            </p:cNvPr>
            <p:cNvSpPr/>
            <p:nvPr/>
          </p:nvSpPr>
          <p:spPr>
            <a:xfrm>
              <a:off x="4815222" y="4459228"/>
              <a:ext cx="4217898" cy="1173940"/>
            </a:xfrm>
            <a:prstGeom prst="blockArc">
              <a:avLst>
                <a:gd name="adj1" fmla="val 13500000"/>
                <a:gd name="adj2" fmla="val 10800000"/>
                <a:gd name="adj3" fmla="val 12740"/>
              </a:avLst>
            </a:prstGeom>
            <a:solidFill>
              <a:srgbClr val="1AA23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67955363-A21A-F1E4-1AE4-3954891687B7}"/>
                </a:ext>
              </a:extLst>
            </p:cNvPr>
            <p:cNvSpPr/>
            <p:nvPr/>
          </p:nvSpPr>
          <p:spPr>
            <a:xfrm>
              <a:off x="5331058" y="4864795"/>
              <a:ext cx="3183922" cy="380880"/>
            </a:xfrm>
            <a:custGeom>
              <a:avLst/>
              <a:gdLst>
                <a:gd name="connsiteX0" fmla="*/ 0 w 3183922"/>
                <a:gd name="connsiteY0" fmla="*/ 0 h 380880"/>
                <a:gd name="connsiteX1" fmla="*/ 3183922 w 3183922"/>
                <a:gd name="connsiteY1" fmla="*/ 0 h 380880"/>
                <a:gd name="connsiteX2" fmla="*/ 3183922 w 3183922"/>
                <a:gd name="connsiteY2" fmla="*/ 380880 h 380880"/>
                <a:gd name="connsiteX3" fmla="*/ 0 w 3183922"/>
                <a:gd name="connsiteY3" fmla="*/ 380880 h 380880"/>
                <a:gd name="connsiteX4" fmla="*/ 0 w 3183922"/>
                <a:gd name="connsiteY4" fmla="*/ 0 h 38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3922" h="380880">
                  <a:moveTo>
                    <a:pt x="0" y="0"/>
                  </a:moveTo>
                  <a:lnTo>
                    <a:pt x="3183922" y="0"/>
                  </a:lnTo>
                  <a:lnTo>
                    <a:pt x="3183922" y="380880"/>
                  </a:lnTo>
                  <a:lnTo>
                    <a:pt x="0" y="3808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Record off the job training </a:t>
              </a:r>
            </a:p>
          </p:txBody>
        </p:sp>
      </p:grpSp>
    </p:spTree>
    <p:extLst>
      <p:ext uri="{BB962C8B-B14F-4D97-AF65-F5344CB8AC3E}">
        <p14:creationId xmlns:p14="http://schemas.microsoft.com/office/powerpoint/2010/main" val="185311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F475-0DCF-664D-5B7B-167E45497E29}"/>
              </a:ext>
            </a:extLst>
          </p:cNvPr>
          <p:cNvSpPr>
            <a:spLocks noGrp="1"/>
          </p:cNvSpPr>
          <p:nvPr>
            <p:ph type="title" hasCustomPrompt="1"/>
          </p:nvPr>
        </p:nvSpPr>
        <p:spPr/>
        <p:txBody>
          <a:bodyPr/>
          <a:lstStyle>
            <a:lvl1pPr>
              <a:defRPr/>
            </a:lvl1pPr>
          </a:lstStyle>
          <a:p>
            <a:r>
              <a:rPr lang="en-US" dirty="0"/>
              <a:t>Employer responsibilities</a:t>
            </a:r>
            <a:endParaRPr lang="en-GB" dirty="0"/>
          </a:p>
        </p:txBody>
      </p:sp>
      <p:sp>
        <p:nvSpPr>
          <p:cNvPr id="3" name="Content Placeholder 2">
            <a:extLst>
              <a:ext uri="{FF2B5EF4-FFF2-40B4-BE49-F238E27FC236}">
                <a16:creationId xmlns:a16="http://schemas.microsoft.com/office/drawing/2014/main" id="{531F1AC4-3EAD-262A-4413-BBAD0AA50924}"/>
              </a:ext>
            </a:extLst>
          </p:cNvPr>
          <p:cNvSpPr txBox="1">
            <a:spLocks/>
          </p:cNvSpPr>
          <p:nvPr userDrawn="1"/>
        </p:nvSpPr>
        <p:spPr>
          <a:xfrm>
            <a:off x="561975" y="1461790"/>
            <a:ext cx="5792210" cy="55249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E3D7F"/>
                </a:solidFill>
                <a:latin typeface="+mn-lt"/>
                <a:ea typeface="+mn-ea"/>
                <a:cs typeface="+mn-cs"/>
              </a:defRPr>
            </a:lvl1pPr>
            <a:lvl2pPr marL="800100" indent="-3429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E3D7F"/>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E3D7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chemeClr val="bg1"/>
              </a:solidFill>
            </a:endParaRPr>
          </a:p>
          <a:p>
            <a:pPr marL="342900" indent="-342900">
              <a:buBlip>
                <a:blip r:embed="rId2"/>
              </a:buBlip>
            </a:pPr>
            <a:r>
              <a:rPr lang="en-GB" sz="1800" b="1" dirty="0">
                <a:solidFill>
                  <a:schemeClr val="bg1"/>
                </a:solidFill>
              </a:rPr>
              <a:t>Develop the apprentice in your workplace</a:t>
            </a:r>
            <a:r>
              <a:rPr lang="en-GB" sz="1800" dirty="0">
                <a:solidFill>
                  <a:schemeClr val="bg1"/>
                </a:solidFill>
              </a:rPr>
              <a:t> – generally demonstrating job skills and also supporting competency development for the standard. </a:t>
            </a:r>
          </a:p>
          <a:p>
            <a:pPr marL="342900" indent="-342900">
              <a:buBlip>
                <a:blip r:embed="rId2"/>
              </a:buBlip>
            </a:pPr>
            <a:r>
              <a:rPr lang="en-GB" sz="1800" dirty="0">
                <a:solidFill>
                  <a:schemeClr val="bg1"/>
                </a:solidFill>
              </a:rPr>
              <a:t>Allow the learner to </a:t>
            </a:r>
            <a:r>
              <a:rPr lang="en-GB" sz="1800" b="1" dirty="0">
                <a:solidFill>
                  <a:schemeClr val="bg1"/>
                </a:solidFill>
              </a:rPr>
              <a:t>attend all workshops and give time for study</a:t>
            </a:r>
            <a:r>
              <a:rPr lang="en-GB" sz="1800" dirty="0">
                <a:solidFill>
                  <a:schemeClr val="bg1"/>
                </a:solidFill>
              </a:rPr>
              <a:t> during the working week. (20% off the job). The workshops should be attended during working hours and should not be immediately prior to or after a night shift. </a:t>
            </a:r>
          </a:p>
          <a:p>
            <a:pPr marL="342900" indent="-342900">
              <a:buBlip>
                <a:blip r:embed="rId2"/>
              </a:buBlip>
            </a:pPr>
            <a:r>
              <a:rPr lang="en-GB" sz="1800" b="1" dirty="0">
                <a:solidFill>
                  <a:schemeClr val="bg1"/>
                </a:solidFill>
              </a:rPr>
              <a:t>Support the apprentice to undertake all tasks</a:t>
            </a:r>
            <a:r>
              <a:rPr lang="en-GB" sz="1800" dirty="0">
                <a:solidFill>
                  <a:schemeClr val="bg1"/>
                </a:solidFill>
              </a:rPr>
              <a:t> included in the programme in your department, and by making arrangements for them to go to other departments/ training sessions</a:t>
            </a:r>
          </a:p>
          <a:p>
            <a:pPr marL="342900" indent="-342900">
              <a:buBlip>
                <a:blip r:embed="rId2"/>
              </a:buBlip>
            </a:pPr>
            <a:r>
              <a:rPr lang="en-GB" sz="1800" dirty="0">
                <a:solidFill>
                  <a:schemeClr val="bg1"/>
                </a:solidFill>
              </a:rPr>
              <a:t>Managers to attend 10-12 weekly formal reviews with the coach and apprentice. </a:t>
            </a:r>
          </a:p>
          <a:p>
            <a:pPr marL="342900" indent="-342900">
              <a:buBlip>
                <a:blip r:embed="rId2"/>
              </a:buBlip>
            </a:pPr>
            <a:r>
              <a:rPr lang="en-GB" sz="1800" dirty="0">
                <a:solidFill>
                  <a:schemeClr val="bg1"/>
                </a:solidFill>
              </a:rPr>
              <a:t>Communicate any cause for concerns as early as possible </a:t>
            </a:r>
          </a:p>
          <a:p>
            <a:pPr marL="342900" indent="-342900">
              <a:buBlip>
                <a:blip r:embed="rId2"/>
              </a:buBlip>
            </a:pPr>
            <a:endParaRPr lang="en-GB" sz="2000" dirty="0"/>
          </a:p>
          <a:p>
            <a:pPr marL="444500" lvl="1" indent="0">
              <a:buNone/>
            </a:pPr>
            <a:endParaRPr lang="en-GB" sz="22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endParaRPr lang="en-GB" sz="2000" dirty="0"/>
          </a:p>
        </p:txBody>
      </p:sp>
      <p:grpSp>
        <p:nvGrpSpPr>
          <p:cNvPr id="4" name="Group 3">
            <a:extLst>
              <a:ext uri="{FF2B5EF4-FFF2-40B4-BE49-F238E27FC236}">
                <a16:creationId xmlns:a16="http://schemas.microsoft.com/office/drawing/2014/main" id="{602995FC-93A7-9334-D58D-50DD10E8777A}"/>
              </a:ext>
            </a:extLst>
          </p:cNvPr>
          <p:cNvGrpSpPr/>
          <p:nvPr userDrawn="1"/>
        </p:nvGrpSpPr>
        <p:grpSpPr>
          <a:xfrm>
            <a:off x="6941506" y="219458"/>
            <a:ext cx="4053339" cy="1951328"/>
            <a:chOff x="5090660" y="1165124"/>
            <a:chExt cx="4053339" cy="1419590"/>
          </a:xfrm>
        </p:grpSpPr>
        <p:sp>
          <p:nvSpPr>
            <p:cNvPr id="5" name="Arrow: Circular 4">
              <a:extLst>
                <a:ext uri="{FF2B5EF4-FFF2-40B4-BE49-F238E27FC236}">
                  <a16:creationId xmlns:a16="http://schemas.microsoft.com/office/drawing/2014/main" id="{FA747750-D04E-0A9A-B64F-632BA7E47B8E}"/>
                </a:ext>
              </a:extLst>
            </p:cNvPr>
            <p:cNvSpPr/>
            <p:nvPr/>
          </p:nvSpPr>
          <p:spPr>
            <a:xfrm>
              <a:off x="5090660" y="1165124"/>
              <a:ext cx="4053339" cy="1419590"/>
            </a:xfrm>
            <a:prstGeom prst="circularArrow">
              <a:avLst>
                <a:gd name="adj1" fmla="val 10980"/>
                <a:gd name="adj2" fmla="val 1142322"/>
                <a:gd name="adj3" fmla="val 4500000"/>
                <a:gd name="adj4" fmla="val 10800000"/>
                <a:gd name="adj5" fmla="val 12500"/>
              </a:avLst>
            </a:prstGeom>
            <a:solidFill>
              <a:srgbClr val="1E3D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A180CD68-5040-CA39-DA66-6B37792CC578}"/>
                </a:ext>
              </a:extLst>
            </p:cNvPr>
            <p:cNvSpPr/>
            <p:nvPr/>
          </p:nvSpPr>
          <p:spPr>
            <a:xfrm>
              <a:off x="5832423" y="1608825"/>
              <a:ext cx="2752171" cy="395909"/>
            </a:xfrm>
            <a:custGeom>
              <a:avLst/>
              <a:gdLst>
                <a:gd name="connsiteX0" fmla="*/ 0 w 1966135"/>
                <a:gd name="connsiteY0" fmla="*/ 0 h 379918"/>
                <a:gd name="connsiteX1" fmla="*/ 1966135 w 1966135"/>
                <a:gd name="connsiteY1" fmla="*/ 0 h 379918"/>
                <a:gd name="connsiteX2" fmla="*/ 1966135 w 1966135"/>
                <a:gd name="connsiteY2" fmla="*/ 379918 h 379918"/>
                <a:gd name="connsiteX3" fmla="*/ 0 w 1966135"/>
                <a:gd name="connsiteY3" fmla="*/ 379918 h 379918"/>
                <a:gd name="connsiteX4" fmla="*/ 0 w 1966135"/>
                <a:gd name="connsiteY4" fmla="*/ 0 h 3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135" h="379918">
                  <a:moveTo>
                    <a:pt x="0" y="0"/>
                  </a:moveTo>
                  <a:lnTo>
                    <a:pt x="1966135" y="0"/>
                  </a:lnTo>
                  <a:lnTo>
                    <a:pt x="1966135" y="379918"/>
                  </a:lnTo>
                  <a:lnTo>
                    <a:pt x="0" y="379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Develop </a:t>
              </a:r>
              <a:r>
                <a:rPr lang="en-GB" sz="1600" dirty="0">
                  <a:solidFill>
                    <a:schemeClr val="bg1"/>
                  </a:solidFill>
                  <a:latin typeface="Arial" panose="020B0604020202020204" pitchFamily="34" charset="0"/>
                  <a:cs typeface="Arial" panose="020B0604020202020204" pitchFamily="34" charset="0"/>
                </a:rPr>
                <a:t>apprentice</a:t>
              </a:r>
              <a:endParaRPr lang="en-GB" sz="1600" kern="1200"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71E8DF1E-59FC-0C30-C630-A87E36449C8E}"/>
              </a:ext>
            </a:extLst>
          </p:cNvPr>
          <p:cNvGrpSpPr/>
          <p:nvPr userDrawn="1"/>
        </p:nvGrpSpPr>
        <p:grpSpPr>
          <a:xfrm>
            <a:off x="6654679" y="3825601"/>
            <a:ext cx="3572667" cy="1745809"/>
            <a:chOff x="4973764" y="3617102"/>
            <a:chExt cx="3572667" cy="1419590"/>
          </a:xfrm>
        </p:grpSpPr>
        <p:sp>
          <p:nvSpPr>
            <p:cNvPr id="8" name="Shape 7">
              <a:extLst>
                <a:ext uri="{FF2B5EF4-FFF2-40B4-BE49-F238E27FC236}">
                  <a16:creationId xmlns:a16="http://schemas.microsoft.com/office/drawing/2014/main" id="{3E312B89-E5D0-54CC-FA1F-6EDB987C2A9F}"/>
                </a:ext>
              </a:extLst>
            </p:cNvPr>
            <p:cNvSpPr/>
            <p:nvPr/>
          </p:nvSpPr>
          <p:spPr>
            <a:xfrm>
              <a:off x="4973764" y="3617102"/>
              <a:ext cx="3572667" cy="1419590"/>
            </a:xfrm>
            <a:prstGeom prst="leftCircularArrow">
              <a:avLst>
                <a:gd name="adj1" fmla="val 10980"/>
                <a:gd name="adj2" fmla="val 1142322"/>
                <a:gd name="adj3" fmla="val 6300000"/>
                <a:gd name="adj4" fmla="val 18900000"/>
                <a:gd name="adj5" fmla="val 12500"/>
              </a:avLst>
            </a:prstGeom>
            <a:solidFill>
              <a:srgbClr val="58398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8B0E1E96-DC54-A74C-2F6F-F8679AEF1861}"/>
                </a:ext>
              </a:extLst>
            </p:cNvPr>
            <p:cNvSpPr/>
            <p:nvPr/>
          </p:nvSpPr>
          <p:spPr>
            <a:xfrm>
              <a:off x="5090660" y="4151568"/>
              <a:ext cx="2285378" cy="395909"/>
            </a:xfrm>
            <a:custGeom>
              <a:avLst/>
              <a:gdLst>
                <a:gd name="connsiteX0" fmla="*/ 0 w 2421846"/>
                <a:gd name="connsiteY0" fmla="*/ 0 h 379918"/>
                <a:gd name="connsiteX1" fmla="*/ 2421846 w 2421846"/>
                <a:gd name="connsiteY1" fmla="*/ 0 h 379918"/>
                <a:gd name="connsiteX2" fmla="*/ 2421846 w 2421846"/>
                <a:gd name="connsiteY2" fmla="*/ 379918 h 379918"/>
                <a:gd name="connsiteX3" fmla="*/ 0 w 2421846"/>
                <a:gd name="connsiteY3" fmla="*/ 379918 h 379918"/>
                <a:gd name="connsiteX4" fmla="*/ 0 w 2421846"/>
                <a:gd name="connsiteY4" fmla="*/ 0 h 3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846" h="379918">
                  <a:moveTo>
                    <a:pt x="0" y="0"/>
                  </a:moveTo>
                  <a:lnTo>
                    <a:pt x="2421846" y="0"/>
                  </a:lnTo>
                  <a:lnTo>
                    <a:pt x="2421846" y="379918"/>
                  </a:lnTo>
                  <a:lnTo>
                    <a:pt x="0" y="379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Attend reviews </a:t>
              </a:r>
            </a:p>
          </p:txBody>
        </p:sp>
      </p:grpSp>
      <p:grpSp>
        <p:nvGrpSpPr>
          <p:cNvPr id="10" name="Group 9">
            <a:extLst>
              <a:ext uri="{FF2B5EF4-FFF2-40B4-BE49-F238E27FC236}">
                <a16:creationId xmlns:a16="http://schemas.microsoft.com/office/drawing/2014/main" id="{81C2BB42-9454-67C3-3066-97DF61C48E5E}"/>
              </a:ext>
            </a:extLst>
          </p:cNvPr>
          <p:cNvGrpSpPr/>
          <p:nvPr userDrawn="1"/>
        </p:nvGrpSpPr>
        <p:grpSpPr>
          <a:xfrm>
            <a:off x="7193239" y="5098528"/>
            <a:ext cx="3801606" cy="1547400"/>
            <a:chOff x="5217242" y="4527143"/>
            <a:chExt cx="3801606" cy="1220261"/>
          </a:xfrm>
        </p:grpSpPr>
        <p:sp>
          <p:nvSpPr>
            <p:cNvPr id="11" name="Freeform: Shape 10">
              <a:extLst>
                <a:ext uri="{FF2B5EF4-FFF2-40B4-BE49-F238E27FC236}">
                  <a16:creationId xmlns:a16="http://schemas.microsoft.com/office/drawing/2014/main" id="{ED4F66D5-6782-2A57-D28B-53F46E809FED}"/>
                </a:ext>
              </a:extLst>
            </p:cNvPr>
            <p:cNvSpPr/>
            <p:nvPr/>
          </p:nvSpPr>
          <p:spPr>
            <a:xfrm>
              <a:off x="5662759" y="4996138"/>
              <a:ext cx="2908883" cy="395909"/>
            </a:xfrm>
            <a:custGeom>
              <a:avLst/>
              <a:gdLst>
                <a:gd name="connsiteX0" fmla="*/ 0 w 2213208"/>
                <a:gd name="connsiteY0" fmla="*/ 0 h 379918"/>
                <a:gd name="connsiteX1" fmla="*/ 2213208 w 2213208"/>
                <a:gd name="connsiteY1" fmla="*/ 0 h 379918"/>
                <a:gd name="connsiteX2" fmla="*/ 2213208 w 2213208"/>
                <a:gd name="connsiteY2" fmla="*/ 379918 h 379918"/>
                <a:gd name="connsiteX3" fmla="*/ 0 w 2213208"/>
                <a:gd name="connsiteY3" fmla="*/ 379918 h 379918"/>
                <a:gd name="connsiteX4" fmla="*/ 0 w 2213208"/>
                <a:gd name="connsiteY4" fmla="*/ 0 h 3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208" h="379918">
                  <a:moveTo>
                    <a:pt x="0" y="0"/>
                  </a:moveTo>
                  <a:lnTo>
                    <a:pt x="2213208" y="0"/>
                  </a:lnTo>
                  <a:lnTo>
                    <a:pt x="2213208" y="379918"/>
                  </a:lnTo>
                  <a:lnTo>
                    <a:pt x="0" y="379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Communicate with Dynamic </a:t>
              </a:r>
            </a:p>
          </p:txBody>
        </p:sp>
        <p:sp>
          <p:nvSpPr>
            <p:cNvPr id="12" name="Block Arc 11">
              <a:extLst>
                <a:ext uri="{FF2B5EF4-FFF2-40B4-BE49-F238E27FC236}">
                  <a16:creationId xmlns:a16="http://schemas.microsoft.com/office/drawing/2014/main" id="{0A1EBF2E-5C1C-44D9-D78D-FB39BFAC846A}"/>
                </a:ext>
              </a:extLst>
            </p:cNvPr>
            <p:cNvSpPr/>
            <p:nvPr/>
          </p:nvSpPr>
          <p:spPr>
            <a:xfrm>
              <a:off x="5217242" y="4527143"/>
              <a:ext cx="3801606" cy="1220261"/>
            </a:xfrm>
            <a:prstGeom prst="blockArc">
              <a:avLst>
                <a:gd name="adj1" fmla="val 13500000"/>
                <a:gd name="adj2" fmla="val 10800000"/>
                <a:gd name="adj3" fmla="val 12740"/>
              </a:avLst>
            </a:prstGeom>
            <a:solidFill>
              <a:srgbClr val="1AA23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grpSp>
        <p:nvGrpSpPr>
          <p:cNvPr id="13" name="Group 12">
            <a:extLst>
              <a:ext uri="{FF2B5EF4-FFF2-40B4-BE49-F238E27FC236}">
                <a16:creationId xmlns:a16="http://schemas.microsoft.com/office/drawing/2014/main" id="{AE8802E0-5234-B673-BF65-288D9C204017}"/>
              </a:ext>
            </a:extLst>
          </p:cNvPr>
          <p:cNvGrpSpPr/>
          <p:nvPr userDrawn="1"/>
        </p:nvGrpSpPr>
        <p:grpSpPr>
          <a:xfrm>
            <a:off x="6515446" y="1526467"/>
            <a:ext cx="4028889" cy="1772764"/>
            <a:chOff x="4935600" y="1981416"/>
            <a:chExt cx="4028889" cy="1418299"/>
          </a:xfrm>
        </p:grpSpPr>
        <p:sp>
          <p:nvSpPr>
            <p:cNvPr id="14" name="Shape 13">
              <a:extLst>
                <a:ext uri="{FF2B5EF4-FFF2-40B4-BE49-F238E27FC236}">
                  <a16:creationId xmlns:a16="http://schemas.microsoft.com/office/drawing/2014/main" id="{51D439C0-8CF5-F00E-1415-52A5286F1528}"/>
                </a:ext>
              </a:extLst>
            </p:cNvPr>
            <p:cNvSpPr/>
            <p:nvPr/>
          </p:nvSpPr>
          <p:spPr>
            <a:xfrm>
              <a:off x="4935600" y="1981416"/>
              <a:ext cx="3648995" cy="1418299"/>
            </a:xfrm>
            <a:prstGeom prst="leftCircularArrow">
              <a:avLst>
                <a:gd name="adj1" fmla="val 10980"/>
                <a:gd name="adj2" fmla="val 1142322"/>
                <a:gd name="adj3" fmla="val 6300000"/>
                <a:gd name="adj4" fmla="val 18900000"/>
                <a:gd name="adj5" fmla="val 12500"/>
              </a:avLst>
            </a:prstGeom>
            <a:solidFill>
              <a:srgbClr val="F6AE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54F00998-EA6D-60F8-A4BC-E3BF5D870C15}"/>
                </a:ext>
              </a:extLst>
            </p:cNvPr>
            <p:cNvSpPr/>
            <p:nvPr/>
          </p:nvSpPr>
          <p:spPr>
            <a:xfrm>
              <a:off x="5269913" y="2492609"/>
              <a:ext cx="3694576" cy="395909"/>
            </a:xfrm>
            <a:custGeom>
              <a:avLst/>
              <a:gdLst>
                <a:gd name="connsiteX0" fmla="*/ 0 w 3474318"/>
                <a:gd name="connsiteY0" fmla="*/ 0 h 379918"/>
                <a:gd name="connsiteX1" fmla="*/ 3474318 w 3474318"/>
                <a:gd name="connsiteY1" fmla="*/ 0 h 379918"/>
                <a:gd name="connsiteX2" fmla="*/ 3474318 w 3474318"/>
                <a:gd name="connsiteY2" fmla="*/ 379918 h 379918"/>
                <a:gd name="connsiteX3" fmla="*/ 0 w 3474318"/>
                <a:gd name="connsiteY3" fmla="*/ 379918 h 379918"/>
                <a:gd name="connsiteX4" fmla="*/ 0 w 3474318"/>
                <a:gd name="connsiteY4" fmla="*/ 0 h 3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318" h="379918">
                  <a:moveTo>
                    <a:pt x="0" y="0"/>
                  </a:moveTo>
                  <a:lnTo>
                    <a:pt x="3474318" y="0"/>
                  </a:lnTo>
                  <a:lnTo>
                    <a:pt x="3474318" y="379918"/>
                  </a:lnTo>
                  <a:lnTo>
                    <a:pt x="0" y="379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Release </a:t>
              </a:r>
              <a:r>
                <a:rPr lang="en-GB" sz="1600" dirty="0">
                  <a:solidFill>
                    <a:schemeClr val="bg1"/>
                  </a:solidFill>
                  <a:latin typeface="Arial" panose="020B0604020202020204" pitchFamily="34" charset="0"/>
                  <a:cs typeface="Arial" panose="020B0604020202020204" pitchFamily="34" charset="0"/>
                </a:rPr>
                <a:t>apprentice</a:t>
              </a:r>
              <a:r>
                <a:rPr lang="en-GB" sz="1600" kern="1200" dirty="0">
                  <a:solidFill>
                    <a:schemeClr val="bg1"/>
                  </a:solidFill>
                  <a:latin typeface="Arial" panose="020B0604020202020204" pitchFamily="34" charset="0"/>
                  <a:cs typeface="Arial" panose="020B0604020202020204" pitchFamily="34" charset="0"/>
                </a:rPr>
                <a:t> to attend workshops</a:t>
              </a:r>
            </a:p>
          </p:txBody>
        </p:sp>
      </p:grpSp>
      <p:grpSp>
        <p:nvGrpSpPr>
          <p:cNvPr id="16" name="Group 15">
            <a:extLst>
              <a:ext uri="{FF2B5EF4-FFF2-40B4-BE49-F238E27FC236}">
                <a16:creationId xmlns:a16="http://schemas.microsoft.com/office/drawing/2014/main" id="{ACE4ACE0-A16B-EBB3-D0F6-97708B0BED99}"/>
              </a:ext>
            </a:extLst>
          </p:cNvPr>
          <p:cNvGrpSpPr/>
          <p:nvPr userDrawn="1"/>
        </p:nvGrpSpPr>
        <p:grpSpPr>
          <a:xfrm>
            <a:off x="7009832" y="2651977"/>
            <a:ext cx="3916685" cy="1745809"/>
            <a:chOff x="5158858" y="2800081"/>
            <a:chExt cx="3916685" cy="1419590"/>
          </a:xfrm>
        </p:grpSpPr>
        <p:sp>
          <p:nvSpPr>
            <p:cNvPr id="17" name="Arrow: Circular 16">
              <a:extLst>
                <a:ext uri="{FF2B5EF4-FFF2-40B4-BE49-F238E27FC236}">
                  <a16:creationId xmlns:a16="http://schemas.microsoft.com/office/drawing/2014/main" id="{57A8CA6D-CE6F-AA08-00BE-AB0D193177D5}"/>
                </a:ext>
              </a:extLst>
            </p:cNvPr>
            <p:cNvSpPr/>
            <p:nvPr/>
          </p:nvSpPr>
          <p:spPr>
            <a:xfrm>
              <a:off x="5158858" y="2800081"/>
              <a:ext cx="3916685" cy="1419590"/>
            </a:xfrm>
            <a:prstGeom prst="circularArrow">
              <a:avLst>
                <a:gd name="adj1" fmla="val 10980"/>
                <a:gd name="adj2" fmla="val 1142322"/>
                <a:gd name="adj3" fmla="val 4500000"/>
                <a:gd name="adj4" fmla="val 13500000"/>
                <a:gd name="adj5" fmla="val 12500"/>
              </a:avLst>
            </a:prstGeom>
            <a:solidFill>
              <a:srgbClr val="E30E2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3343FBBC-1F52-1299-D584-1F104206C4E9}"/>
                </a:ext>
              </a:extLst>
            </p:cNvPr>
            <p:cNvSpPr/>
            <p:nvPr/>
          </p:nvSpPr>
          <p:spPr>
            <a:xfrm>
              <a:off x="6446147" y="3266444"/>
              <a:ext cx="2285378" cy="395909"/>
            </a:xfrm>
            <a:custGeom>
              <a:avLst/>
              <a:gdLst>
                <a:gd name="connsiteX0" fmla="*/ 0 w 2421846"/>
                <a:gd name="connsiteY0" fmla="*/ 0 h 379918"/>
                <a:gd name="connsiteX1" fmla="*/ 2421846 w 2421846"/>
                <a:gd name="connsiteY1" fmla="*/ 0 h 379918"/>
                <a:gd name="connsiteX2" fmla="*/ 2421846 w 2421846"/>
                <a:gd name="connsiteY2" fmla="*/ 379918 h 379918"/>
                <a:gd name="connsiteX3" fmla="*/ 0 w 2421846"/>
                <a:gd name="connsiteY3" fmla="*/ 379918 h 379918"/>
                <a:gd name="connsiteX4" fmla="*/ 0 w 2421846"/>
                <a:gd name="connsiteY4" fmla="*/ 0 h 3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846" h="379918">
                  <a:moveTo>
                    <a:pt x="0" y="0"/>
                  </a:moveTo>
                  <a:lnTo>
                    <a:pt x="2421846" y="0"/>
                  </a:lnTo>
                  <a:lnTo>
                    <a:pt x="2421846" y="379918"/>
                  </a:lnTo>
                  <a:lnTo>
                    <a:pt x="0" y="3799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Support Progress </a:t>
              </a:r>
            </a:p>
          </p:txBody>
        </p:sp>
      </p:grpSp>
    </p:spTree>
    <p:extLst>
      <p:ext uri="{BB962C8B-B14F-4D97-AF65-F5344CB8AC3E}">
        <p14:creationId xmlns:p14="http://schemas.microsoft.com/office/powerpoint/2010/main" val="29327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3644-4DAF-CFB6-9068-71ED3EF4142C}"/>
              </a:ext>
            </a:extLst>
          </p:cNvPr>
          <p:cNvSpPr>
            <a:spLocks noGrp="1"/>
          </p:cNvSpPr>
          <p:nvPr>
            <p:ph type="title" hasCustomPrompt="1"/>
          </p:nvPr>
        </p:nvSpPr>
        <p:spPr>
          <a:xfrm>
            <a:off x="450183" y="538004"/>
            <a:ext cx="10515600" cy="949031"/>
          </a:xfrm>
        </p:spPr>
        <p:txBody>
          <a:bodyPr/>
          <a:lstStyle>
            <a:lvl1pPr>
              <a:defRPr/>
            </a:lvl1pPr>
          </a:lstStyle>
          <a:p>
            <a:r>
              <a:rPr lang="en-US" dirty="0"/>
              <a:t>Dynamic Training’s</a:t>
            </a:r>
            <a:br>
              <a:rPr lang="en-US" dirty="0"/>
            </a:br>
            <a:r>
              <a:rPr lang="en-US" dirty="0"/>
              <a:t>responsibilities</a:t>
            </a:r>
            <a:endParaRPr lang="en-GB" dirty="0"/>
          </a:p>
        </p:txBody>
      </p:sp>
      <p:sp>
        <p:nvSpPr>
          <p:cNvPr id="3" name="Content Placeholder 2">
            <a:extLst>
              <a:ext uri="{FF2B5EF4-FFF2-40B4-BE49-F238E27FC236}">
                <a16:creationId xmlns:a16="http://schemas.microsoft.com/office/drawing/2014/main" id="{6566F5FA-6566-0447-456A-74D3E65CFF38}"/>
              </a:ext>
            </a:extLst>
          </p:cNvPr>
          <p:cNvSpPr txBox="1">
            <a:spLocks/>
          </p:cNvSpPr>
          <p:nvPr userDrawn="1"/>
        </p:nvSpPr>
        <p:spPr>
          <a:xfrm>
            <a:off x="557042" y="1549065"/>
            <a:ext cx="5538958" cy="464828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E3D7F"/>
                </a:solidFill>
                <a:latin typeface="+mn-lt"/>
                <a:ea typeface="+mn-ea"/>
                <a:cs typeface="+mn-cs"/>
              </a:defRPr>
            </a:lvl1pPr>
            <a:lvl2pPr marL="800100" indent="-3429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E3D7F"/>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E3D7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chemeClr val="bg1"/>
              </a:solidFill>
              <a:latin typeface="Arial" panose="020B0604020202020204" pitchFamily="34" charset="0"/>
              <a:cs typeface="Arial" panose="020B0604020202020204" pitchFamily="34" charset="0"/>
            </a:endParaRP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Individual learning plan developed with employer</a:t>
            </a: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Add any additional learning/experience to learning plan</a:t>
            </a: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Provide learning that meets the learning plan</a:t>
            </a: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Feedback on work to show development opportunities </a:t>
            </a: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Adapt delivery and assessment to meet individual needs where applicable </a:t>
            </a:r>
          </a:p>
          <a:p>
            <a:pPr marL="342900" indent="-342900">
              <a:buBlip>
                <a:blip r:embed="rId2"/>
              </a:buBlip>
            </a:pPr>
            <a:r>
              <a:rPr lang="en-GB" sz="2000" dirty="0">
                <a:solidFill>
                  <a:schemeClr val="bg1"/>
                </a:solidFill>
                <a:latin typeface="Arial" panose="020B0604020202020204" pitchFamily="34" charset="0"/>
                <a:cs typeface="Arial" panose="020B0604020202020204" pitchFamily="34" charset="0"/>
              </a:rPr>
              <a:t>Certification on successful completion of the apprenticeship</a:t>
            </a: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pPr marL="342900" indent="-342900">
              <a:buBlip>
                <a:blip r:embed="rId2"/>
              </a:buBlip>
            </a:pPr>
            <a:endParaRPr lang="en-GB" sz="2400" dirty="0"/>
          </a:p>
          <a:p>
            <a:endParaRPr lang="en-GB" sz="2400" dirty="0"/>
          </a:p>
          <a:p>
            <a:pPr marL="342900" indent="-342900">
              <a:buBlip>
                <a:blip r:embed="rId2"/>
              </a:buBlip>
            </a:pPr>
            <a:endParaRPr lang="en-GB" sz="2400" dirty="0"/>
          </a:p>
          <a:p>
            <a:endParaRPr lang="en-GB" sz="2000" dirty="0"/>
          </a:p>
        </p:txBody>
      </p:sp>
      <p:grpSp>
        <p:nvGrpSpPr>
          <p:cNvPr id="4" name="Group 3">
            <a:extLst>
              <a:ext uri="{FF2B5EF4-FFF2-40B4-BE49-F238E27FC236}">
                <a16:creationId xmlns:a16="http://schemas.microsoft.com/office/drawing/2014/main" id="{716892C1-E12B-903A-38B8-0A413DE9B6EB}"/>
              </a:ext>
            </a:extLst>
          </p:cNvPr>
          <p:cNvGrpSpPr/>
          <p:nvPr userDrawn="1"/>
        </p:nvGrpSpPr>
        <p:grpSpPr>
          <a:xfrm>
            <a:off x="6205492" y="301842"/>
            <a:ext cx="4571999" cy="1652934"/>
            <a:chOff x="4491963" y="1398532"/>
            <a:chExt cx="4671907" cy="1020595"/>
          </a:xfrm>
        </p:grpSpPr>
        <p:sp>
          <p:nvSpPr>
            <p:cNvPr id="5" name="Arrow: Circular 4">
              <a:extLst>
                <a:ext uri="{FF2B5EF4-FFF2-40B4-BE49-F238E27FC236}">
                  <a16:creationId xmlns:a16="http://schemas.microsoft.com/office/drawing/2014/main" id="{07828BE9-6180-5145-385C-74E764CF2A38}"/>
                </a:ext>
              </a:extLst>
            </p:cNvPr>
            <p:cNvSpPr/>
            <p:nvPr/>
          </p:nvSpPr>
          <p:spPr>
            <a:xfrm>
              <a:off x="4491963" y="1398532"/>
              <a:ext cx="4671907" cy="1020595"/>
            </a:xfrm>
            <a:prstGeom prst="circularArrow">
              <a:avLst>
                <a:gd name="adj1" fmla="val 10980"/>
                <a:gd name="adj2" fmla="val 1142322"/>
                <a:gd name="adj3" fmla="val 4500000"/>
                <a:gd name="adj4" fmla="val 10800000"/>
                <a:gd name="adj5" fmla="val 12500"/>
              </a:avLst>
            </a:prstGeom>
            <a:solidFill>
              <a:srgbClr val="1E3D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BFE746BB-58FF-5E3D-74FB-A8EAEFD9A253}"/>
                </a:ext>
              </a:extLst>
            </p:cNvPr>
            <p:cNvSpPr/>
            <p:nvPr/>
          </p:nvSpPr>
          <p:spPr>
            <a:xfrm>
              <a:off x="5552128" y="1746012"/>
              <a:ext cx="2919241" cy="257300"/>
            </a:xfrm>
            <a:custGeom>
              <a:avLst/>
              <a:gdLst>
                <a:gd name="connsiteX0" fmla="*/ 0 w 2919241"/>
                <a:gd name="connsiteY0" fmla="*/ 0 h 257300"/>
                <a:gd name="connsiteX1" fmla="*/ 2919241 w 2919241"/>
                <a:gd name="connsiteY1" fmla="*/ 0 h 257300"/>
                <a:gd name="connsiteX2" fmla="*/ 2919241 w 2919241"/>
                <a:gd name="connsiteY2" fmla="*/ 257300 h 257300"/>
                <a:gd name="connsiteX3" fmla="*/ 0 w 2919241"/>
                <a:gd name="connsiteY3" fmla="*/ 257300 h 257300"/>
                <a:gd name="connsiteX4" fmla="*/ 0 w 2919241"/>
                <a:gd name="connsiteY4" fmla="*/ 0 h 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241" h="257300">
                  <a:moveTo>
                    <a:pt x="0" y="0"/>
                  </a:moveTo>
                  <a:lnTo>
                    <a:pt x="2919241" y="0"/>
                  </a:lnTo>
                  <a:lnTo>
                    <a:pt x="2919241" y="257300"/>
                  </a:lnTo>
                  <a:lnTo>
                    <a:pt x="0" y="2573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Create an individual learning plan</a:t>
              </a:r>
            </a:p>
          </p:txBody>
        </p:sp>
      </p:grpSp>
      <p:grpSp>
        <p:nvGrpSpPr>
          <p:cNvPr id="7" name="Group 6">
            <a:extLst>
              <a:ext uri="{FF2B5EF4-FFF2-40B4-BE49-F238E27FC236}">
                <a16:creationId xmlns:a16="http://schemas.microsoft.com/office/drawing/2014/main" id="{89CEA805-FD70-B481-ADA7-D19C68EDCBC5}"/>
              </a:ext>
            </a:extLst>
          </p:cNvPr>
          <p:cNvGrpSpPr/>
          <p:nvPr userDrawn="1"/>
        </p:nvGrpSpPr>
        <p:grpSpPr>
          <a:xfrm>
            <a:off x="5819732" y="1417231"/>
            <a:ext cx="4166375" cy="1574587"/>
            <a:chOff x="4226725" y="2076178"/>
            <a:chExt cx="4257419" cy="1020595"/>
          </a:xfrm>
        </p:grpSpPr>
        <p:sp>
          <p:nvSpPr>
            <p:cNvPr id="8" name="Shape 7">
              <a:extLst>
                <a:ext uri="{FF2B5EF4-FFF2-40B4-BE49-F238E27FC236}">
                  <a16:creationId xmlns:a16="http://schemas.microsoft.com/office/drawing/2014/main" id="{A98BC38C-95D7-668D-AA67-79F833911F88}"/>
                </a:ext>
              </a:extLst>
            </p:cNvPr>
            <p:cNvSpPr/>
            <p:nvPr/>
          </p:nvSpPr>
          <p:spPr>
            <a:xfrm>
              <a:off x="4226725" y="2076178"/>
              <a:ext cx="4257419" cy="1020595"/>
            </a:xfrm>
            <a:prstGeom prst="leftCircularArrow">
              <a:avLst>
                <a:gd name="adj1" fmla="val 10980"/>
                <a:gd name="adj2" fmla="val 1142322"/>
                <a:gd name="adj3" fmla="val 6300000"/>
                <a:gd name="adj4" fmla="val 18900000"/>
                <a:gd name="adj5" fmla="val 12500"/>
              </a:avLst>
            </a:prstGeom>
            <a:solidFill>
              <a:srgbClr val="58398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FE7A4A19-3040-C247-6FA3-16B78D6F18B0}"/>
                </a:ext>
              </a:extLst>
            </p:cNvPr>
            <p:cNvSpPr/>
            <p:nvPr/>
          </p:nvSpPr>
          <p:spPr>
            <a:xfrm>
              <a:off x="4363694" y="2392242"/>
              <a:ext cx="2485726" cy="368965"/>
            </a:xfrm>
            <a:custGeom>
              <a:avLst/>
              <a:gdLst>
                <a:gd name="connsiteX0" fmla="*/ 0 w 2485726"/>
                <a:gd name="connsiteY0" fmla="*/ 0 h 368965"/>
                <a:gd name="connsiteX1" fmla="*/ 2485726 w 2485726"/>
                <a:gd name="connsiteY1" fmla="*/ 0 h 368965"/>
                <a:gd name="connsiteX2" fmla="*/ 2485726 w 2485726"/>
                <a:gd name="connsiteY2" fmla="*/ 368965 h 368965"/>
                <a:gd name="connsiteX3" fmla="*/ 0 w 2485726"/>
                <a:gd name="connsiteY3" fmla="*/ 368965 h 368965"/>
                <a:gd name="connsiteX4" fmla="*/ 0 w 2485726"/>
                <a:gd name="connsiteY4" fmla="*/ 0 h 368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726" h="368965">
                  <a:moveTo>
                    <a:pt x="0" y="0"/>
                  </a:moveTo>
                  <a:lnTo>
                    <a:pt x="2485726" y="0"/>
                  </a:lnTo>
                  <a:lnTo>
                    <a:pt x="2485726" y="368965"/>
                  </a:lnTo>
                  <a:lnTo>
                    <a:pt x="0" y="3689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Recognise prior learning</a:t>
              </a:r>
            </a:p>
          </p:txBody>
        </p:sp>
      </p:grpSp>
      <p:grpSp>
        <p:nvGrpSpPr>
          <p:cNvPr id="10" name="Group 9">
            <a:extLst>
              <a:ext uri="{FF2B5EF4-FFF2-40B4-BE49-F238E27FC236}">
                <a16:creationId xmlns:a16="http://schemas.microsoft.com/office/drawing/2014/main" id="{F7957854-4399-5434-1C47-E51293F8F9E8}"/>
              </a:ext>
            </a:extLst>
          </p:cNvPr>
          <p:cNvGrpSpPr/>
          <p:nvPr userDrawn="1"/>
        </p:nvGrpSpPr>
        <p:grpSpPr>
          <a:xfrm>
            <a:off x="6242498" y="2467759"/>
            <a:ext cx="4473389" cy="1478773"/>
            <a:chOff x="4491963" y="2871148"/>
            <a:chExt cx="4571143" cy="1020595"/>
          </a:xfrm>
        </p:grpSpPr>
        <p:sp>
          <p:nvSpPr>
            <p:cNvPr id="11" name="Arrow: Circular 10">
              <a:extLst>
                <a:ext uri="{FF2B5EF4-FFF2-40B4-BE49-F238E27FC236}">
                  <a16:creationId xmlns:a16="http://schemas.microsoft.com/office/drawing/2014/main" id="{F6FF382C-FF46-FC04-D0A9-A2B6B575C737}"/>
                </a:ext>
              </a:extLst>
            </p:cNvPr>
            <p:cNvSpPr/>
            <p:nvPr/>
          </p:nvSpPr>
          <p:spPr>
            <a:xfrm>
              <a:off x="4491963" y="2871148"/>
              <a:ext cx="4571143" cy="1020595"/>
            </a:xfrm>
            <a:prstGeom prst="circularArrow">
              <a:avLst>
                <a:gd name="adj1" fmla="val 10980"/>
                <a:gd name="adj2" fmla="val 1142322"/>
                <a:gd name="adj3" fmla="val 4500000"/>
                <a:gd name="adj4" fmla="val 13500000"/>
                <a:gd name="adj5" fmla="val 12500"/>
              </a:avLst>
            </a:prstGeom>
            <a:solidFill>
              <a:srgbClr val="1AA23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AA8B3738-B8B2-C6C4-715E-ECDED5B0E2B1}"/>
                </a:ext>
              </a:extLst>
            </p:cNvPr>
            <p:cNvSpPr/>
            <p:nvPr/>
          </p:nvSpPr>
          <p:spPr>
            <a:xfrm>
              <a:off x="6340736" y="3252282"/>
              <a:ext cx="2166777" cy="176155"/>
            </a:xfrm>
            <a:custGeom>
              <a:avLst/>
              <a:gdLst>
                <a:gd name="connsiteX0" fmla="*/ 0 w 2166777"/>
                <a:gd name="connsiteY0" fmla="*/ 0 h 176155"/>
                <a:gd name="connsiteX1" fmla="*/ 2166777 w 2166777"/>
                <a:gd name="connsiteY1" fmla="*/ 0 h 176155"/>
                <a:gd name="connsiteX2" fmla="*/ 2166777 w 2166777"/>
                <a:gd name="connsiteY2" fmla="*/ 176155 h 176155"/>
                <a:gd name="connsiteX3" fmla="*/ 0 w 2166777"/>
                <a:gd name="connsiteY3" fmla="*/ 176155 h 176155"/>
                <a:gd name="connsiteX4" fmla="*/ 0 w 2166777"/>
                <a:gd name="connsiteY4" fmla="*/ 0 h 176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777" h="176155">
                  <a:moveTo>
                    <a:pt x="0" y="0"/>
                  </a:moveTo>
                  <a:lnTo>
                    <a:pt x="2166777" y="0"/>
                  </a:lnTo>
                  <a:lnTo>
                    <a:pt x="2166777" y="176155"/>
                  </a:lnTo>
                  <a:lnTo>
                    <a:pt x="0" y="176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Provide quality training</a:t>
              </a:r>
            </a:p>
          </p:txBody>
        </p:sp>
      </p:grpSp>
      <p:grpSp>
        <p:nvGrpSpPr>
          <p:cNvPr id="13" name="Group 12">
            <a:extLst>
              <a:ext uri="{FF2B5EF4-FFF2-40B4-BE49-F238E27FC236}">
                <a16:creationId xmlns:a16="http://schemas.microsoft.com/office/drawing/2014/main" id="{45A6E141-794D-3C63-4081-3D89B9BDCCA3}"/>
              </a:ext>
            </a:extLst>
          </p:cNvPr>
          <p:cNvGrpSpPr/>
          <p:nvPr userDrawn="1"/>
        </p:nvGrpSpPr>
        <p:grpSpPr>
          <a:xfrm>
            <a:off x="5821958" y="3451542"/>
            <a:ext cx="4161250" cy="1478772"/>
            <a:chOff x="4367937" y="3459215"/>
            <a:chExt cx="4252183" cy="1019666"/>
          </a:xfrm>
        </p:grpSpPr>
        <p:sp>
          <p:nvSpPr>
            <p:cNvPr id="14" name="Shape 13">
              <a:extLst>
                <a:ext uri="{FF2B5EF4-FFF2-40B4-BE49-F238E27FC236}">
                  <a16:creationId xmlns:a16="http://schemas.microsoft.com/office/drawing/2014/main" id="{56944FF4-C421-185C-236C-DFEF1DCAF4C6}"/>
                </a:ext>
              </a:extLst>
            </p:cNvPr>
            <p:cNvSpPr/>
            <p:nvPr/>
          </p:nvSpPr>
          <p:spPr>
            <a:xfrm>
              <a:off x="4367937" y="3459215"/>
              <a:ext cx="4252183" cy="1019666"/>
            </a:xfrm>
            <a:prstGeom prst="leftCircularArrow">
              <a:avLst>
                <a:gd name="adj1" fmla="val 10980"/>
                <a:gd name="adj2" fmla="val 1142322"/>
                <a:gd name="adj3" fmla="val 6300000"/>
                <a:gd name="adj4" fmla="val 18900000"/>
                <a:gd name="adj5" fmla="val 12500"/>
              </a:avLst>
            </a:prstGeom>
            <a:solidFill>
              <a:srgbClr val="F6AE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E697B504-30F1-6400-C0F2-12FEE07391B6}"/>
                </a:ext>
              </a:extLst>
            </p:cNvPr>
            <p:cNvSpPr/>
            <p:nvPr/>
          </p:nvSpPr>
          <p:spPr>
            <a:xfrm>
              <a:off x="4649108" y="3817411"/>
              <a:ext cx="2206004" cy="352672"/>
            </a:xfrm>
            <a:custGeom>
              <a:avLst/>
              <a:gdLst>
                <a:gd name="connsiteX0" fmla="*/ 0 w 2206004"/>
                <a:gd name="connsiteY0" fmla="*/ 0 h 352672"/>
                <a:gd name="connsiteX1" fmla="*/ 2206004 w 2206004"/>
                <a:gd name="connsiteY1" fmla="*/ 0 h 352672"/>
                <a:gd name="connsiteX2" fmla="*/ 2206004 w 2206004"/>
                <a:gd name="connsiteY2" fmla="*/ 352672 h 352672"/>
                <a:gd name="connsiteX3" fmla="*/ 0 w 2206004"/>
                <a:gd name="connsiteY3" fmla="*/ 352672 h 352672"/>
                <a:gd name="connsiteX4" fmla="*/ 0 w 2206004"/>
                <a:gd name="connsiteY4" fmla="*/ 0 h 35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004" h="352672">
                  <a:moveTo>
                    <a:pt x="0" y="0"/>
                  </a:moveTo>
                  <a:lnTo>
                    <a:pt x="2206004" y="0"/>
                  </a:lnTo>
                  <a:lnTo>
                    <a:pt x="2206004" y="352672"/>
                  </a:lnTo>
                  <a:lnTo>
                    <a:pt x="0" y="3526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Provide regular feedback</a:t>
              </a:r>
            </a:p>
          </p:txBody>
        </p:sp>
      </p:grpSp>
      <p:grpSp>
        <p:nvGrpSpPr>
          <p:cNvPr id="16" name="Group 15">
            <a:extLst>
              <a:ext uri="{FF2B5EF4-FFF2-40B4-BE49-F238E27FC236}">
                <a16:creationId xmlns:a16="http://schemas.microsoft.com/office/drawing/2014/main" id="{E39AA5E0-B9C9-8CF9-42D7-1D3D6C728B5F}"/>
              </a:ext>
            </a:extLst>
          </p:cNvPr>
          <p:cNvGrpSpPr/>
          <p:nvPr userDrawn="1"/>
        </p:nvGrpSpPr>
        <p:grpSpPr>
          <a:xfrm>
            <a:off x="5825432" y="5450769"/>
            <a:ext cx="4241006" cy="1280789"/>
            <a:chOff x="4327188" y="4633061"/>
            <a:chExt cx="4333681" cy="1020595"/>
          </a:xfrm>
        </p:grpSpPr>
        <p:sp>
          <p:nvSpPr>
            <p:cNvPr id="17" name="Freeform: Shape 16">
              <a:extLst>
                <a:ext uri="{FF2B5EF4-FFF2-40B4-BE49-F238E27FC236}">
                  <a16:creationId xmlns:a16="http://schemas.microsoft.com/office/drawing/2014/main" id="{C3C5CD72-A3D1-FAF9-722C-BF25F73179E8}"/>
                </a:ext>
              </a:extLst>
            </p:cNvPr>
            <p:cNvSpPr/>
            <p:nvPr/>
          </p:nvSpPr>
          <p:spPr>
            <a:xfrm>
              <a:off x="4468763" y="4986677"/>
              <a:ext cx="3724150" cy="319631"/>
            </a:xfrm>
            <a:custGeom>
              <a:avLst/>
              <a:gdLst>
                <a:gd name="connsiteX0" fmla="*/ 0 w 3724150"/>
                <a:gd name="connsiteY0" fmla="*/ 0 h 319631"/>
                <a:gd name="connsiteX1" fmla="*/ 3724150 w 3724150"/>
                <a:gd name="connsiteY1" fmla="*/ 0 h 319631"/>
                <a:gd name="connsiteX2" fmla="*/ 3724150 w 3724150"/>
                <a:gd name="connsiteY2" fmla="*/ 319631 h 319631"/>
                <a:gd name="connsiteX3" fmla="*/ 0 w 3724150"/>
                <a:gd name="connsiteY3" fmla="*/ 319631 h 319631"/>
                <a:gd name="connsiteX4" fmla="*/ 0 w 3724150"/>
                <a:gd name="connsiteY4" fmla="*/ 0 h 31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150" h="319631">
                  <a:moveTo>
                    <a:pt x="0" y="0"/>
                  </a:moveTo>
                  <a:lnTo>
                    <a:pt x="3724150" y="0"/>
                  </a:lnTo>
                  <a:lnTo>
                    <a:pt x="3724150" y="319631"/>
                  </a:lnTo>
                  <a:lnTo>
                    <a:pt x="0" y="3196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Certification on completion</a:t>
              </a:r>
            </a:p>
          </p:txBody>
        </p:sp>
        <p:sp>
          <p:nvSpPr>
            <p:cNvPr id="18" name="Shape 17">
              <a:extLst>
                <a:ext uri="{FF2B5EF4-FFF2-40B4-BE49-F238E27FC236}">
                  <a16:creationId xmlns:a16="http://schemas.microsoft.com/office/drawing/2014/main" id="{B73DCBC1-669F-A81C-2D5C-FA7A447A611E}"/>
                </a:ext>
              </a:extLst>
            </p:cNvPr>
            <p:cNvSpPr/>
            <p:nvPr/>
          </p:nvSpPr>
          <p:spPr>
            <a:xfrm>
              <a:off x="4327188" y="4633061"/>
              <a:ext cx="4333681" cy="1020595"/>
            </a:xfrm>
            <a:prstGeom prst="leftCircularArrow">
              <a:avLst>
                <a:gd name="adj1" fmla="val 10980"/>
                <a:gd name="adj2" fmla="val 1142322"/>
                <a:gd name="adj3" fmla="val 6300000"/>
                <a:gd name="adj4" fmla="val 18900000"/>
                <a:gd name="adj5" fmla="val 12500"/>
              </a:avLst>
            </a:prstGeom>
            <a:solidFill>
              <a:srgbClr val="1E3D7F"/>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grpSp>
        <p:nvGrpSpPr>
          <p:cNvPr id="19" name="Group 18">
            <a:extLst>
              <a:ext uri="{FF2B5EF4-FFF2-40B4-BE49-F238E27FC236}">
                <a16:creationId xmlns:a16="http://schemas.microsoft.com/office/drawing/2014/main" id="{245C20D2-95D1-CAAC-2E0F-F49F17474DBF}"/>
              </a:ext>
            </a:extLst>
          </p:cNvPr>
          <p:cNvGrpSpPr/>
          <p:nvPr userDrawn="1"/>
        </p:nvGrpSpPr>
        <p:grpSpPr>
          <a:xfrm>
            <a:off x="6199252" y="4423632"/>
            <a:ext cx="4519129" cy="1478772"/>
            <a:chOff x="4468594" y="4045459"/>
            <a:chExt cx="4617882" cy="1020595"/>
          </a:xfrm>
        </p:grpSpPr>
        <p:sp>
          <p:nvSpPr>
            <p:cNvPr id="20" name="Arrow: Circular 19">
              <a:extLst>
                <a:ext uri="{FF2B5EF4-FFF2-40B4-BE49-F238E27FC236}">
                  <a16:creationId xmlns:a16="http://schemas.microsoft.com/office/drawing/2014/main" id="{01BC73A0-C421-3511-A11E-403A24597EF2}"/>
                </a:ext>
              </a:extLst>
            </p:cNvPr>
            <p:cNvSpPr/>
            <p:nvPr/>
          </p:nvSpPr>
          <p:spPr>
            <a:xfrm>
              <a:off x="4468594" y="4045459"/>
              <a:ext cx="4617882" cy="1020595"/>
            </a:xfrm>
            <a:prstGeom prst="circularArrow">
              <a:avLst>
                <a:gd name="adj1" fmla="val 10980"/>
                <a:gd name="adj2" fmla="val 1142322"/>
                <a:gd name="adj3" fmla="val 4500000"/>
                <a:gd name="adj4" fmla="val 13500000"/>
                <a:gd name="adj5" fmla="val 12500"/>
              </a:avLst>
            </a:prstGeom>
            <a:solidFill>
              <a:srgbClr val="E30E2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8D61F4AE-942D-0293-2138-AEAE52A300F9}"/>
                </a:ext>
              </a:extLst>
            </p:cNvPr>
            <p:cNvSpPr/>
            <p:nvPr/>
          </p:nvSpPr>
          <p:spPr>
            <a:xfrm>
              <a:off x="6260212" y="4369901"/>
              <a:ext cx="2467638" cy="346464"/>
            </a:xfrm>
            <a:custGeom>
              <a:avLst/>
              <a:gdLst>
                <a:gd name="connsiteX0" fmla="*/ 0 w 2467638"/>
                <a:gd name="connsiteY0" fmla="*/ 0 h 346464"/>
                <a:gd name="connsiteX1" fmla="*/ 2467638 w 2467638"/>
                <a:gd name="connsiteY1" fmla="*/ 0 h 346464"/>
                <a:gd name="connsiteX2" fmla="*/ 2467638 w 2467638"/>
                <a:gd name="connsiteY2" fmla="*/ 346464 h 346464"/>
                <a:gd name="connsiteX3" fmla="*/ 0 w 2467638"/>
                <a:gd name="connsiteY3" fmla="*/ 346464 h 346464"/>
                <a:gd name="connsiteX4" fmla="*/ 0 w 2467638"/>
                <a:gd name="connsiteY4" fmla="*/ 0 h 34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38" h="346464">
                  <a:moveTo>
                    <a:pt x="0" y="0"/>
                  </a:moveTo>
                  <a:lnTo>
                    <a:pt x="2467638" y="0"/>
                  </a:lnTo>
                  <a:lnTo>
                    <a:pt x="2467638" y="346464"/>
                  </a:lnTo>
                  <a:lnTo>
                    <a:pt x="0" y="3464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latin typeface="Arial" panose="020B0604020202020204" pitchFamily="34" charset="0"/>
                  <a:cs typeface="Arial" panose="020B0604020202020204" pitchFamily="34" charset="0"/>
                </a:rPr>
                <a:t>Meet individual needs</a:t>
              </a:r>
            </a:p>
          </p:txBody>
        </p:sp>
      </p:grpSp>
    </p:spTree>
    <p:extLst>
      <p:ext uri="{BB962C8B-B14F-4D97-AF65-F5344CB8AC3E}">
        <p14:creationId xmlns:p14="http://schemas.microsoft.com/office/powerpoint/2010/main" val="38735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3F99-C815-CD82-5B4A-34C500018CA5}"/>
              </a:ext>
            </a:extLst>
          </p:cNvPr>
          <p:cNvSpPr>
            <a:spLocks noGrp="1"/>
          </p:cNvSpPr>
          <p:nvPr>
            <p:ph type="title" hasCustomPrompt="1"/>
          </p:nvPr>
        </p:nvSpPr>
        <p:spPr/>
        <p:txBody>
          <a:bodyPr/>
          <a:lstStyle/>
          <a:p>
            <a:r>
              <a:rPr lang="en-US" dirty="0"/>
              <a:t>Apprenticeship mentor</a:t>
            </a:r>
            <a:endParaRPr lang="en-GB" dirty="0"/>
          </a:p>
        </p:txBody>
      </p:sp>
      <p:sp>
        <p:nvSpPr>
          <p:cNvPr id="5" name="TextBox 4">
            <a:extLst>
              <a:ext uri="{FF2B5EF4-FFF2-40B4-BE49-F238E27FC236}">
                <a16:creationId xmlns:a16="http://schemas.microsoft.com/office/drawing/2014/main" id="{0BB6EB56-5188-6918-69D2-39EA1BC92F32}"/>
              </a:ext>
            </a:extLst>
          </p:cNvPr>
          <p:cNvSpPr txBox="1"/>
          <p:nvPr userDrawn="1"/>
        </p:nvSpPr>
        <p:spPr>
          <a:xfrm>
            <a:off x="479244" y="1900613"/>
            <a:ext cx="7901275" cy="4093428"/>
          </a:xfrm>
          <a:prstGeom prst="rect">
            <a:avLst/>
          </a:prstGeom>
          <a:noFill/>
        </p:spPr>
        <p:txBody>
          <a:bodyPr wrap="square">
            <a:spAutoFit/>
          </a:bodyPr>
          <a:lstStyle/>
          <a:p>
            <a:pPr marL="0" indent="0">
              <a:buNone/>
            </a:pPr>
            <a:r>
              <a:rPr lang="en-GB" sz="2400" dirty="0">
                <a:solidFill>
                  <a:schemeClr val="bg1"/>
                </a:solidFill>
                <a:latin typeface="Arial" panose="020B0604020202020204" pitchFamily="34" charset="0"/>
                <a:cs typeface="Arial" panose="020B0604020202020204" pitchFamily="34" charset="0"/>
              </a:rPr>
              <a:t>As part of the Apprenticeship programme we recommend a staff member acts as a “Mentor” to the Apprentice at work.  </a:t>
            </a:r>
            <a:br>
              <a:rPr lang="en-GB" sz="2400" dirty="0">
                <a:solidFill>
                  <a:schemeClr val="bg1"/>
                </a:solidFill>
                <a:latin typeface="Arial" panose="020B0604020202020204" pitchFamily="34" charset="0"/>
                <a:cs typeface="Arial" panose="020B0604020202020204" pitchFamily="34" charset="0"/>
              </a:rPr>
            </a:br>
            <a:endParaRPr lang="en-GB" sz="2400" dirty="0">
              <a:solidFill>
                <a:schemeClr val="bg1"/>
              </a:solidFill>
              <a:latin typeface="Arial" panose="020B0604020202020204" pitchFamily="34" charset="0"/>
              <a:cs typeface="Arial" panose="020B0604020202020204" pitchFamily="34" charset="0"/>
            </a:endParaRPr>
          </a:p>
          <a:p>
            <a:pPr marL="342900" indent="-342900">
              <a:buBlip>
                <a:blip r:embed="rId2"/>
              </a:buBlip>
            </a:pPr>
            <a:r>
              <a:rPr lang="en-GB" sz="2400" dirty="0">
                <a:solidFill>
                  <a:schemeClr val="bg1"/>
                </a:solidFill>
                <a:latin typeface="Arial" panose="020B0604020202020204" pitchFamily="34" charset="0"/>
                <a:cs typeface="Arial" panose="020B0604020202020204" pitchFamily="34" charset="0"/>
              </a:rPr>
              <a:t>This can make a huge difference to the speed at which a new apprentice to the workplace will manage to settle into their new role. </a:t>
            </a:r>
            <a:br>
              <a:rPr lang="en-GB" sz="2400" dirty="0">
                <a:solidFill>
                  <a:schemeClr val="bg1"/>
                </a:solidFill>
                <a:latin typeface="Arial" panose="020B0604020202020204" pitchFamily="34" charset="0"/>
                <a:cs typeface="Arial" panose="020B0604020202020204" pitchFamily="34" charset="0"/>
              </a:rPr>
            </a:br>
            <a:endParaRPr lang="en-GB" sz="2400" dirty="0">
              <a:solidFill>
                <a:schemeClr val="bg1"/>
              </a:solidFill>
              <a:latin typeface="Arial" panose="020B0604020202020204" pitchFamily="34" charset="0"/>
              <a:cs typeface="Arial" panose="020B0604020202020204" pitchFamily="34" charset="0"/>
            </a:endParaRPr>
          </a:p>
          <a:p>
            <a:pPr marL="342900" indent="-342900">
              <a:buBlip>
                <a:blip r:embed="rId2"/>
              </a:buBlip>
            </a:pPr>
            <a:r>
              <a:rPr lang="en-GB" sz="2400" dirty="0">
                <a:solidFill>
                  <a:schemeClr val="bg1"/>
                </a:solidFill>
                <a:latin typeface="Arial" panose="020B0604020202020204" pitchFamily="34" charset="0"/>
                <a:cs typeface="Arial" panose="020B0604020202020204" pitchFamily="34" charset="0"/>
              </a:rPr>
              <a:t>It is someone who informally supports and encourages the Apprentice.  </a:t>
            </a:r>
            <a:br>
              <a:rPr lang="en-GB" sz="2000" dirty="0">
                <a:solidFill>
                  <a:schemeClr val="bg1"/>
                </a:solidFill>
                <a:latin typeface="Arial" panose="020B0604020202020204" pitchFamily="34" charset="0"/>
                <a:cs typeface="Arial" panose="020B0604020202020204" pitchFamily="34" charset="0"/>
              </a:rPr>
            </a:br>
            <a:endParaRPr lang="en-GB" sz="2000" dirty="0">
              <a:solidFill>
                <a:schemeClr val="bg1"/>
              </a:solidFill>
              <a:latin typeface="Arial" panose="020B0604020202020204" pitchFamily="34" charset="0"/>
              <a:cs typeface="Arial" panose="020B0604020202020204" pitchFamily="34" charset="0"/>
            </a:endParaRPr>
          </a:p>
        </p:txBody>
      </p:sp>
      <p:pic>
        <p:nvPicPr>
          <p:cNvPr id="6" name="Picture 5" descr="Business woman holding sign">
            <a:extLst>
              <a:ext uri="{FF2B5EF4-FFF2-40B4-BE49-F238E27FC236}">
                <a16:creationId xmlns:a16="http://schemas.microsoft.com/office/drawing/2014/main" id="{EB2B2B8C-A7DF-A46B-BAAB-3A6E17413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31272" y="1212861"/>
            <a:ext cx="2163573" cy="5312056"/>
          </a:xfrm>
          <a:prstGeom prst="rect">
            <a:avLst/>
          </a:prstGeom>
        </p:spPr>
      </p:pic>
      <p:sp>
        <p:nvSpPr>
          <p:cNvPr id="7" name="TextBox 6">
            <a:extLst>
              <a:ext uri="{FF2B5EF4-FFF2-40B4-BE49-F238E27FC236}">
                <a16:creationId xmlns:a16="http://schemas.microsoft.com/office/drawing/2014/main" id="{298B7D24-E343-F019-CAF5-E9A776FC71D7}"/>
              </a:ext>
            </a:extLst>
          </p:cNvPr>
          <p:cNvSpPr txBox="1"/>
          <p:nvPr userDrawn="1"/>
        </p:nvSpPr>
        <p:spPr>
          <a:xfrm rot="21434276">
            <a:off x="9057862" y="2858695"/>
            <a:ext cx="1710394" cy="830997"/>
          </a:xfrm>
          <a:prstGeom prst="rect">
            <a:avLst/>
          </a:prstGeom>
          <a:noFill/>
        </p:spPr>
        <p:txBody>
          <a:bodyPr wrap="square" rtlCol="0">
            <a:spAutoFit/>
          </a:bodyPr>
          <a:lstStyle/>
          <a:p>
            <a:pPr algn="ctr"/>
            <a:r>
              <a:rPr lang="en-GB" sz="2400" dirty="0"/>
              <a:t>Apprentice Mentor</a:t>
            </a:r>
          </a:p>
        </p:txBody>
      </p:sp>
    </p:spTree>
    <p:extLst>
      <p:ext uri="{BB962C8B-B14F-4D97-AF65-F5344CB8AC3E}">
        <p14:creationId xmlns:p14="http://schemas.microsoft.com/office/powerpoint/2010/main" val="1532929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8719-7E75-9CEA-BC1D-65052F6BC5A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393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lthcare Science Assistant L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4" y="208975"/>
            <a:ext cx="9605647" cy="1325563"/>
          </a:xfrm>
          <a:noFill/>
          <a:ln>
            <a:noFill/>
          </a:ln>
        </p:spPr>
        <p:txBody>
          <a:bodyPr/>
          <a:lstStyle>
            <a:lvl1pPr>
              <a:defRPr>
                <a:solidFill>
                  <a:schemeClr val="bg1"/>
                </a:solidFill>
              </a:defRPr>
            </a:lvl1pPr>
          </a:lstStyle>
          <a:p>
            <a:r>
              <a:rPr lang="en-US" dirty="0"/>
              <a:t>Healthcare Science Assistant Level  2</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57757" y="1382444"/>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1F11152A-D588-4093-9A4C-1A50C05C4B4F}"/>
              </a:ext>
            </a:extLst>
          </p:cNvPr>
          <p:cNvSpPr>
            <a:spLocks noGrp="1"/>
          </p:cNvSpPr>
          <p:nvPr>
            <p:ph type="body" sz="quarter" idx="10"/>
          </p:nvPr>
        </p:nvSpPr>
        <p:spPr>
          <a:xfrm>
            <a:off x="541338" y="1819275"/>
            <a:ext cx="6605587" cy="430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90761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105156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9192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0218-DC0A-41EE-A05C-FBA4BC1901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59534-67E4-4FC3-A6AC-0E194E930DD3}"/>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E41E5277-4439-4904-B1CA-5ED9A95DED8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9C04D27-9649-408C-9650-AE32AFD9FF3B}"/>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9" name="Media Placeholder 8">
            <a:extLst>
              <a:ext uri="{FF2B5EF4-FFF2-40B4-BE49-F238E27FC236}">
                <a16:creationId xmlns:a16="http://schemas.microsoft.com/office/drawing/2014/main" id="{5B7B70DA-7FD6-490C-A98B-C0BBA4510B07}"/>
              </a:ext>
            </a:extLst>
          </p:cNvPr>
          <p:cNvSpPr>
            <a:spLocks noGrp="1"/>
          </p:cNvSpPr>
          <p:nvPr>
            <p:ph type="media" sz="quarter" idx="14"/>
          </p:nvPr>
        </p:nvSpPr>
        <p:spPr>
          <a:xfrm>
            <a:off x="5821363" y="2176463"/>
            <a:ext cx="5532437" cy="3703637"/>
          </a:xfrm>
        </p:spPr>
        <p:txBody>
          <a:bodyPr/>
          <a:lstStyle/>
          <a:p>
            <a:endParaRPr lang="en-GB" dirty="0"/>
          </a:p>
        </p:txBody>
      </p:sp>
      <p:sp>
        <p:nvSpPr>
          <p:cNvPr id="11" name="Text Placeholder 10">
            <a:extLst>
              <a:ext uri="{FF2B5EF4-FFF2-40B4-BE49-F238E27FC236}">
                <a16:creationId xmlns:a16="http://schemas.microsoft.com/office/drawing/2014/main" id="{76AEACB5-4F22-4ED3-8B84-8B04D20330AB}"/>
              </a:ext>
            </a:extLst>
          </p:cNvPr>
          <p:cNvSpPr>
            <a:spLocks noGrp="1"/>
          </p:cNvSpPr>
          <p:nvPr>
            <p:ph type="body" sz="quarter" idx="15"/>
          </p:nvPr>
        </p:nvSpPr>
        <p:spPr>
          <a:xfrm>
            <a:off x="838200" y="2176463"/>
            <a:ext cx="4683125"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46030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2432843" y="1888331"/>
            <a:ext cx="7326313" cy="4270375"/>
          </a:xfrm>
        </p:spPr>
        <p:txBody>
          <a:bodyPr/>
          <a:lstStyle/>
          <a:p>
            <a:endParaRPr lang="en-GB" dirty="0"/>
          </a:p>
        </p:txBody>
      </p:sp>
    </p:spTree>
    <p:extLst>
      <p:ext uri="{BB962C8B-B14F-4D97-AF65-F5344CB8AC3E}">
        <p14:creationId xmlns:p14="http://schemas.microsoft.com/office/powerpoint/2010/main" val="4105089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838200" y="2131400"/>
            <a:ext cx="3377648" cy="2336428"/>
          </a:xfrm>
        </p:spPr>
        <p:txBody>
          <a:bodyPr/>
          <a:lstStyle/>
          <a:p>
            <a:endParaRPr lang="en-GB" dirty="0"/>
          </a:p>
        </p:txBody>
      </p:sp>
      <p:sp>
        <p:nvSpPr>
          <p:cNvPr id="7" name="Picture Placeholder 7">
            <a:extLst>
              <a:ext uri="{FF2B5EF4-FFF2-40B4-BE49-F238E27FC236}">
                <a16:creationId xmlns:a16="http://schemas.microsoft.com/office/drawing/2014/main" id="{329C243D-5B7C-4948-A1FF-45D6F3C0C6F2}"/>
              </a:ext>
            </a:extLst>
          </p:cNvPr>
          <p:cNvSpPr>
            <a:spLocks noGrp="1"/>
          </p:cNvSpPr>
          <p:nvPr>
            <p:ph type="pic" sz="quarter" idx="14"/>
          </p:nvPr>
        </p:nvSpPr>
        <p:spPr>
          <a:xfrm>
            <a:off x="7976154" y="2131400"/>
            <a:ext cx="3377648" cy="2336428"/>
          </a:xfrm>
        </p:spPr>
        <p:txBody>
          <a:bodyPr/>
          <a:lstStyle/>
          <a:p>
            <a:endParaRPr lang="en-GB" dirty="0"/>
          </a:p>
        </p:txBody>
      </p:sp>
      <p:sp>
        <p:nvSpPr>
          <p:cNvPr id="9" name="Picture Placeholder 7">
            <a:extLst>
              <a:ext uri="{FF2B5EF4-FFF2-40B4-BE49-F238E27FC236}">
                <a16:creationId xmlns:a16="http://schemas.microsoft.com/office/drawing/2014/main" id="{D24F449D-D6EA-4CDF-98E6-319CA84D45B0}"/>
              </a:ext>
            </a:extLst>
          </p:cNvPr>
          <p:cNvSpPr>
            <a:spLocks noGrp="1"/>
          </p:cNvSpPr>
          <p:nvPr>
            <p:ph type="pic" sz="quarter" idx="15"/>
          </p:nvPr>
        </p:nvSpPr>
        <p:spPr>
          <a:xfrm>
            <a:off x="4407176" y="2131400"/>
            <a:ext cx="3377648" cy="2336428"/>
          </a:xfrm>
        </p:spPr>
        <p:txBody>
          <a:bodyPr/>
          <a:lstStyle/>
          <a:p>
            <a:endParaRPr lang="en-GB" dirty="0"/>
          </a:p>
        </p:txBody>
      </p:sp>
      <p:sp>
        <p:nvSpPr>
          <p:cNvPr id="10" name="Text Placeholder 9">
            <a:extLst>
              <a:ext uri="{FF2B5EF4-FFF2-40B4-BE49-F238E27FC236}">
                <a16:creationId xmlns:a16="http://schemas.microsoft.com/office/drawing/2014/main" id="{883BD9C6-1DDA-40BB-9F43-36871E05F31E}"/>
              </a:ext>
            </a:extLst>
          </p:cNvPr>
          <p:cNvSpPr>
            <a:spLocks noGrp="1"/>
          </p:cNvSpPr>
          <p:nvPr>
            <p:ph type="body" sz="quarter" idx="16"/>
          </p:nvPr>
        </p:nvSpPr>
        <p:spPr>
          <a:xfrm>
            <a:off x="838200"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1" name="Text Placeholder 9">
            <a:extLst>
              <a:ext uri="{FF2B5EF4-FFF2-40B4-BE49-F238E27FC236}">
                <a16:creationId xmlns:a16="http://schemas.microsoft.com/office/drawing/2014/main" id="{CAAA858A-C80B-4500-BA65-F5BF12A0C1C5}"/>
              </a:ext>
            </a:extLst>
          </p:cNvPr>
          <p:cNvSpPr>
            <a:spLocks noGrp="1"/>
          </p:cNvSpPr>
          <p:nvPr>
            <p:ph type="body" sz="quarter" idx="17"/>
          </p:nvPr>
        </p:nvSpPr>
        <p:spPr>
          <a:xfrm>
            <a:off x="4406624"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2" name="Text Placeholder 9">
            <a:extLst>
              <a:ext uri="{FF2B5EF4-FFF2-40B4-BE49-F238E27FC236}">
                <a16:creationId xmlns:a16="http://schemas.microsoft.com/office/drawing/2014/main" id="{6EC02E56-202F-4E14-89CD-76B47BC47EF2}"/>
              </a:ext>
            </a:extLst>
          </p:cNvPr>
          <p:cNvSpPr>
            <a:spLocks noGrp="1"/>
          </p:cNvSpPr>
          <p:nvPr>
            <p:ph type="body" sz="quarter" idx="18"/>
          </p:nvPr>
        </p:nvSpPr>
        <p:spPr>
          <a:xfrm>
            <a:off x="7975878"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Tree>
    <p:extLst>
      <p:ext uri="{BB962C8B-B14F-4D97-AF65-F5344CB8AC3E}">
        <p14:creationId xmlns:p14="http://schemas.microsoft.com/office/powerpoint/2010/main" val="16132669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312534"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able Placeholder 7">
            <a:extLst>
              <a:ext uri="{FF2B5EF4-FFF2-40B4-BE49-F238E27FC236}">
                <a16:creationId xmlns:a16="http://schemas.microsoft.com/office/drawing/2014/main" id="{6175EBF8-50C6-4E32-8794-99F4EED8025B}"/>
              </a:ext>
            </a:extLst>
          </p:cNvPr>
          <p:cNvSpPr>
            <a:spLocks noGrp="1"/>
          </p:cNvSpPr>
          <p:nvPr>
            <p:ph type="tbl" sz="quarter" idx="14"/>
          </p:nvPr>
        </p:nvSpPr>
        <p:spPr>
          <a:xfrm>
            <a:off x="5335588" y="1966913"/>
            <a:ext cx="6018212" cy="3762375"/>
          </a:xfrm>
        </p:spPr>
        <p:txBody>
          <a:bodyPr/>
          <a:lstStyle/>
          <a:p>
            <a:endParaRPr lang="en-GB" dirty="0"/>
          </a:p>
        </p:txBody>
      </p:sp>
    </p:spTree>
    <p:extLst>
      <p:ext uri="{BB962C8B-B14F-4D97-AF65-F5344CB8AC3E}">
        <p14:creationId xmlns:p14="http://schemas.microsoft.com/office/powerpoint/2010/main" val="1414005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52578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53DDE662-E80A-4146-9D53-E0810A48E4CD}"/>
              </a:ext>
            </a:extLst>
          </p:cNvPr>
          <p:cNvSpPr>
            <a:spLocks noGrp="1"/>
          </p:cNvSpPr>
          <p:nvPr>
            <p:ph type="pic" sz="quarter" idx="14"/>
          </p:nvPr>
        </p:nvSpPr>
        <p:spPr>
          <a:xfrm>
            <a:off x="6096000" y="1966913"/>
            <a:ext cx="5257800" cy="3762375"/>
          </a:xfrm>
        </p:spPr>
        <p:txBody>
          <a:bodyPr/>
          <a:lstStyle/>
          <a:p>
            <a:endParaRPr lang="en-GB" dirty="0"/>
          </a:p>
        </p:txBody>
      </p:sp>
    </p:spTree>
    <p:extLst>
      <p:ext uri="{BB962C8B-B14F-4D97-AF65-F5344CB8AC3E}">
        <p14:creationId xmlns:p14="http://schemas.microsoft.com/office/powerpoint/2010/main" val="16248282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D480CA89-7D6A-4621-8EFA-38898603D16D}"/>
              </a:ext>
            </a:extLst>
          </p:cNvPr>
          <p:cNvSpPr>
            <a:spLocks noGrp="1"/>
          </p:cNvSpPr>
          <p:nvPr>
            <p:ph type="body" sz="quarter" idx="14"/>
          </p:nvPr>
        </p:nvSpPr>
        <p:spPr>
          <a:xfrm>
            <a:off x="6636152" y="1966912"/>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1272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EB61-3876-4D9F-8E9B-B6646ABA29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80477D-C3D2-478D-8ACA-48BE2920FB0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5E66027E-A187-445B-912E-493B4500A2F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8B9E7D6-CD6C-436B-9D90-86E3DAEC051E}"/>
              </a:ext>
            </a:extLst>
          </p:cNvPr>
          <p:cNvSpPr>
            <a:spLocks noGrp="1"/>
          </p:cNvSpPr>
          <p:nvPr>
            <p:ph type="sldNum" sz="quarter" idx="12"/>
          </p:nvPr>
        </p:nvSpPr>
        <p:spPr/>
        <p:txBody>
          <a:bodyPr/>
          <a:lstStyle/>
          <a:p>
            <a:fld id="{26D1CC21-AFC1-41CB-87A0-25FF6684EDBA}" type="slidenum">
              <a:rPr lang="en-GB" smtClean="0"/>
              <a:t>‹#›</a:t>
            </a:fld>
            <a:endParaRPr lang="en-GB" dirty="0"/>
          </a:p>
        </p:txBody>
      </p:sp>
    </p:spTree>
    <p:extLst>
      <p:ext uri="{BB962C8B-B14F-4D97-AF65-F5344CB8AC3E}">
        <p14:creationId xmlns:p14="http://schemas.microsoft.com/office/powerpoint/2010/main" val="2989896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CD5D-A5BC-454E-A853-66E8EA5239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05B6DC-09CD-45A3-9B2B-59C2FD95B9BA}"/>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17E0D66F-B358-4255-BA11-5272055AF88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AEDC683-2946-4BAF-9E27-8CD91077A694}"/>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8D8913A5-C4E4-4CF9-BF15-712EFECE1AAC}"/>
              </a:ext>
            </a:extLst>
          </p:cNvPr>
          <p:cNvSpPr>
            <a:spLocks noGrp="1"/>
          </p:cNvSpPr>
          <p:nvPr>
            <p:ph type="body" sz="quarter" idx="13"/>
          </p:nvPr>
        </p:nvSpPr>
        <p:spPr>
          <a:xfrm>
            <a:off x="8382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8" name="Text Placeholder 6">
            <a:extLst>
              <a:ext uri="{FF2B5EF4-FFF2-40B4-BE49-F238E27FC236}">
                <a16:creationId xmlns:a16="http://schemas.microsoft.com/office/drawing/2014/main" id="{3B35102A-011B-4014-8695-EF8AC1C958B8}"/>
              </a:ext>
            </a:extLst>
          </p:cNvPr>
          <p:cNvSpPr>
            <a:spLocks noGrp="1"/>
          </p:cNvSpPr>
          <p:nvPr>
            <p:ph type="body" sz="quarter" idx="14"/>
          </p:nvPr>
        </p:nvSpPr>
        <p:spPr>
          <a:xfrm>
            <a:off x="37655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9" name="Text Placeholder 6">
            <a:extLst>
              <a:ext uri="{FF2B5EF4-FFF2-40B4-BE49-F238E27FC236}">
                <a16:creationId xmlns:a16="http://schemas.microsoft.com/office/drawing/2014/main" id="{D8D23C75-BA16-4D33-B1F8-B92E249E3ECA}"/>
              </a:ext>
            </a:extLst>
          </p:cNvPr>
          <p:cNvSpPr>
            <a:spLocks noGrp="1"/>
          </p:cNvSpPr>
          <p:nvPr>
            <p:ph type="body" sz="quarter" idx="15"/>
          </p:nvPr>
        </p:nvSpPr>
        <p:spPr>
          <a:xfrm>
            <a:off x="66929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0" name="Text Placeholder 6">
            <a:extLst>
              <a:ext uri="{FF2B5EF4-FFF2-40B4-BE49-F238E27FC236}">
                <a16:creationId xmlns:a16="http://schemas.microsoft.com/office/drawing/2014/main" id="{3B8F42B0-F4FD-4347-9FB0-CB453E0112F5}"/>
              </a:ext>
            </a:extLst>
          </p:cNvPr>
          <p:cNvSpPr>
            <a:spLocks noGrp="1"/>
          </p:cNvSpPr>
          <p:nvPr>
            <p:ph type="body" sz="quarter" idx="16"/>
          </p:nvPr>
        </p:nvSpPr>
        <p:spPr>
          <a:xfrm>
            <a:off x="96202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2" name="Picture Placeholder 11">
            <a:extLst>
              <a:ext uri="{FF2B5EF4-FFF2-40B4-BE49-F238E27FC236}">
                <a16:creationId xmlns:a16="http://schemas.microsoft.com/office/drawing/2014/main" id="{B1B06D73-3850-4283-9B4A-A18CEC9E4E6C}"/>
              </a:ext>
            </a:extLst>
          </p:cNvPr>
          <p:cNvSpPr>
            <a:spLocks noGrp="1"/>
          </p:cNvSpPr>
          <p:nvPr>
            <p:ph type="pic" sz="quarter" idx="17"/>
          </p:nvPr>
        </p:nvSpPr>
        <p:spPr>
          <a:xfrm>
            <a:off x="838200" y="2609850"/>
            <a:ext cx="2330450" cy="1739900"/>
          </a:xfrm>
        </p:spPr>
        <p:txBody>
          <a:bodyPr/>
          <a:lstStyle/>
          <a:p>
            <a:endParaRPr lang="en-GB" dirty="0"/>
          </a:p>
        </p:txBody>
      </p:sp>
      <p:sp>
        <p:nvSpPr>
          <p:cNvPr id="13" name="Picture Placeholder 11">
            <a:extLst>
              <a:ext uri="{FF2B5EF4-FFF2-40B4-BE49-F238E27FC236}">
                <a16:creationId xmlns:a16="http://schemas.microsoft.com/office/drawing/2014/main" id="{69F7A626-CBFB-4101-8D2A-380DC6574E98}"/>
              </a:ext>
            </a:extLst>
          </p:cNvPr>
          <p:cNvSpPr>
            <a:spLocks noGrp="1"/>
          </p:cNvSpPr>
          <p:nvPr>
            <p:ph type="pic" sz="quarter" idx="18"/>
          </p:nvPr>
        </p:nvSpPr>
        <p:spPr>
          <a:xfrm>
            <a:off x="9620250" y="2609850"/>
            <a:ext cx="2330450" cy="1739900"/>
          </a:xfrm>
        </p:spPr>
        <p:txBody>
          <a:bodyPr/>
          <a:lstStyle/>
          <a:p>
            <a:endParaRPr lang="en-GB" dirty="0"/>
          </a:p>
        </p:txBody>
      </p:sp>
      <p:sp>
        <p:nvSpPr>
          <p:cNvPr id="14" name="Picture Placeholder 11">
            <a:extLst>
              <a:ext uri="{FF2B5EF4-FFF2-40B4-BE49-F238E27FC236}">
                <a16:creationId xmlns:a16="http://schemas.microsoft.com/office/drawing/2014/main" id="{C1B4BFEE-565B-491F-AD6E-0E3CBD8906FE}"/>
              </a:ext>
            </a:extLst>
          </p:cNvPr>
          <p:cNvSpPr>
            <a:spLocks noGrp="1"/>
          </p:cNvSpPr>
          <p:nvPr>
            <p:ph type="pic" sz="quarter" idx="19"/>
          </p:nvPr>
        </p:nvSpPr>
        <p:spPr>
          <a:xfrm>
            <a:off x="6692900" y="2609850"/>
            <a:ext cx="2330450" cy="1739900"/>
          </a:xfrm>
        </p:spPr>
        <p:txBody>
          <a:bodyPr/>
          <a:lstStyle/>
          <a:p>
            <a:endParaRPr lang="en-GB" dirty="0"/>
          </a:p>
        </p:txBody>
      </p:sp>
      <p:sp>
        <p:nvSpPr>
          <p:cNvPr id="15" name="Picture Placeholder 11">
            <a:extLst>
              <a:ext uri="{FF2B5EF4-FFF2-40B4-BE49-F238E27FC236}">
                <a16:creationId xmlns:a16="http://schemas.microsoft.com/office/drawing/2014/main" id="{C939CB5D-8DD5-4089-A354-D365A9C44D67}"/>
              </a:ext>
            </a:extLst>
          </p:cNvPr>
          <p:cNvSpPr>
            <a:spLocks noGrp="1"/>
          </p:cNvSpPr>
          <p:nvPr>
            <p:ph type="pic" sz="quarter" idx="20"/>
          </p:nvPr>
        </p:nvSpPr>
        <p:spPr>
          <a:xfrm>
            <a:off x="3765550" y="2609850"/>
            <a:ext cx="2330450" cy="1739900"/>
          </a:xfrm>
        </p:spPr>
        <p:txBody>
          <a:bodyPr/>
          <a:lstStyle/>
          <a:p>
            <a:endParaRPr lang="en-GB" dirty="0"/>
          </a:p>
        </p:txBody>
      </p:sp>
    </p:spTree>
    <p:extLst>
      <p:ext uri="{BB962C8B-B14F-4D97-AF65-F5344CB8AC3E}">
        <p14:creationId xmlns:p14="http://schemas.microsoft.com/office/powerpoint/2010/main" val="6859173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105156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405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care Science Associate L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408364" y="208975"/>
            <a:ext cx="10067286" cy="1325563"/>
          </a:xfrm>
          <a:noFill/>
          <a:ln>
            <a:noFill/>
          </a:ln>
        </p:spPr>
        <p:txBody>
          <a:bodyPr/>
          <a:lstStyle>
            <a:lvl1pPr>
              <a:defRPr>
                <a:solidFill>
                  <a:schemeClr val="bg1"/>
                </a:solidFill>
              </a:defRPr>
            </a:lvl1pPr>
          </a:lstStyle>
          <a:p>
            <a:r>
              <a:rPr lang="en-US" dirty="0"/>
              <a:t>Healthcare Science Associate Level  4</a:t>
            </a:r>
            <a:endParaRPr lang="en-GB" dirty="0"/>
          </a:p>
        </p:txBody>
      </p:sp>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373567"/>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 Placeholder 3">
            <a:extLst>
              <a:ext uri="{FF2B5EF4-FFF2-40B4-BE49-F238E27FC236}">
                <a16:creationId xmlns:a16="http://schemas.microsoft.com/office/drawing/2014/main" id="{D8B58E73-E12D-4292-867B-72E5E4EF3E4E}"/>
              </a:ext>
            </a:extLst>
          </p:cNvPr>
          <p:cNvSpPr>
            <a:spLocks noGrp="1"/>
          </p:cNvSpPr>
          <p:nvPr>
            <p:ph type="body" sz="quarter" idx="10"/>
          </p:nvPr>
        </p:nvSpPr>
        <p:spPr>
          <a:xfrm>
            <a:off x="541338" y="1819275"/>
            <a:ext cx="6605587" cy="430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781126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0218-DC0A-41EE-A05C-FBA4BC1901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59534-67E4-4FC3-A6AC-0E194E930DD3}"/>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E41E5277-4439-4904-B1CA-5ED9A95DED8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9C04D27-9649-408C-9650-AE32AFD9FF3B}"/>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9" name="Media Placeholder 8">
            <a:extLst>
              <a:ext uri="{FF2B5EF4-FFF2-40B4-BE49-F238E27FC236}">
                <a16:creationId xmlns:a16="http://schemas.microsoft.com/office/drawing/2014/main" id="{5B7B70DA-7FD6-490C-A98B-C0BBA4510B07}"/>
              </a:ext>
            </a:extLst>
          </p:cNvPr>
          <p:cNvSpPr>
            <a:spLocks noGrp="1"/>
          </p:cNvSpPr>
          <p:nvPr>
            <p:ph type="media" sz="quarter" idx="14"/>
          </p:nvPr>
        </p:nvSpPr>
        <p:spPr>
          <a:xfrm>
            <a:off x="5821363" y="2176463"/>
            <a:ext cx="5532437" cy="3703637"/>
          </a:xfrm>
        </p:spPr>
        <p:txBody>
          <a:bodyPr/>
          <a:lstStyle/>
          <a:p>
            <a:endParaRPr lang="en-GB" dirty="0"/>
          </a:p>
        </p:txBody>
      </p:sp>
      <p:sp>
        <p:nvSpPr>
          <p:cNvPr id="11" name="Text Placeholder 10">
            <a:extLst>
              <a:ext uri="{FF2B5EF4-FFF2-40B4-BE49-F238E27FC236}">
                <a16:creationId xmlns:a16="http://schemas.microsoft.com/office/drawing/2014/main" id="{76AEACB5-4F22-4ED3-8B84-8B04D20330AB}"/>
              </a:ext>
            </a:extLst>
          </p:cNvPr>
          <p:cNvSpPr>
            <a:spLocks noGrp="1"/>
          </p:cNvSpPr>
          <p:nvPr>
            <p:ph type="body" sz="quarter" idx="15"/>
          </p:nvPr>
        </p:nvSpPr>
        <p:spPr>
          <a:xfrm>
            <a:off x="838200" y="2176463"/>
            <a:ext cx="4683125"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444007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2432843" y="1888331"/>
            <a:ext cx="7326313" cy="4270375"/>
          </a:xfrm>
        </p:spPr>
        <p:txBody>
          <a:bodyPr/>
          <a:lstStyle/>
          <a:p>
            <a:endParaRPr lang="en-GB" dirty="0"/>
          </a:p>
        </p:txBody>
      </p:sp>
    </p:spTree>
    <p:extLst>
      <p:ext uri="{BB962C8B-B14F-4D97-AF65-F5344CB8AC3E}">
        <p14:creationId xmlns:p14="http://schemas.microsoft.com/office/powerpoint/2010/main" val="3384896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838200" y="2131400"/>
            <a:ext cx="3377648" cy="2336428"/>
          </a:xfrm>
        </p:spPr>
        <p:txBody>
          <a:bodyPr/>
          <a:lstStyle/>
          <a:p>
            <a:endParaRPr lang="en-GB" dirty="0"/>
          </a:p>
        </p:txBody>
      </p:sp>
      <p:sp>
        <p:nvSpPr>
          <p:cNvPr id="7" name="Picture Placeholder 7">
            <a:extLst>
              <a:ext uri="{FF2B5EF4-FFF2-40B4-BE49-F238E27FC236}">
                <a16:creationId xmlns:a16="http://schemas.microsoft.com/office/drawing/2014/main" id="{329C243D-5B7C-4948-A1FF-45D6F3C0C6F2}"/>
              </a:ext>
            </a:extLst>
          </p:cNvPr>
          <p:cNvSpPr>
            <a:spLocks noGrp="1"/>
          </p:cNvSpPr>
          <p:nvPr>
            <p:ph type="pic" sz="quarter" idx="14"/>
          </p:nvPr>
        </p:nvSpPr>
        <p:spPr>
          <a:xfrm>
            <a:off x="7976154" y="2131400"/>
            <a:ext cx="3377648" cy="2336428"/>
          </a:xfrm>
        </p:spPr>
        <p:txBody>
          <a:bodyPr/>
          <a:lstStyle/>
          <a:p>
            <a:endParaRPr lang="en-GB" dirty="0"/>
          </a:p>
        </p:txBody>
      </p:sp>
      <p:sp>
        <p:nvSpPr>
          <p:cNvPr id="9" name="Picture Placeholder 7">
            <a:extLst>
              <a:ext uri="{FF2B5EF4-FFF2-40B4-BE49-F238E27FC236}">
                <a16:creationId xmlns:a16="http://schemas.microsoft.com/office/drawing/2014/main" id="{D24F449D-D6EA-4CDF-98E6-319CA84D45B0}"/>
              </a:ext>
            </a:extLst>
          </p:cNvPr>
          <p:cNvSpPr>
            <a:spLocks noGrp="1"/>
          </p:cNvSpPr>
          <p:nvPr>
            <p:ph type="pic" sz="quarter" idx="15"/>
          </p:nvPr>
        </p:nvSpPr>
        <p:spPr>
          <a:xfrm>
            <a:off x="4407176" y="2131400"/>
            <a:ext cx="3377648" cy="2336428"/>
          </a:xfrm>
        </p:spPr>
        <p:txBody>
          <a:bodyPr/>
          <a:lstStyle/>
          <a:p>
            <a:endParaRPr lang="en-GB" dirty="0"/>
          </a:p>
        </p:txBody>
      </p:sp>
      <p:sp>
        <p:nvSpPr>
          <p:cNvPr id="10" name="Text Placeholder 9">
            <a:extLst>
              <a:ext uri="{FF2B5EF4-FFF2-40B4-BE49-F238E27FC236}">
                <a16:creationId xmlns:a16="http://schemas.microsoft.com/office/drawing/2014/main" id="{883BD9C6-1DDA-40BB-9F43-36871E05F31E}"/>
              </a:ext>
            </a:extLst>
          </p:cNvPr>
          <p:cNvSpPr>
            <a:spLocks noGrp="1"/>
          </p:cNvSpPr>
          <p:nvPr>
            <p:ph type="body" sz="quarter" idx="16"/>
          </p:nvPr>
        </p:nvSpPr>
        <p:spPr>
          <a:xfrm>
            <a:off x="838200"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1" name="Text Placeholder 9">
            <a:extLst>
              <a:ext uri="{FF2B5EF4-FFF2-40B4-BE49-F238E27FC236}">
                <a16:creationId xmlns:a16="http://schemas.microsoft.com/office/drawing/2014/main" id="{CAAA858A-C80B-4500-BA65-F5BF12A0C1C5}"/>
              </a:ext>
            </a:extLst>
          </p:cNvPr>
          <p:cNvSpPr>
            <a:spLocks noGrp="1"/>
          </p:cNvSpPr>
          <p:nvPr>
            <p:ph type="body" sz="quarter" idx="17"/>
          </p:nvPr>
        </p:nvSpPr>
        <p:spPr>
          <a:xfrm>
            <a:off x="4406624"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2" name="Text Placeholder 9">
            <a:extLst>
              <a:ext uri="{FF2B5EF4-FFF2-40B4-BE49-F238E27FC236}">
                <a16:creationId xmlns:a16="http://schemas.microsoft.com/office/drawing/2014/main" id="{6EC02E56-202F-4E14-89CD-76B47BC47EF2}"/>
              </a:ext>
            </a:extLst>
          </p:cNvPr>
          <p:cNvSpPr>
            <a:spLocks noGrp="1"/>
          </p:cNvSpPr>
          <p:nvPr>
            <p:ph type="body" sz="quarter" idx="18"/>
          </p:nvPr>
        </p:nvSpPr>
        <p:spPr>
          <a:xfrm>
            <a:off x="7975878"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Tree>
    <p:extLst>
      <p:ext uri="{BB962C8B-B14F-4D97-AF65-F5344CB8AC3E}">
        <p14:creationId xmlns:p14="http://schemas.microsoft.com/office/powerpoint/2010/main" val="28267605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312534"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able Placeholder 7">
            <a:extLst>
              <a:ext uri="{FF2B5EF4-FFF2-40B4-BE49-F238E27FC236}">
                <a16:creationId xmlns:a16="http://schemas.microsoft.com/office/drawing/2014/main" id="{6175EBF8-50C6-4E32-8794-99F4EED8025B}"/>
              </a:ext>
            </a:extLst>
          </p:cNvPr>
          <p:cNvSpPr>
            <a:spLocks noGrp="1"/>
          </p:cNvSpPr>
          <p:nvPr>
            <p:ph type="tbl" sz="quarter" idx="14"/>
          </p:nvPr>
        </p:nvSpPr>
        <p:spPr>
          <a:xfrm>
            <a:off x="5335588" y="1966913"/>
            <a:ext cx="6018212" cy="3762375"/>
          </a:xfrm>
        </p:spPr>
        <p:txBody>
          <a:bodyPr/>
          <a:lstStyle/>
          <a:p>
            <a:endParaRPr lang="en-GB" dirty="0"/>
          </a:p>
        </p:txBody>
      </p:sp>
    </p:spTree>
    <p:extLst>
      <p:ext uri="{BB962C8B-B14F-4D97-AF65-F5344CB8AC3E}">
        <p14:creationId xmlns:p14="http://schemas.microsoft.com/office/powerpoint/2010/main" val="16081676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52578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53DDE662-E80A-4146-9D53-E0810A48E4CD}"/>
              </a:ext>
            </a:extLst>
          </p:cNvPr>
          <p:cNvSpPr>
            <a:spLocks noGrp="1"/>
          </p:cNvSpPr>
          <p:nvPr>
            <p:ph type="pic" sz="quarter" idx="14"/>
          </p:nvPr>
        </p:nvSpPr>
        <p:spPr>
          <a:xfrm>
            <a:off x="6096000" y="1966913"/>
            <a:ext cx="5257800" cy="3762375"/>
          </a:xfrm>
        </p:spPr>
        <p:txBody>
          <a:bodyPr/>
          <a:lstStyle/>
          <a:p>
            <a:endParaRPr lang="en-GB" dirty="0"/>
          </a:p>
        </p:txBody>
      </p:sp>
    </p:spTree>
    <p:extLst>
      <p:ext uri="{BB962C8B-B14F-4D97-AF65-F5344CB8AC3E}">
        <p14:creationId xmlns:p14="http://schemas.microsoft.com/office/powerpoint/2010/main" val="8176863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D480CA89-7D6A-4621-8EFA-38898603D16D}"/>
              </a:ext>
            </a:extLst>
          </p:cNvPr>
          <p:cNvSpPr>
            <a:spLocks noGrp="1"/>
          </p:cNvSpPr>
          <p:nvPr>
            <p:ph type="body" sz="quarter" idx="14"/>
          </p:nvPr>
        </p:nvSpPr>
        <p:spPr>
          <a:xfrm>
            <a:off x="6636152" y="1966912"/>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1995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497D-C2C9-45AF-BCBF-21301035C6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F3D903-04F5-4933-BE5C-A7952374BE2D}"/>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23A31F86-904B-4921-9689-708653458ED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ED0C106-57D1-4DDE-8FD6-AED5B3B4E9A8}"/>
              </a:ext>
            </a:extLst>
          </p:cNvPr>
          <p:cNvSpPr>
            <a:spLocks noGrp="1"/>
          </p:cNvSpPr>
          <p:nvPr>
            <p:ph type="sldNum" sz="quarter" idx="12"/>
          </p:nvPr>
        </p:nvSpPr>
        <p:spPr/>
        <p:txBody>
          <a:bodyPr/>
          <a:lstStyle/>
          <a:p>
            <a:fld id="{26D1CC21-AFC1-41CB-87A0-25FF6684EDBA}" type="slidenum">
              <a:rPr lang="en-GB" smtClean="0"/>
              <a:t>‹#›</a:t>
            </a:fld>
            <a:endParaRPr lang="en-GB" dirty="0"/>
          </a:p>
        </p:txBody>
      </p:sp>
    </p:spTree>
    <p:extLst>
      <p:ext uri="{BB962C8B-B14F-4D97-AF65-F5344CB8AC3E}">
        <p14:creationId xmlns:p14="http://schemas.microsoft.com/office/powerpoint/2010/main" val="17713150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CD5D-A5BC-454E-A853-66E8EA5239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05B6DC-09CD-45A3-9B2B-59C2FD95B9BA}"/>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17E0D66F-B358-4255-BA11-5272055AF88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AEDC683-2946-4BAF-9E27-8CD91077A694}"/>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8D8913A5-C4E4-4CF9-BF15-712EFECE1AAC}"/>
              </a:ext>
            </a:extLst>
          </p:cNvPr>
          <p:cNvSpPr>
            <a:spLocks noGrp="1"/>
          </p:cNvSpPr>
          <p:nvPr>
            <p:ph type="body" sz="quarter" idx="13"/>
          </p:nvPr>
        </p:nvSpPr>
        <p:spPr>
          <a:xfrm>
            <a:off x="8382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8" name="Text Placeholder 6">
            <a:extLst>
              <a:ext uri="{FF2B5EF4-FFF2-40B4-BE49-F238E27FC236}">
                <a16:creationId xmlns:a16="http://schemas.microsoft.com/office/drawing/2014/main" id="{3B35102A-011B-4014-8695-EF8AC1C958B8}"/>
              </a:ext>
            </a:extLst>
          </p:cNvPr>
          <p:cNvSpPr>
            <a:spLocks noGrp="1"/>
          </p:cNvSpPr>
          <p:nvPr>
            <p:ph type="body" sz="quarter" idx="14"/>
          </p:nvPr>
        </p:nvSpPr>
        <p:spPr>
          <a:xfrm>
            <a:off x="37655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9" name="Text Placeholder 6">
            <a:extLst>
              <a:ext uri="{FF2B5EF4-FFF2-40B4-BE49-F238E27FC236}">
                <a16:creationId xmlns:a16="http://schemas.microsoft.com/office/drawing/2014/main" id="{D8D23C75-BA16-4D33-B1F8-B92E249E3ECA}"/>
              </a:ext>
            </a:extLst>
          </p:cNvPr>
          <p:cNvSpPr>
            <a:spLocks noGrp="1"/>
          </p:cNvSpPr>
          <p:nvPr>
            <p:ph type="body" sz="quarter" idx="15"/>
          </p:nvPr>
        </p:nvSpPr>
        <p:spPr>
          <a:xfrm>
            <a:off x="66929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0" name="Text Placeholder 6">
            <a:extLst>
              <a:ext uri="{FF2B5EF4-FFF2-40B4-BE49-F238E27FC236}">
                <a16:creationId xmlns:a16="http://schemas.microsoft.com/office/drawing/2014/main" id="{3B8F42B0-F4FD-4347-9FB0-CB453E0112F5}"/>
              </a:ext>
            </a:extLst>
          </p:cNvPr>
          <p:cNvSpPr>
            <a:spLocks noGrp="1"/>
          </p:cNvSpPr>
          <p:nvPr>
            <p:ph type="body" sz="quarter" idx="16"/>
          </p:nvPr>
        </p:nvSpPr>
        <p:spPr>
          <a:xfrm>
            <a:off x="96202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2" name="Picture Placeholder 11">
            <a:extLst>
              <a:ext uri="{FF2B5EF4-FFF2-40B4-BE49-F238E27FC236}">
                <a16:creationId xmlns:a16="http://schemas.microsoft.com/office/drawing/2014/main" id="{B1B06D73-3850-4283-9B4A-A18CEC9E4E6C}"/>
              </a:ext>
            </a:extLst>
          </p:cNvPr>
          <p:cNvSpPr>
            <a:spLocks noGrp="1"/>
          </p:cNvSpPr>
          <p:nvPr>
            <p:ph type="pic" sz="quarter" idx="17"/>
          </p:nvPr>
        </p:nvSpPr>
        <p:spPr>
          <a:xfrm>
            <a:off x="838200" y="2609850"/>
            <a:ext cx="2330450" cy="1739900"/>
          </a:xfrm>
        </p:spPr>
        <p:txBody>
          <a:bodyPr/>
          <a:lstStyle/>
          <a:p>
            <a:endParaRPr lang="en-GB" dirty="0"/>
          </a:p>
        </p:txBody>
      </p:sp>
      <p:sp>
        <p:nvSpPr>
          <p:cNvPr id="13" name="Picture Placeholder 11">
            <a:extLst>
              <a:ext uri="{FF2B5EF4-FFF2-40B4-BE49-F238E27FC236}">
                <a16:creationId xmlns:a16="http://schemas.microsoft.com/office/drawing/2014/main" id="{69F7A626-CBFB-4101-8D2A-380DC6574E98}"/>
              </a:ext>
            </a:extLst>
          </p:cNvPr>
          <p:cNvSpPr>
            <a:spLocks noGrp="1"/>
          </p:cNvSpPr>
          <p:nvPr>
            <p:ph type="pic" sz="quarter" idx="18"/>
          </p:nvPr>
        </p:nvSpPr>
        <p:spPr>
          <a:xfrm>
            <a:off x="9620250" y="2609850"/>
            <a:ext cx="2330450" cy="1739900"/>
          </a:xfrm>
        </p:spPr>
        <p:txBody>
          <a:bodyPr/>
          <a:lstStyle/>
          <a:p>
            <a:endParaRPr lang="en-GB" dirty="0"/>
          </a:p>
        </p:txBody>
      </p:sp>
      <p:sp>
        <p:nvSpPr>
          <p:cNvPr id="14" name="Picture Placeholder 11">
            <a:extLst>
              <a:ext uri="{FF2B5EF4-FFF2-40B4-BE49-F238E27FC236}">
                <a16:creationId xmlns:a16="http://schemas.microsoft.com/office/drawing/2014/main" id="{C1B4BFEE-565B-491F-AD6E-0E3CBD8906FE}"/>
              </a:ext>
            </a:extLst>
          </p:cNvPr>
          <p:cNvSpPr>
            <a:spLocks noGrp="1"/>
          </p:cNvSpPr>
          <p:nvPr>
            <p:ph type="pic" sz="quarter" idx="19"/>
          </p:nvPr>
        </p:nvSpPr>
        <p:spPr>
          <a:xfrm>
            <a:off x="6692900" y="2609850"/>
            <a:ext cx="2330450" cy="1739900"/>
          </a:xfrm>
        </p:spPr>
        <p:txBody>
          <a:bodyPr/>
          <a:lstStyle/>
          <a:p>
            <a:endParaRPr lang="en-GB" dirty="0"/>
          </a:p>
        </p:txBody>
      </p:sp>
      <p:sp>
        <p:nvSpPr>
          <p:cNvPr id="15" name="Picture Placeholder 11">
            <a:extLst>
              <a:ext uri="{FF2B5EF4-FFF2-40B4-BE49-F238E27FC236}">
                <a16:creationId xmlns:a16="http://schemas.microsoft.com/office/drawing/2014/main" id="{C939CB5D-8DD5-4089-A354-D365A9C44D67}"/>
              </a:ext>
            </a:extLst>
          </p:cNvPr>
          <p:cNvSpPr>
            <a:spLocks noGrp="1"/>
          </p:cNvSpPr>
          <p:nvPr>
            <p:ph type="pic" sz="quarter" idx="20"/>
          </p:nvPr>
        </p:nvSpPr>
        <p:spPr>
          <a:xfrm>
            <a:off x="3765550" y="2609850"/>
            <a:ext cx="2330450" cy="1739900"/>
          </a:xfrm>
        </p:spPr>
        <p:txBody>
          <a:bodyPr/>
          <a:lstStyle/>
          <a:p>
            <a:endParaRPr lang="en-GB" dirty="0"/>
          </a:p>
        </p:txBody>
      </p:sp>
    </p:spTree>
    <p:extLst>
      <p:ext uri="{BB962C8B-B14F-4D97-AF65-F5344CB8AC3E}">
        <p14:creationId xmlns:p14="http://schemas.microsoft.com/office/powerpoint/2010/main" val="25520716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8018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DFEE-E241-2555-F8EA-EABCEAD5B027}"/>
              </a:ext>
            </a:extLst>
          </p:cNvPr>
          <p:cNvSpPr>
            <a:spLocks noGrp="1"/>
          </p:cNvSpPr>
          <p:nvPr>
            <p:ph type="title" hasCustomPrompt="1"/>
          </p:nvPr>
        </p:nvSpPr>
        <p:spPr>
          <a:xfrm>
            <a:off x="355046" y="584397"/>
            <a:ext cx="10515600" cy="949031"/>
          </a:xfrm>
        </p:spPr>
        <p:txBody>
          <a:bodyPr/>
          <a:lstStyle>
            <a:lvl1pPr>
              <a:defRPr b="0"/>
            </a:lvl1pPr>
          </a:lstStyle>
          <a:p>
            <a:r>
              <a:rPr lang="en-GB" dirty="0"/>
              <a:t>An apprenticeship is built upon an agreed</a:t>
            </a:r>
            <a:br>
              <a:rPr lang="en-GB" dirty="0"/>
            </a:br>
            <a:r>
              <a:rPr lang="en-GB" dirty="0"/>
              <a:t>partnership between:</a:t>
            </a:r>
          </a:p>
        </p:txBody>
      </p:sp>
      <p:sp>
        <p:nvSpPr>
          <p:cNvPr id="3" name="Content Placeholder 2">
            <a:extLst>
              <a:ext uri="{FF2B5EF4-FFF2-40B4-BE49-F238E27FC236}">
                <a16:creationId xmlns:a16="http://schemas.microsoft.com/office/drawing/2014/main" id="{3CDD23BD-CD63-8AE0-60A5-E9DB8751CF19}"/>
              </a:ext>
            </a:extLst>
          </p:cNvPr>
          <p:cNvSpPr txBox="1">
            <a:spLocks/>
          </p:cNvSpPr>
          <p:nvPr userDrawn="1"/>
        </p:nvSpPr>
        <p:spPr>
          <a:xfrm>
            <a:off x="308959" y="2130581"/>
            <a:ext cx="6027885" cy="41430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E3D7F"/>
                </a:solidFill>
                <a:latin typeface="+mn-lt"/>
                <a:ea typeface="+mn-ea"/>
                <a:cs typeface="+mn-cs"/>
              </a:defRPr>
            </a:lvl1pPr>
            <a:lvl2pPr marL="800100" indent="-3429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E3D7F"/>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E3D7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Blip>
                <a:blip r:embed="rId2"/>
              </a:buBlip>
            </a:pPr>
            <a:r>
              <a:rPr lang="en-GB" sz="2400" dirty="0">
                <a:solidFill>
                  <a:schemeClr val="bg1"/>
                </a:solidFill>
                <a:latin typeface="Arial" panose="020B0604020202020204" pitchFamily="34" charset="0"/>
                <a:cs typeface="Arial" panose="020B0604020202020204" pitchFamily="34" charset="0"/>
              </a:rPr>
              <a:t>An </a:t>
            </a:r>
            <a:r>
              <a:rPr lang="en-GB" sz="2400" b="1" dirty="0">
                <a:solidFill>
                  <a:srgbClr val="FFC000"/>
                </a:solidFill>
                <a:latin typeface="Arial" panose="020B0604020202020204" pitchFamily="34" charset="0"/>
                <a:cs typeface="Arial" panose="020B0604020202020204" pitchFamily="34" charset="0"/>
              </a:rPr>
              <a:t>employer</a:t>
            </a:r>
            <a:r>
              <a:rPr lang="en-GB" sz="2400" dirty="0">
                <a:solidFill>
                  <a:schemeClr val="bg1"/>
                </a:solidFill>
                <a:latin typeface="Arial" panose="020B0604020202020204" pitchFamily="34" charset="0"/>
                <a:cs typeface="Arial" panose="020B0604020202020204" pitchFamily="34" charset="0"/>
              </a:rPr>
              <a:t> with the intention and capability of supporting the apprentice. </a:t>
            </a:r>
          </a:p>
          <a:p>
            <a:pPr marL="342900" indent="-342900">
              <a:buFont typeface="Arial" panose="020B0604020202020204" pitchFamily="34" charset="0"/>
              <a:buBlip>
                <a:blip r:embed="rId2"/>
              </a:buBlip>
            </a:pPr>
            <a:endParaRPr lang="en-GB"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Blip>
                <a:blip r:embed="rId2"/>
              </a:buBlip>
            </a:pPr>
            <a:r>
              <a:rPr lang="en-GB" sz="2400" dirty="0">
                <a:solidFill>
                  <a:schemeClr val="bg1"/>
                </a:solidFill>
                <a:latin typeface="Arial" panose="020B0604020202020204" pitchFamily="34" charset="0"/>
                <a:cs typeface="Arial" panose="020B0604020202020204" pitchFamily="34" charset="0"/>
              </a:rPr>
              <a:t>An </a:t>
            </a:r>
            <a:r>
              <a:rPr lang="en-GB" sz="2400" b="1" dirty="0">
                <a:solidFill>
                  <a:srgbClr val="FFC000"/>
                </a:solidFill>
                <a:latin typeface="Arial" panose="020B0604020202020204" pitchFamily="34" charset="0"/>
                <a:cs typeface="Arial" panose="020B0604020202020204" pitchFamily="34" charset="0"/>
              </a:rPr>
              <a:t>apprentice</a:t>
            </a:r>
            <a:r>
              <a:rPr lang="en-GB" sz="2400" b="1" dirty="0">
                <a:solidFill>
                  <a:schemeClr val="bg1"/>
                </a:solidFill>
                <a:latin typeface="Arial" panose="020B0604020202020204" pitchFamily="34" charset="0"/>
                <a:cs typeface="Arial" panose="020B0604020202020204" pitchFamily="34" charset="0"/>
              </a:rPr>
              <a:t> </a:t>
            </a:r>
            <a:r>
              <a:rPr lang="en-GB" sz="2400" dirty="0">
                <a:solidFill>
                  <a:schemeClr val="bg1"/>
                </a:solidFill>
                <a:latin typeface="Arial" panose="020B0604020202020204" pitchFamily="34" charset="0"/>
                <a:cs typeface="Arial" panose="020B0604020202020204" pitchFamily="34" charset="0"/>
              </a:rPr>
              <a:t>who is motivated to learn and work hard to complete their apprenticeship</a:t>
            </a:r>
          </a:p>
          <a:p>
            <a:pPr marL="0" indent="0">
              <a:buFont typeface="Arial" panose="020B0604020202020204" pitchFamily="34" charset="0"/>
              <a:buNone/>
            </a:pPr>
            <a:endParaRPr lang="en-GB" sz="2400" dirty="0">
              <a:solidFill>
                <a:schemeClr val="bg1"/>
              </a:solidFill>
              <a:latin typeface="Arial" panose="020B0604020202020204" pitchFamily="34" charset="0"/>
              <a:cs typeface="Arial" panose="020B0604020202020204" pitchFamily="34" charset="0"/>
            </a:endParaRPr>
          </a:p>
          <a:p>
            <a:pPr marL="342900" indent="-342900">
              <a:buBlip>
                <a:blip r:embed="rId2"/>
              </a:buBlip>
            </a:pPr>
            <a:r>
              <a:rPr lang="en-GB" sz="2400" dirty="0">
                <a:solidFill>
                  <a:schemeClr val="bg1"/>
                </a:solidFill>
                <a:latin typeface="Arial" panose="020B0604020202020204" pitchFamily="34" charset="0"/>
                <a:cs typeface="Arial" panose="020B0604020202020204" pitchFamily="34" charset="0"/>
              </a:rPr>
              <a:t>Training and support delivered on        behalf of the employer by Dynamic Training, a </a:t>
            </a:r>
            <a:r>
              <a:rPr lang="en-GB" sz="2400" b="1" dirty="0">
                <a:solidFill>
                  <a:srgbClr val="FFC000"/>
                </a:solidFill>
                <a:latin typeface="Arial" panose="020B0604020202020204" pitchFamily="34" charset="0"/>
                <a:cs typeface="Arial" panose="020B0604020202020204" pitchFamily="34" charset="0"/>
              </a:rPr>
              <a:t>registered training</a:t>
            </a:r>
            <a:r>
              <a:rPr lang="en-GB" sz="2400" dirty="0">
                <a:solidFill>
                  <a:srgbClr val="FFC000"/>
                </a:solidFill>
                <a:latin typeface="Arial" panose="020B0604020202020204" pitchFamily="34" charset="0"/>
                <a:cs typeface="Arial" panose="020B0604020202020204" pitchFamily="34" charset="0"/>
              </a:rPr>
              <a:t> </a:t>
            </a:r>
            <a:r>
              <a:rPr lang="en-GB" sz="2400" b="1" dirty="0">
                <a:solidFill>
                  <a:srgbClr val="FFC000"/>
                </a:solidFill>
                <a:latin typeface="Arial" panose="020B0604020202020204" pitchFamily="34" charset="0"/>
                <a:cs typeface="Arial" panose="020B0604020202020204" pitchFamily="34" charset="0"/>
              </a:rPr>
              <a:t>provider</a:t>
            </a:r>
            <a:endParaRPr lang="en-GB" sz="2400" dirty="0">
              <a:solidFill>
                <a:srgbClr val="FFC000"/>
              </a:solidFill>
              <a:latin typeface="Arial" panose="020B0604020202020204" pitchFamily="34" charset="0"/>
              <a:cs typeface="Arial" panose="020B0604020202020204" pitchFamily="34" charset="0"/>
            </a:endParaRPr>
          </a:p>
          <a:p>
            <a:pPr marL="342900" indent="-342900">
              <a:buBlip>
                <a:blip r:embed="rId2"/>
              </a:buBlip>
            </a:pPr>
            <a:endParaRPr lang="en-GB" sz="2000" dirty="0"/>
          </a:p>
        </p:txBody>
      </p:sp>
      <p:pic>
        <p:nvPicPr>
          <p:cNvPr id="16" name="Picture 15" descr="A group of people with different colors&#10;&#10;Description automatically generated">
            <a:extLst>
              <a:ext uri="{FF2B5EF4-FFF2-40B4-BE49-F238E27FC236}">
                <a16:creationId xmlns:a16="http://schemas.microsoft.com/office/drawing/2014/main" id="{2B039264-2FF5-1E27-6065-AEE91C2CD0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9974" y="1990725"/>
            <a:ext cx="4376711" cy="39243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23633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HSW L3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4C26-F215-47B1-BA0B-744F807A93FD}"/>
              </a:ext>
            </a:extLst>
          </p:cNvPr>
          <p:cNvSpPr>
            <a:spLocks noGrp="1"/>
          </p:cNvSpPr>
          <p:nvPr>
            <p:ph type="title" hasCustomPrompt="1"/>
          </p:nvPr>
        </p:nvSpPr>
        <p:spPr>
          <a:xfrm>
            <a:off x="328915" y="1293366"/>
            <a:ext cx="7848600" cy="706055"/>
          </a:xfrm>
          <a:ln>
            <a:noFill/>
          </a:ln>
        </p:spPr>
        <p:txBody>
          <a:bodyPr/>
          <a:lstStyle>
            <a:lvl1pPr>
              <a:defRPr>
                <a:solidFill>
                  <a:schemeClr val="bg1"/>
                </a:solidFill>
              </a:defRPr>
            </a:lvl1pPr>
          </a:lstStyle>
          <a:p>
            <a:r>
              <a:rPr lang="en-US" dirty="0"/>
              <a:t>Senior Healthcare Support Worker Level 3</a:t>
            </a:r>
            <a:br>
              <a:rPr lang="en-US" dirty="0"/>
            </a:br>
            <a:br>
              <a:rPr lang="en-US" dirty="0"/>
            </a:br>
            <a:endParaRPr lang="en-GB" dirty="0"/>
          </a:p>
        </p:txBody>
      </p:sp>
      <p:sp>
        <p:nvSpPr>
          <p:cNvPr id="6" name="TextBox 5">
            <a:extLst>
              <a:ext uri="{FF2B5EF4-FFF2-40B4-BE49-F238E27FC236}">
                <a16:creationId xmlns:a16="http://schemas.microsoft.com/office/drawing/2014/main" id="{194C5776-DBA9-4BFC-9FFE-396D39EF2F64}"/>
              </a:ext>
            </a:extLst>
          </p:cNvPr>
          <p:cNvSpPr txBox="1"/>
          <p:nvPr userDrawn="1"/>
        </p:nvSpPr>
        <p:spPr>
          <a:xfrm>
            <a:off x="345796" y="2854316"/>
            <a:ext cx="6673046" cy="3170099"/>
          </a:xfrm>
          <a:prstGeom prst="rect">
            <a:avLst/>
          </a:prstGeom>
          <a:noFill/>
        </p:spPr>
        <p:txBody>
          <a:bodyPr wrap="square">
            <a:spAutoFit/>
          </a:bodyPr>
          <a:lstStyle/>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Adult nursing support</a:t>
            </a:r>
          </a:p>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Allied health therapy support</a:t>
            </a:r>
          </a:p>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Mental health support</a:t>
            </a:r>
          </a:p>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Maternity support</a:t>
            </a:r>
          </a:p>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Theatre support</a:t>
            </a:r>
          </a:p>
          <a:p>
            <a:pPr marL="171450" indent="-171450">
              <a:lnSpc>
                <a:spcPct val="150000"/>
              </a:lnSpc>
              <a:buBlip>
                <a:blip r:embed="rId2"/>
              </a:buBlip>
            </a:pPr>
            <a:r>
              <a:rPr lang="en-GB" sz="2000" b="0" i="0" u="none" strike="noStrike" baseline="0" dirty="0">
                <a:solidFill>
                  <a:schemeClr val="bg1"/>
                </a:solidFill>
                <a:latin typeface="Arial" panose="020B0604020202020204" pitchFamily="34" charset="0"/>
                <a:cs typeface="Arial" panose="020B0604020202020204" pitchFamily="34" charset="0"/>
              </a:rPr>
              <a:t>Children and young peoples support</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E6F731CC-23C9-419F-8FE2-6A0BA7DA497C}"/>
              </a:ext>
            </a:extLst>
          </p:cNvPr>
          <p:cNvSpPr txBox="1"/>
          <p:nvPr userDrawn="1"/>
        </p:nvSpPr>
        <p:spPr>
          <a:xfrm>
            <a:off x="345796" y="2042854"/>
            <a:ext cx="6094070" cy="523220"/>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Has 6 apprenticeship pathways</a:t>
            </a:r>
            <a:endParaRPr lang="en-GB" sz="28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E934B22F-B9AE-4E5F-A9A6-C8C244E65A9F}"/>
              </a:ext>
            </a:extLst>
          </p:cNvPr>
          <p:cNvPicPr>
            <a:picLocks noChangeAspect="1"/>
          </p:cNvPicPr>
          <p:nvPr userDrawn="1"/>
        </p:nvPicPr>
        <p:blipFill>
          <a:blip r:embed="rId3">
            <a:extLst>
              <a:ext uri="{28A0092B-C50C-407E-A947-70E740481C1C}">
                <a14:useLocalDpi xmlns:a14="http://schemas.microsoft.com/office/drawing/2010/main" val="0"/>
              </a:ext>
            </a:extLst>
          </a:blip>
          <a:srcRect l="54" r="54"/>
          <a:stretch/>
        </p:blipFill>
        <p:spPr>
          <a:xfrm>
            <a:off x="9660544" y="418612"/>
            <a:ext cx="1936494" cy="1292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0D10BA47-856B-42BA-BAC9-6E1E8BCC7962}"/>
              </a:ext>
            </a:extLst>
          </p:cNvPr>
          <p:cNvPicPr>
            <a:picLocks noChangeAspect="1"/>
          </p:cNvPicPr>
          <p:nvPr userDrawn="1"/>
        </p:nvPicPr>
        <p:blipFill>
          <a:blip r:embed="rId4">
            <a:extLst>
              <a:ext uri="{28A0092B-C50C-407E-A947-70E740481C1C}">
                <a14:useLocalDpi xmlns:a14="http://schemas.microsoft.com/office/drawing/2010/main" val="0"/>
              </a:ext>
            </a:extLst>
          </a:blip>
          <a:srcRect l="54" r="54"/>
          <a:stretch/>
        </p:blipFill>
        <p:spPr>
          <a:xfrm>
            <a:off x="9660545" y="2061076"/>
            <a:ext cx="1936495" cy="1292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B469BB0A-7050-4AA6-978D-0E4B8312E52D}"/>
              </a:ext>
            </a:extLst>
          </p:cNvPr>
          <p:cNvPicPr>
            <a:picLocks noChangeAspect="1"/>
          </p:cNvPicPr>
          <p:nvPr userDrawn="1"/>
        </p:nvPicPr>
        <p:blipFill>
          <a:blip r:embed="rId5">
            <a:extLst>
              <a:ext uri="{28A0092B-C50C-407E-A947-70E740481C1C}">
                <a14:useLocalDpi xmlns:a14="http://schemas.microsoft.com/office/drawing/2010/main" val="0"/>
              </a:ext>
            </a:extLst>
          </a:blip>
          <a:srcRect l="54" r="54"/>
          <a:stretch/>
        </p:blipFill>
        <p:spPr>
          <a:xfrm>
            <a:off x="9640800" y="3747565"/>
            <a:ext cx="1936323" cy="1292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626D9498-8994-4A3C-BA20-9009EFBFB557}"/>
              </a:ext>
            </a:extLst>
          </p:cNvPr>
          <p:cNvPicPr>
            <a:picLocks noChangeAspect="1"/>
          </p:cNvPicPr>
          <p:nvPr userDrawn="1"/>
        </p:nvPicPr>
        <p:blipFill>
          <a:blip r:embed="rId6">
            <a:extLst>
              <a:ext uri="{28A0092B-C50C-407E-A947-70E740481C1C}">
                <a14:useLocalDpi xmlns:a14="http://schemas.microsoft.com/office/drawing/2010/main" val="0"/>
              </a:ext>
            </a:extLst>
          </a:blip>
          <a:srcRect l="54" r="54"/>
          <a:stretch/>
        </p:blipFill>
        <p:spPr>
          <a:xfrm>
            <a:off x="7353219" y="2061077"/>
            <a:ext cx="1936323" cy="1292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6F7ABF89-5CA1-4F67-8F76-148039D9CF45}"/>
              </a:ext>
            </a:extLst>
          </p:cNvPr>
          <p:cNvPicPr>
            <a:picLocks noChangeAspect="1"/>
          </p:cNvPicPr>
          <p:nvPr userDrawn="1"/>
        </p:nvPicPr>
        <p:blipFill>
          <a:blip r:embed="rId7">
            <a:extLst>
              <a:ext uri="{28A0092B-C50C-407E-A947-70E740481C1C}">
                <a14:useLocalDpi xmlns:a14="http://schemas.microsoft.com/office/drawing/2010/main" val="0"/>
              </a:ext>
            </a:extLst>
          </a:blip>
          <a:srcRect l="54" r="54"/>
          <a:stretch/>
        </p:blipFill>
        <p:spPr>
          <a:xfrm>
            <a:off x="7353218" y="3747565"/>
            <a:ext cx="1936323" cy="1292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id="{0BE86817-24FA-4847-A9D6-FECF153A025B}"/>
              </a:ext>
            </a:extLst>
          </p:cNvPr>
          <p:cNvPicPr>
            <a:picLocks noChangeAspect="1"/>
          </p:cNvPicPr>
          <p:nvPr userDrawn="1"/>
        </p:nvPicPr>
        <p:blipFill>
          <a:blip r:embed="rId8">
            <a:extLst>
              <a:ext uri="{28A0092B-C50C-407E-A947-70E740481C1C}">
                <a14:useLocalDpi xmlns:a14="http://schemas.microsoft.com/office/drawing/2010/main" val="0"/>
              </a:ext>
            </a:extLst>
          </a:blip>
          <a:srcRect l="54" r="54"/>
          <a:stretch/>
        </p:blipFill>
        <p:spPr>
          <a:xfrm>
            <a:off x="7353217" y="405436"/>
            <a:ext cx="1936323" cy="1292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826917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105156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13087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0218-DC0A-41EE-A05C-FBA4BC1901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59534-67E4-4FC3-A6AC-0E194E930DD3}"/>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E41E5277-4439-4904-B1CA-5ED9A95DED8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9C04D27-9649-408C-9650-AE32AFD9FF3B}"/>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9" name="Media Placeholder 8">
            <a:extLst>
              <a:ext uri="{FF2B5EF4-FFF2-40B4-BE49-F238E27FC236}">
                <a16:creationId xmlns:a16="http://schemas.microsoft.com/office/drawing/2014/main" id="{5B7B70DA-7FD6-490C-A98B-C0BBA4510B07}"/>
              </a:ext>
            </a:extLst>
          </p:cNvPr>
          <p:cNvSpPr>
            <a:spLocks noGrp="1"/>
          </p:cNvSpPr>
          <p:nvPr>
            <p:ph type="media" sz="quarter" idx="14"/>
          </p:nvPr>
        </p:nvSpPr>
        <p:spPr>
          <a:xfrm>
            <a:off x="5821363" y="2176463"/>
            <a:ext cx="5532437" cy="3703637"/>
          </a:xfrm>
        </p:spPr>
        <p:txBody>
          <a:bodyPr/>
          <a:lstStyle/>
          <a:p>
            <a:endParaRPr lang="en-GB" dirty="0"/>
          </a:p>
        </p:txBody>
      </p:sp>
      <p:sp>
        <p:nvSpPr>
          <p:cNvPr id="11" name="Text Placeholder 10">
            <a:extLst>
              <a:ext uri="{FF2B5EF4-FFF2-40B4-BE49-F238E27FC236}">
                <a16:creationId xmlns:a16="http://schemas.microsoft.com/office/drawing/2014/main" id="{76AEACB5-4F22-4ED3-8B84-8B04D20330AB}"/>
              </a:ext>
            </a:extLst>
          </p:cNvPr>
          <p:cNvSpPr>
            <a:spLocks noGrp="1"/>
          </p:cNvSpPr>
          <p:nvPr>
            <p:ph type="body" sz="quarter" idx="15"/>
          </p:nvPr>
        </p:nvSpPr>
        <p:spPr>
          <a:xfrm>
            <a:off x="838200" y="2176463"/>
            <a:ext cx="4683125"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85623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2432843" y="1888331"/>
            <a:ext cx="7326313" cy="4270375"/>
          </a:xfrm>
        </p:spPr>
        <p:txBody>
          <a:bodyPr/>
          <a:lstStyle/>
          <a:p>
            <a:endParaRPr lang="en-GB" dirty="0"/>
          </a:p>
        </p:txBody>
      </p:sp>
    </p:spTree>
    <p:extLst>
      <p:ext uri="{BB962C8B-B14F-4D97-AF65-F5344CB8AC3E}">
        <p14:creationId xmlns:p14="http://schemas.microsoft.com/office/powerpoint/2010/main" val="27459013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838200" y="2131400"/>
            <a:ext cx="3377648" cy="2336428"/>
          </a:xfrm>
        </p:spPr>
        <p:txBody>
          <a:bodyPr/>
          <a:lstStyle/>
          <a:p>
            <a:endParaRPr lang="en-GB" dirty="0"/>
          </a:p>
        </p:txBody>
      </p:sp>
      <p:sp>
        <p:nvSpPr>
          <p:cNvPr id="7" name="Picture Placeholder 7">
            <a:extLst>
              <a:ext uri="{FF2B5EF4-FFF2-40B4-BE49-F238E27FC236}">
                <a16:creationId xmlns:a16="http://schemas.microsoft.com/office/drawing/2014/main" id="{329C243D-5B7C-4948-A1FF-45D6F3C0C6F2}"/>
              </a:ext>
            </a:extLst>
          </p:cNvPr>
          <p:cNvSpPr>
            <a:spLocks noGrp="1"/>
          </p:cNvSpPr>
          <p:nvPr>
            <p:ph type="pic" sz="quarter" idx="14"/>
          </p:nvPr>
        </p:nvSpPr>
        <p:spPr>
          <a:xfrm>
            <a:off x="7976154" y="2131400"/>
            <a:ext cx="3377648" cy="2336428"/>
          </a:xfrm>
        </p:spPr>
        <p:txBody>
          <a:bodyPr/>
          <a:lstStyle/>
          <a:p>
            <a:endParaRPr lang="en-GB" dirty="0"/>
          </a:p>
        </p:txBody>
      </p:sp>
      <p:sp>
        <p:nvSpPr>
          <p:cNvPr id="9" name="Picture Placeholder 7">
            <a:extLst>
              <a:ext uri="{FF2B5EF4-FFF2-40B4-BE49-F238E27FC236}">
                <a16:creationId xmlns:a16="http://schemas.microsoft.com/office/drawing/2014/main" id="{D24F449D-D6EA-4CDF-98E6-319CA84D45B0}"/>
              </a:ext>
            </a:extLst>
          </p:cNvPr>
          <p:cNvSpPr>
            <a:spLocks noGrp="1"/>
          </p:cNvSpPr>
          <p:nvPr>
            <p:ph type="pic" sz="quarter" idx="15"/>
          </p:nvPr>
        </p:nvSpPr>
        <p:spPr>
          <a:xfrm>
            <a:off x="4407176" y="2131400"/>
            <a:ext cx="3377648" cy="2336428"/>
          </a:xfrm>
        </p:spPr>
        <p:txBody>
          <a:bodyPr/>
          <a:lstStyle/>
          <a:p>
            <a:endParaRPr lang="en-GB" dirty="0"/>
          </a:p>
        </p:txBody>
      </p:sp>
      <p:sp>
        <p:nvSpPr>
          <p:cNvPr id="10" name="Text Placeholder 9">
            <a:extLst>
              <a:ext uri="{FF2B5EF4-FFF2-40B4-BE49-F238E27FC236}">
                <a16:creationId xmlns:a16="http://schemas.microsoft.com/office/drawing/2014/main" id="{883BD9C6-1DDA-40BB-9F43-36871E05F31E}"/>
              </a:ext>
            </a:extLst>
          </p:cNvPr>
          <p:cNvSpPr>
            <a:spLocks noGrp="1"/>
          </p:cNvSpPr>
          <p:nvPr>
            <p:ph type="body" sz="quarter" idx="16"/>
          </p:nvPr>
        </p:nvSpPr>
        <p:spPr>
          <a:xfrm>
            <a:off x="838200"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1" name="Text Placeholder 9">
            <a:extLst>
              <a:ext uri="{FF2B5EF4-FFF2-40B4-BE49-F238E27FC236}">
                <a16:creationId xmlns:a16="http://schemas.microsoft.com/office/drawing/2014/main" id="{CAAA858A-C80B-4500-BA65-F5BF12A0C1C5}"/>
              </a:ext>
            </a:extLst>
          </p:cNvPr>
          <p:cNvSpPr>
            <a:spLocks noGrp="1"/>
          </p:cNvSpPr>
          <p:nvPr>
            <p:ph type="body" sz="quarter" idx="17"/>
          </p:nvPr>
        </p:nvSpPr>
        <p:spPr>
          <a:xfrm>
            <a:off x="4406624"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2" name="Text Placeholder 9">
            <a:extLst>
              <a:ext uri="{FF2B5EF4-FFF2-40B4-BE49-F238E27FC236}">
                <a16:creationId xmlns:a16="http://schemas.microsoft.com/office/drawing/2014/main" id="{6EC02E56-202F-4E14-89CD-76B47BC47EF2}"/>
              </a:ext>
            </a:extLst>
          </p:cNvPr>
          <p:cNvSpPr>
            <a:spLocks noGrp="1"/>
          </p:cNvSpPr>
          <p:nvPr>
            <p:ph type="body" sz="quarter" idx="18"/>
          </p:nvPr>
        </p:nvSpPr>
        <p:spPr>
          <a:xfrm>
            <a:off x="7975878"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Tree>
    <p:extLst>
      <p:ext uri="{BB962C8B-B14F-4D97-AF65-F5344CB8AC3E}">
        <p14:creationId xmlns:p14="http://schemas.microsoft.com/office/powerpoint/2010/main" val="15322050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312534"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able Placeholder 7">
            <a:extLst>
              <a:ext uri="{FF2B5EF4-FFF2-40B4-BE49-F238E27FC236}">
                <a16:creationId xmlns:a16="http://schemas.microsoft.com/office/drawing/2014/main" id="{6175EBF8-50C6-4E32-8794-99F4EED8025B}"/>
              </a:ext>
            </a:extLst>
          </p:cNvPr>
          <p:cNvSpPr>
            <a:spLocks noGrp="1"/>
          </p:cNvSpPr>
          <p:nvPr>
            <p:ph type="tbl" sz="quarter" idx="14"/>
          </p:nvPr>
        </p:nvSpPr>
        <p:spPr>
          <a:xfrm>
            <a:off x="5335588" y="1966913"/>
            <a:ext cx="6018212" cy="3762375"/>
          </a:xfrm>
        </p:spPr>
        <p:txBody>
          <a:bodyPr/>
          <a:lstStyle/>
          <a:p>
            <a:endParaRPr lang="en-GB" dirty="0"/>
          </a:p>
        </p:txBody>
      </p:sp>
    </p:spTree>
    <p:extLst>
      <p:ext uri="{BB962C8B-B14F-4D97-AF65-F5344CB8AC3E}">
        <p14:creationId xmlns:p14="http://schemas.microsoft.com/office/powerpoint/2010/main" val="21201685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52578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53DDE662-E80A-4146-9D53-E0810A48E4CD}"/>
              </a:ext>
            </a:extLst>
          </p:cNvPr>
          <p:cNvSpPr>
            <a:spLocks noGrp="1"/>
          </p:cNvSpPr>
          <p:nvPr>
            <p:ph type="pic" sz="quarter" idx="14"/>
          </p:nvPr>
        </p:nvSpPr>
        <p:spPr>
          <a:xfrm>
            <a:off x="6096000" y="1966913"/>
            <a:ext cx="5257800" cy="3762375"/>
          </a:xfrm>
        </p:spPr>
        <p:txBody>
          <a:bodyPr/>
          <a:lstStyle/>
          <a:p>
            <a:endParaRPr lang="en-GB" dirty="0"/>
          </a:p>
        </p:txBody>
      </p:sp>
    </p:spTree>
    <p:extLst>
      <p:ext uri="{BB962C8B-B14F-4D97-AF65-F5344CB8AC3E}">
        <p14:creationId xmlns:p14="http://schemas.microsoft.com/office/powerpoint/2010/main" val="2348759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D480CA89-7D6A-4621-8EFA-38898603D16D}"/>
              </a:ext>
            </a:extLst>
          </p:cNvPr>
          <p:cNvSpPr>
            <a:spLocks noGrp="1"/>
          </p:cNvSpPr>
          <p:nvPr>
            <p:ph type="body" sz="quarter" idx="14"/>
          </p:nvPr>
        </p:nvSpPr>
        <p:spPr>
          <a:xfrm>
            <a:off x="6636152" y="1966912"/>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90283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870860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3633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B5FD-08B4-44EA-8AC2-E17024F75C8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79934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HSW L3 adult nursing suppo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4FFCF3-59F8-4C8B-B0AB-97923E0A8024}"/>
              </a:ext>
            </a:extLst>
          </p:cNvPr>
          <p:cNvPicPr>
            <a:picLocks noChangeAspect="1"/>
          </p:cNvPicPr>
          <p:nvPr userDrawn="1"/>
        </p:nvPicPr>
        <p:blipFill>
          <a:blip r:embed="rId2">
            <a:extLst>
              <a:ext uri="{28A0092B-C50C-407E-A947-70E740481C1C}">
                <a14:useLocalDpi xmlns:a14="http://schemas.microsoft.com/office/drawing/2010/main" val="0"/>
              </a:ext>
            </a:extLst>
          </a:blip>
          <a:srcRect l="54" r="54"/>
          <a:stretch/>
        </p:blipFill>
        <p:spPr>
          <a:xfrm>
            <a:off x="7866635" y="1799695"/>
            <a:ext cx="3687960" cy="24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4415F117-4EF6-40A3-AD5C-C0F0B0834499}"/>
              </a:ext>
            </a:extLst>
          </p:cNvPr>
          <p:cNvSpPr txBox="1"/>
          <p:nvPr userDrawn="1"/>
        </p:nvSpPr>
        <p:spPr>
          <a:xfrm>
            <a:off x="781050" y="2213227"/>
            <a:ext cx="6673046" cy="3631763"/>
          </a:xfrm>
          <a:prstGeom prst="rect">
            <a:avLst/>
          </a:prstGeom>
          <a:noFill/>
        </p:spPr>
        <p:txBody>
          <a:bodyPr wrap="square">
            <a:spAutoFit/>
          </a:bodyPr>
          <a:lstStyle/>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Programme duration 18 months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need to be in a role that aligns with the apprenticeship</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learn new knowledge, skills and behaviours</a:t>
            </a:r>
          </a:p>
          <a:p>
            <a:pPr marL="171450" indent="-171450">
              <a:lnSpc>
                <a:spcPct val="150000"/>
              </a:lnSpc>
              <a:buBlip>
                <a:blip r:embed="rId3"/>
              </a:buBlip>
            </a:pPr>
            <a:r>
              <a:rPr lang="en-GB" sz="2000" b="0" i="0" u="none" strike="noStrike" baseline="0" dirty="0">
                <a:solidFill>
                  <a:schemeClr val="bg1"/>
                </a:solidFill>
                <a:latin typeface="Arial" panose="020B0604020202020204" pitchFamily="34" charset="0"/>
                <a:cs typeface="Arial" panose="020B0604020202020204" pitchFamily="34" charset="0"/>
              </a:rPr>
              <a:t>You will be assigned a Skills &amp; Development Coach who will challenge and stretch you and prepare you for End Point Assessment	</a:t>
            </a:r>
          </a:p>
          <a:p>
            <a:r>
              <a:rPr lang="en-GB" sz="2000" b="0" i="0" u="none" strike="noStrike" baseline="0" dirty="0">
                <a:solidFill>
                  <a:schemeClr val="bg1"/>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D4E9EF9-96C5-4C0B-B298-C462299B7441}"/>
              </a:ext>
            </a:extLst>
          </p:cNvPr>
          <p:cNvSpPr>
            <a:spLocks noGrp="1"/>
          </p:cNvSpPr>
          <p:nvPr>
            <p:ph type="title" hasCustomPrompt="1"/>
          </p:nvPr>
        </p:nvSpPr>
        <p:spPr/>
        <p:txBody>
          <a:bodyPr/>
          <a:lstStyle>
            <a:lvl1pPr>
              <a:defRPr/>
            </a:lvl1pPr>
          </a:lstStyle>
          <a:p>
            <a:r>
              <a:rPr lang="en-US" dirty="0"/>
              <a:t>Senior Healthcare Support Worker</a:t>
            </a:r>
            <a:br>
              <a:rPr lang="en-US" dirty="0"/>
            </a:br>
            <a:r>
              <a:rPr lang="en-US" dirty="0"/>
              <a:t>Adult Nursing Support Level 3</a:t>
            </a:r>
            <a:endParaRPr lang="en-GB" dirty="0"/>
          </a:p>
        </p:txBody>
      </p:sp>
    </p:spTree>
    <p:extLst>
      <p:ext uri="{BB962C8B-B14F-4D97-AF65-F5344CB8AC3E}">
        <p14:creationId xmlns:p14="http://schemas.microsoft.com/office/powerpoint/2010/main" val="32139176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55C7-5D55-4EC3-B603-37E6D518AB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4EB1A9-B728-4D76-92F5-709D6A255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96834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B159-747B-4F01-BB4A-FD4B281525E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91DA08-A8A9-46EF-9B2E-B4CECC0A8B3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376F282-BD63-4263-B351-389E3DEB258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654112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CD5D-A5BC-454E-A853-66E8EA5239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05B6DC-09CD-45A3-9B2B-59C2FD95B9BA}"/>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17E0D66F-B358-4255-BA11-5272055AF88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AEDC683-2946-4BAF-9E27-8CD91077A694}"/>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8D8913A5-C4E4-4CF9-BF15-712EFECE1AAC}"/>
              </a:ext>
            </a:extLst>
          </p:cNvPr>
          <p:cNvSpPr>
            <a:spLocks noGrp="1"/>
          </p:cNvSpPr>
          <p:nvPr>
            <p:ph type="body" sz="quarter" idx="13"/>
          </p:nvPr>
        </p:nvSpPr>
        <p:spPr>
          <a:xfrm>
            <a:off x="8382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8" name="Text Placeholder 6">
            <a:extLst>
              <a:ext uri="{FF2B5EF4-FFF2-40B4-BE49-F238E27FC236}">
                <a16:creationId xmlns:a16="http://schemas.microsoft.com/office/drawing/2014/main" id="{3B35102A-011B-4014-8695-EF8AC1C958B8}"/>
              </a:ext>
            </a:extLst>
          </p:cNvPr>
          <p:cNvSpPr>
            <a:spLocks noGrp="1"/>
          </p:cNvSpPr>
          <p:nvPr>
            <p:ph type="body" sz="quarter" idx="14"/>
          </p:nvPr>
        </p:nvSpPr>
        <p:spPr>
          <a:xfrm>
            <a:off x="37655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9" name="Text Placeholder 6">
            <a:extLst>
              <a:ext uri="{FF2B5EF4-FFF2-40B4-BE49-F238E27FC236}">
                <a16:creationId xmlns:a16="http://schemas.microsoft.com/office/drawing/2014/main" id="{D8D23C75-BA16-4D33-B1F8-B92E249E3ECA}"/>
              </a:ext>
            </a:extLst>
          </p:cNvPr>
          <p:cNvSpPr>
            <a:spLocks noGrp="1"/>
          </p:cNvSpPr>
          <p:nvPr>
            <p:ph type="body" sz="quarter" idx="15"/>
          </p:nvPr>
        </p:nvSpPr>
        <p:spPr>
          <a:xfrm>
            <a:off x="669290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0" name="Text Placeholder 6">
            <a:extLst>
              <a:ext uri="{FF2B5EF4-FFF2-40B4-BE49-F238E27FC236}">
                <a16:creationId xmlns:a16="http://schemas.microsoft.com/office/drawing/2014/main" id="{3B8F42B0-F4FD-4347-9FB0-CB453E0112F5}"/>
              </a:ext>
            </a:extLst>
          </p:cNvPr>
          <p:cNvSpPr>
            <a:spLocks noGrp="1"/>
          </p:cNvSpPr>
          <p:nvPr>
            <p:ph type="body" sz="quarter" idx="16"/>
          </p:nvPr>
        </p:nvSpPr>
        <p:spPr>
          <a:xfrm>
            <a:off x="9620250" y="4572000"/>
            <a:ext cx="2330450" cy="1189038"/>
          </a:xfrm>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2" name="Picture Placeholder 11">
            <a:extLst>
              <a:ext uri="{FF2B5EF4-FFF2-40B4-BE49-F238E27FC236}">
                <a16:creationId xmlns:a16="http://schemas.microsoft.com/office/drawing/2014/main" id="{B1B06D73-3850-4283-9B4A-A18CEC9E4E6C}"/>
              </a:ext>
            </a:extLst>
          </p:cNvPr>
          <p:cNvSpPr>
            <a:spLocks noGrp="1"/>
          </p:cNvSpPr>
          <p:nvPr>
            <p:ph type="pic" sz="quarter" idx="17"/>
          </p:nvPr>
        </p:nvSpPr>
        <p:spPr>
          <a:xfrm>
            <a:off x="838200" y="2609850"/>
            <a:ext cx="2330450" cy="1739900"/>
          </a:xfrm>
        </p:spPr>
        <p:txBody>
          <a:bodyPr/>
          <a:lstStyle/>
          <a:p>
            <a:endParaRPr lang="en-GB" dirty="0"/>
          </a:p>
        </p:txBody>
      </p:sp>
      <p:sp>
        <p:nvSpPr>
          <p:cNvPr id="13" name="Picture Placeholder 11">
            <a:extLst>
              <a:ext uri="{FF2B5EF4-FFF2-40B4-BE49-F238E27FC236}">
                <a16:creationId xmlns:a16="http://schemas.microsoft.com/office/drawing/2014/main" id="{69F7A626-CBFB-4101-8D2A-380DC6574E98}"/>
              </a:ext>
            </a:extLst>
          </p:cNvPr>
          <p:cNvSpPr>
            <a:spLocks noGrp="1"/>
          </p:cNvSpPr>
          <p:nvPr>
            <p:ph type="pic" sz="quarter" idx="18"/>
          </p:nvPr>
        </p:nvSpPr>
        <p:spPr>
          <a:xfrm>
            <a:off x="9620250" y="2609850"/>
            <a:ext cx="2330450" cy="1739900"/>
          </a:xfrm>
        </p:spPr>
        <p:txBody>
          <a:bodyPr/>
          <a:lstStyle/>
          <a:p>
            <a:endParaRPr lang="en-GB" dirty="0"/>
          </a:p>
        </p:txBody>
      </p:sp>
      <p:sp>
        <p:nvSpPr>
          <p:cNvPr id="14" name="Picture Placeholder 11">
            <a:extLst>
              <a:ext uri="{FF2B5EF4-FFF2-40B4-BE49-F238E27FC236}">
                <a16:creationId xmlns:a16="http://schemas.microsoft.com/office/drawing/2014/main" id="{C1B4BFEE-565B-491F-AD6E-0E3CBD8906FE}"/>
              </a:ext>
            </a:extLst>
          </p:cNvPr>
          <p:cNvSpPr>
            <a:spLocks noGrp="1"/>
          </p:cNvSpPr>
          <p:nvPr>
            <p:ph type="pic" sz="quarter" idx="19"/>
          </p:nvPr>
        </p:nvSpPr>
        <p:spPr>
          <a:xfrm>
            <a:off x="6692900" y="2609850"/>
            <a:ext cx="2330450" cy="1739900"/>
          </a:xfrm>
        </p:spPr>
        <p:txBody>
          <a:bodyPr/>
          <a:lstStyle/>
          <a:p>
            <a:endParaRPr lang="en-GB" dirty="0"/>
          </a:p>
        </p:txBody>
      </p:sp>
      <p:sp>
        <p:nvSpPr>
          <p:cNvPr id="15" name="Picture Placeholder 11">
            <a:extLst>
              <a:ext uri="{FF2B5EF4-FFF2-40B4-BE49-F238E27FC236}">
                <a16:creationId xmlns:a16="http://schemas.microsoft.com/office/drawing/2014/main" id="{C939CB5D-8DD5-4089-A354-D365A9C44D67}"/>
              </a:ext>
            </a:extLst>
          </p:cNvPr>
          <p:cNvSpPr>
            <a:spLocks noGrp="1"/>
          </p:cNvSpPr>
          <p:nvPr>
            <p:ph type="pic" sz="quarter" idx="20"/>
          </p:nvPr>
        </p:nvSpPr>
        <p:spPr>
          <a:xfrm>
            <a:off x="3765550" y="2609850"/>
            <a:ext cx="2330450" cy="1739900"/>
          </a:xfrm>
        </p:spPr>
        <p:txBody>
          <a:bodyPr/>
          <a:lstStyle/>
          <a:p>
            <a:endParaRPr lang="en-GB" dirty="0"/>
          </a:p>
        </p:txBody>
      </p:sp>
    </p:spTree>
    <p:extLst>
      <p:ext uri="{BB962C8B-B14F-4D97-AF65-F5344CB8AC3E}">
        <p14:creationId xmlns:p14="http://schemas.microsoft.com/office/powerpoint/2010/main" val="40587229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105156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01750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0218-DC0A-41EE-A05C-FBA4BC1901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B59534-67E4-4FC3-A6AC-0E194E930DD3}"/>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E41E5277-4439-4904-B1CA-5ED9A95DED8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9C04D27-9649-408C-9650-AE32AFD9FF3B}"/>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9" name="Media Placeholder 8">
            <a:extLst>
              <a:ext uri="{FF2B5EF4-FFF2-40B4-BE49-F238E27FC236}">
                <a16:creationId xmlns:a16="http://schemas.microsoft.com/office/drawing/2014/main" id="{5B7B70DA-7FD6-490C-A98B-C0BBA4510B07}"/>
              </a:ext>
            </a:extLst>
          </p:cNvPr>
          <p:cNvSpPr>
            <a:spLocks noGrp="1"/>
          </p:cNvSpPr>
          <p:nvPr>
            <p:ph type="media" sz="quarter" idx="14"/>
          </p:nvPr>
        </p:nvSpPr>
        <p:spPr>
          <a:xfrm>
            <a:off x="5821363" y="2176463"/>
            <a:ext cx="5532437" cy="3703637"/>
          </a:xfrm>
        </p:spPr>
        <p:txBody>
          <a:bodyPr/>
          <a:lstStyle/>
          <a:p>
            <a:endParaRPr lang="en-GB" dirty="0"/>
          </a:p>
        </p:txBody>
      </p:sp>
      <p:sp>
        <p:nvSpPr>
          <p:cNvPr id="11" name="Text Placeholder 10">
            <a:extLst>
              <a:ext uri="{FF2B5EF4-FFF2-40B4-BE49-F238E27FC236}">
                <a16:creationId xmlns:a16="http://schemas.microsoft.com/office/drawing/2014/main" id="{76AEACB5-4F22-4ED3-8B84-8B04D20330AB}"/>
              </a:ext>
            </a:extLst>
          </p:cNvPr>
          <p:cNvSpPr>
            <a:spLocks noGrp="1"/>
          </p:cNvSpPr>
          <p:nvPr>
            <p:ph type="body" sz="quarter" idx="15"/>
          </p:nvPr>
        </p:nvSpPr>
        <p:spPr>
          <a:xfrm>
            <a:off x="838200" y="2176463"/>
            <a:ext cx="4683125" cy="370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536092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2432843" y="1888331"/>
            <a:ext cx="7326313" cy="4270375"/>
          </a:xfrm>
        </p:spPr>
        <p:txBody>
          <a:bodyPr/>
          <a:lstStyle/>
          <a:p>
            <a:endParaRPr lang="en-GB" dirty="0"/>
          </a:p>
        </p:txBody>
      </p:sp>
    </p:spTree>
    <p:extLst>
      <p:ext uri="{BB962C8B-B14F-4D97-AF65-F5344CB8AC3E}">
        <p14:creationId xmlns:p14="http://schemas.microsoft.com/office/powerpoint/2010/main" val="7595403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8" name="Picture Placeholder 7">
            <a:extLst>
              <a:ext uri="{FF2B5EF4-FFF2-40B4-BE49-F238E27FC236}">
                <a16:creationId xmlns:a16="http://schemas.microsoft.com/office/drawing/2014/main" id="{4BDF2617-F86F-40D6-8C82-0B38DC82A663}"/>
              </a:ext>
            </a:extLst>
          </p:cNvPr>
          <p:cNvSpPr>
            <a:spLocks noGrp="1"/>
          </p:cNvSpPr>
          <p:nvPr>
            <p:ph type="pic" sz="quarter" idx="13"/>
          </p:nvPr>
        </p:nvSpPr>
        <p:spPr>
          <a:xfrm>
            <a:off x="838200" y="2131400"/>
            <a:ext cx="3377648" cy="2336428"/>
          </a:xfrm>
        </p:spPr>
        <p:txBody>
          <a:bodyPr/>
          <a:lstStyle/>
          <a:p>
            <a:endParaRPr lang="en-GB" dirty="0"/>
          </a:p>
        </p:txBody>
      </p:sp>
      <p:sp>
        <p:nvSpPr>
          <p:cNvPr id="7" name="Picture Placeholder 7">
            <a:extLst>
              <a:ext uri="{FF2B5EF4-FFF2-40B4-BE49-F238E27FC236}">
                <a16:creationId xmlns:a16="http://schemas.microsoft.com/office/drawing/2014/main" id="{329C243D-5B7C-4948-A1FF-45D6F3C0C6F2}"/>
              </a:ext>
            </a:extLst>
          </p:cNvPr>
          <p:cNvSpPr>
            <a:spLocks noGrp="1"/>
          </p:cNvSpPr>
          <p:nvPr>
            <p:ph type="pic" sz="quarter" idx="14"/>
          </p:nvPr>
        </p:nvSpPr>
        <p:spPr>
          <a:xfrm>
            <a:off x="7976154" y="2131400"/>
            <a:ext cx="3377648" cy="2336428"/>
          </a:xfrm>
        </p:spPr>
        <p:txBody>
          <a:bodyPr/>
          <a:lstStyle/>
          <a:p>
            <a:endParaRPr lang="en-GB" dirty="0"/>
          </a:p>
        </p:txBody>
      </p:sp>
      <p:sp>
        <p:nvSpPr>
          <p:cNvPr id="9" name="Picture Placeholder 7">
            <a:extLst>
              <a:ext uri="{FF2B5EF4-FFF2-40B4-BE49-F238E27FC236}">
                <a16:creationId xmlns:a16="http://schemas.microsoft.com/office/drawing/2014/main" id="{D24F449D-D6EA-4CDF-98E6-319CA84D45B0}"/>
              </a:ext>
            </a:extLst>
          </p:cNvPr>
          <p:cNvSpPr>
            <a:spLocks noGrp="1"/>
          </p:cNvSpPr>
          <p:nvPr>
            <p:ph type="pic" sz="quarter" idx="15"/>
          </p:nvPr>
        </p:nvSpPr>
        <p:spPr>
          <a:xfrm>
            <a:off x="4407176" y="2131400"/>
            <a:ext cx="3377648" cy="2336428"/>
          </a:xfrm>
        </p:spPr>
        <p:txBody>
          <a:bodyPr/>
          <a:lstStyle/>
          <a:p>
            <a:endParaRPr lang="en-GB" dirty="0"/>
          </a:p>
        </p:txBody>
      </p:sp>
      <p:sp>
        <p:nvSpPr>
          <p:cNvPr id="10" name="Text Placeholder 9">
            <a:extLst>
              <a:ext uri="{FF2B5EF4-FFF2-40B4-BE49-F238E27FC236}">
                <a16:creationId xmlns:a16="http://schemas.microsoft.com/office/drawing/2014/main" id="{883BD9C6-1DDA-40BB-9F43-36871E05F31E}"/>
              </a:ext>
            </a:extLst>
          </p:cNvPr>
          <p:cNvSpPr>
            <a:spLocks noGrp="1"/>
          </p:cNvSpPr>
          <p:nvPr>
            <p:ph type="body" sz="quarter" idx="16"/>
          </p:nvPr>
        </p:nvSpPr>
        <p:spPr>
          <a:xfrm>
            <a:off x="838200"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1" name="Text Placeholder 9">
            <a:extLst>
              <a:ext uri="{FF2B5EF4-FFF2-40B4-BE49-F238E27FC236}">
                <a16:creationId xmlns:a16="http://schemas.microsoft.com/office/drawing/2014/main" id="{CAAA858A-C80B-4500-BA65-F5BF12A0C1C5}"/>
              </a:ext>
            </a:extLst>
          </p:cNvPr>
          <p:cNvSpPr>
            <a:spLocks noGrp="1"/>
          </p:cNvSpPr>
          <p:nvPr>
            <p:ph type="body" sz="quarter" idx="17"/>
          </p:nvPr>
        </p:nvSpPr>
        <p:spPr>
          <a:xfrm>
            <a:off x="4406624"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
        <p:nvSpPr>
          <p:cNvPr id="12" name="Text Placeholder 9">
            <a:extLst>
              <a:ext uri="{FF2B5EF4-FFF2-40B4-BE49-F238E27FC236}">
                <a16:creationId xmlns:a16="http://schemas.microsoft.com/office/drawing/2014/main" id="{6EC02E56-202F-4E14-89CD-76B47BC47EF2}"/>
              </a:ext>
            </a:extLst>
          </p:cNvPr>
          <p:cNvSpPr>
            <a:spLocks noGrp="1"/>
          </p:cNvSpPr>
          <p:nvPr>
            <p:ph type="body" sz="quarter" idx="18"/>
          </p:nvPr>
        </p:nvSpPr>
        <p:spPr>
          <a:xfrm>
            <a:off x="7975878" y="4733925"/>
            <a:ext cx="3378200" cy="1325563"/>
          </a:xfrm>
        </p:spPr>
        <p:txBody>
          <a:bodyPr/>
          <a:lstStyle>
            <a:lvl1pPr>
              <a:defRPr sz="1800"/>
            </a:lvl1pPr>
            <a:lvl2pPr>
              <a:defRPr sz="1600"/>
            </a:lvl2pPr>
          </a:lstStyle>
          <a:p>
            <a:pPr lvl="0"/>
            <a:r>
              <a:rPr lang="en-US" dirty="0"/>
              <a:t>Click to edit Master text styles</a:t>
            </a:r>
          </a:p>
          <a:p>
            <a:pPr lvl="1"/>
            <a:r>
              <a:rPr lang="en-US" dirty="0"/>
              <a:t>Second level</a:t>
            </a:r>
          </a:p>
          <a:p>
            <a:pPr lvl="4"/>
            <a:r>
              <a:rPr lang="en-US" dirty="0"/>
              <a:t>Fifth level</a:t>
            </a:r>
            <a:endParaRPr lang="en-GB" dirty="0"/>
          </a:p>
        </p:txBody>
      </p:sp>
    </p:spTree>
    <p:extLst>
      <p:ext uri="{BB962C8B-B14F-4D97-AF65-F5344CB8AC3E}">
        <p14:creationId xmlns:p14="http://schemas.microsoft.com/office/powerpoint/2010/main" val="36257450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312534"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able Placeholder 7">
            <a:extLst>
              <a:ext uri="{FF2B5EF4-FFF2-40B4-BE49-F238E27FC236}">
                <a16:creationId xmlns:a16="http://schemas.microsoft.com/office/drawing/2014/main" id="{6175EBF8-50C6-4E32-8794-99F4EED8025B}"/>
              </a:ext>
            </a:extLst>
          </p:cNvPr>
          <p:cNvSpPr>
            <a:spLocks noGrp="1"/>
          </p:cNvSpPr>
          <p:nvPr>
            <p:ph type="tbl" sz="quarter" idx="14"/>
          </p:nvPr>
        </p:nvSpPr>
        <p:spPr>
          <a:xfrm>
            <a:off x="5335588" y="1966913"/>
            <a:ext cx="6018212" cy="3762375"/>
          </a:xfrm>
        </p:spPr>
        <p:txBody>
          <a:bodyPr/>
          <a:lstStyle/>
          <a:p>
            <a:endParaRPr lang="en-GB" dirty="0"/>
          </a:p>
        </p:txBody>
      </p:sp>
    </p:spTree>
    <p:extLst>
      <p:ext uri="{BB962C8B-B14F-4D97-AF65-F5344CB8AC3E}">
        <p14:creationId xmlns:p14="http://schemas.microsoft.com/office/powerpoint/2010/main" val="4972378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5257800" cy="376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53DDE662-E80A-4146-9D53-E0810A48E4CD}"/>
              </a:ext>
            </a:extLst>
          </p:cNvPr>
          <p:cNvSpPr>
            <a:spLocks noGrp="1"/>
          </p:cNvSpPr>
          <p:nvPr>
            <p:ph type="pic" sz="quarter" idx="14"/>
          </p:nvPr>
        </p:nvSpPr>
        <p:spPr>
          <a:xfrm>
            <a:off x="6096000" y="1966913"/>
            <a:ext cx="5257800" cy="3762375"/>
          </a:xfrm>
        </p:spPr>
        <p:txBody>
          <a:bodyPr/>
          <a:lstStyle/>
          <a:p>
            <a:endParaRPr lang="en-GB" dirty="0"/>
          </a:p>
        </p:txBody>
      </p:sp>
    </p:spTree>
    <p:extLst>
      <p:ext uri="{BB962C8B-B14F-4D97-AF65-F5344CB8AC3E}">
        <p14:creationId xmlns:p14="http://schemas.microsoft.com/office/powerpoint/2010/main" val="15066454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4220-41A2-46C4-B088-4671EEE38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4594A8-5439-481E-A274-C2F70775DC51}"/>
              </a:ext>
            </a:extLst>
          </p:cNvPr>
          <p:cNvSpPr>
            <a:spLocks noGrp="1"/>
          </p:cNvSpPr>
          <p:nvPr>
            <p:ph type="dt" sz="half" idx="10"/>
          </p:nvPr>
        </p:nvSpPr>
        <p:spPr/>
        <p:txBody>
          <a:bodyPr/>
          <a:lstStyle/>
          <a:p>
            <a:fld id="{F26D9B58-CB15-408C-98E7-3A78969796E6}" type="datetimeFigureOut">
              <a:rPr lang="en-GB" smtClean="0"/>
              <a:t>22/03/2024</a:t>
            </a:fld>
            <a:endParaRPr lang="en-GB" dirty="0"/>
          </a:p>
        </p:txBody>
      </p:sp>
      <p:sp>
        <p:nvSpPr>
          <p:cNvPr id="4" name="Footer Placeholder 3">
            <a:extLst>
              <a:ext uri="{FF2B5EF4-FFF2-40B4-BE49-F238E27FC236}">
                <a16:creationId xmlns:a16="http://schemas.microsoft.com/office/drawing/2014/main" id="{45E9C265-1A51-45F2-B747-09C430D53AE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72C5651-1493-457A-9DA3-A1448B79E2DC}"/>
              </a:ext>
            </a:extLst>
          </p:cNvPr>
          <p:cNvSpPr>
            <a:spLocks noGrp="1"/>
          </p:cNvSpPr>
          <p:nvPr>
            <p:ph type="sldNum" sz="quarter" idx="12"/>
          </p:nvPr>
        </p:nvSpPr>
        <p:spPr/>
        <p:txBody>
          <a:bodyPr/>
          <a:lstStyle/>
          <a:p>
            <a:fld id="{26D1CC21-AFC1-41CB-87A0-25FF6684EDBA}" type="slidenum">
              <a:rPr lang="en-GB" smtClean="0"/>
              <a:t>‹#›</a:t>
            </a:fld>
            <a:endParaRPr lang="en-GB" dirty="0"/>
          </a:p>
        </p:txBody>
      </p:sp>
      <p:sp>
        <p:nvSpPr>
          <p:cNvPr id="7" name="Text Placeholder 6">
            <a:extLst>
              <a:ext uri="{FF2B5EF4-FFF2-40B4-BE49-F238E27FC236}">
                <a16:creationId xmlns:a16="http://schemas.microsoft.com/office/drawing/2014/main" id="{D2F0ED9D-94E4-47C9-8CC3-2431F511D050}"/>
              </a:ext>
            </a:extLst>
          </p:cNvPr>
          <p:cNvSpPr>
            <a:spLocks noGrp="1"/>
          </p:cNvSpPr>
          <p:nvPr>
            <p:ph type="body" sz="quarter" idx="13"/>
          </p:nvPr>
        </p:nvSpPr>
        <p:spPr>
          <a:xfrm>
            <a:off x="838200" y="1966913"/>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D480CA89-7D6A-4621-8EFA-38898603D16D}"/>
              </a:ext>
            </a:extLst>
          </p:cNvPr>
          <p:cNvSpPr>
            <a:spLocks noGrp="1"/>
          </p:cNvSpPr>
          <p:nvPr>
            <p:ph type="body" sz="quarter" idx="14"/>
          </p:nvPr>
        </p:nvSpPr>
        <p:spPr>
          <a:xfrm>
            <a:off x="6636152" y="1966912"/>
            <a:ext cx="4717648" cy="37623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560111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10.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9" Type="http://schemas.openxmlformats.org/officeDocument/2006/relationships/image" Target="../media/image3.png"/><Relationship Id="rId21" Type="http://schemas.openxmlformats.org/officeDocument/2006/relationships/image" Target="../media/image49.png"/><Relationship Id="rId34" Type="http://schemas.openxmlformats.org/officeDocument/2006/relationships/image" Target="../media/image62.sv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6.svg"/><Relationship Id="rId2" Type="http://schemas.openxmlformats.org/officeDocument/2006/relationships/slideLayout" Target="../slideLayouts/slideLayout53.xml"/><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52.xml"/><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image" Target="../media/image60.svg"/><Relationship Id="rId37" Type="http://schemas.openxmlformats.org/officeDocument/2006/relationships/image" Target="../media/image65.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36" Type="http://schemas.openxmlformats.org/officeDocument/2006/relationships/image" Target="../media/image64.svg"/><Relationship Id="rId10" Type="http://schemas.openxmlformats.org/officeDocument/2006/relationships/image" Target="../media/image38.sv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2.jp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 Id="rId35" Type="http://schemas.openxmlformats.org/officeDocument/2006/relationships/image" Target="../media/image63.png"/><Relationship Id="rId8" Type="http://schemas.openxmlformats.org/officeDocument/2006/relationships/image" Target="../media/image36.svg"/><Relationship Id="rId3"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56.xml"/><Relationship Id="rId7" Type="http://schemas.openxmlformats.org/officeDocument/2006/relationships/theme" Target="../theme/theme11.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3.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69.jpeg"/><Relationship Id="rId5" Type="http://schemas.openxmlformats.org/officeDocument/2006/relationships/slideLayout" Target="../slideLayouts/slideLayout64.xml"/><Relationship Id="rId10" Type="http://schemas.openxmlformats.org/officeDocument/2006/relationships/theme" Target="../theme/theme12.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3.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image" Target="../media/image3.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2.jp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image" Target="../media/image3.pn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image" Target="../media/image2.jpg"/><Relationship Id="rId5" Type="http://schemas.openxmlformats.org/officeDocument/2006/relationships/slideLayout" Target="../slideLayouts/slideLayout97.xml"/><Relationship Id="rId10" Type="http://schemas.openxmlformats.org/officeDocument/2006/relationships/theme" Target="../theme/theme15.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heme" Target="../theme/theme16.xml"/><Relationship Id="rId7" Type="http://schemas.openxmlformats.org/officeDocument/2006/relationships/image" Target="../media/image74.jpe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2.jp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17.xml"/><Relationship Id="rId1" Type="http://schemas.openxmlformats.org/officeDocument/2006/relationships/slideLayout" Target="../slideLayouts/slideLayout104.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07.xml"/><Relationship Id="rId7" Type="http://schemas.openxmlformats.org/officeDocument/2006/relationships/theme" Target="../theme/theme18.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theme" Target="../theme/theme3.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image" Target="../media/image3.pn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1.xml"/><Relationship Id="rId7" Type="http://schemas.openxmlformats.org/officeDocument/2006/relationships/image" Target="../media/image2.jp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3.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jpg"/><Relationship Id="rId5" Type="http://schemas.openxmlformats.org/officeDocument/2006/relationships/theme" Target="../theme/theme5.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image" Target="../media/image2.jp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2.jpg"/><Relationship Id="rId5" Type="http://schemas.openxmlformats.org/officeDocument/2006/relationships/theme" Target="../theme/theme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3.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2.jpg"/><Relationship Id="rId5" Type="http://schemas.openxmlformats.org/officeDocument/2006/relationships/theme" Target="../theme/theme8.xml"/><Relationship Id="rId4"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9.xml"/><Relationship Id="rId1" Type="http://schemas.openxmlformats.org/officeDocument/2006/relationships/slideLayout" Target="../slideLayouts/slideLayout51.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pic>
        <p:nvPicPr>
          <p:cNvPr id="9" name="Picture 8" descr="A group of people posing for a photo&#10;&#10;Description automatically generated">
            <a:extLst>
              <a:ext uri="{FF2B5EF4-FFF2-40B4-BE49-F238E27FC236}">
                <a16:creationId xmlns:a16="http://schemas.microsoft.com/office/drawing/2014/main" id="{753CBB42-674E-2050-84EF-2C5D8DA709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320" y="3773213"/>
            <a:ext cx="12053360" cy="3011213"/>
          </a:xfrm>
          <a:prstGeom prst="rect">
            <a:avLst/>
          </a:prstGeom>
          <a:ln w="50800">
            <a:noFill/>
          </a:ln>
        </p:spPr>
      </p:pic>
      <p:pic>
        <p:nvPicPr>
          <p:cNvPr id="11" name="Picture 10" descr="Logo, company name&#10;&#10;Description automatically generated">
            <a:extLst>
              <a:ext uri="{FF2B5EF4-FFF2-40B4-BE49-F238E27FC236}">
                <a16:creationId xmlns:a16="http://schemas.microsoft.com/office/drawing/2014/main" id="{98953514-BEF3-1B1A-694C-EC9208C8D7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0932" y="233000"/>
            <a:ext cx="1943514" cy="2405098"/>
          </a:xfrm>
          <a:prstGeom prst="rect">
            <a:avLst/>
          </a:prstGeom>
        </p:spPr>
      </p:pic>
      <p:sp>
        <p:nvSpPr>
          <p:cNvPr id="12" name="Title Placeholder 11">
            <a:extLst>
              <a:ext uri="{FF2B5EF4-FFF2-40B4-BE49-F238E27FC236}">
                <a16:creationId xmlns:a16="http://schemas.microsoft.com/office/drawing/2014/main" id="{9A272AF1-4472-6ADF-D536-B40956BF5BB8}"/>
              </a:ext>
            </a:extLst>
          </p:cNvPr>
          <p:cNvSpPr>
            <a:spLocks noGrp="1"/>
          </p:cNvSpPr>
          <p:nvPr>
            <p:ph type="title"/>
          </p:nvPr>
        </p:nvSpPr>
        <p:spPr>
          <a:xfrm>
            <a:off x="536028" y="783558"/>
            <a:ext cx="6117020" cy="13255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14" name="Title Placeholder 11">
            <a:extLst>
              <a:ext uri="{FF2B5EF4-FFF2-40B4-BE49-F238E27FC236}">
                <a16:creationId xmlns:a16="http://schemas.microsoft.com/office/drawing/2014/main" id="{DE2262CA-81CB-FDA2-41B8-27B3B70EAE02}"/>
              </a:ext>
            </a:extLst>
          </p:cNvPr>
          <p:cNvSpPr txBox="1">
            <a:spLocks/>
          </p:cNvSpPr>
          <p:nvPr userDrawn="1"/>
        </p:nvSpPr>
        <p:spPr>
          <a:xfrm>
            <a:off x="113267" y="2722744"/>
            <a:ext cx="11965466"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r>
              <a:rPr lang="en-US" sz="4000" spc="2000" baseline="0" dirty="0"/>
              <a:t>APPRENTICESHIPS</a:t>
            </a:r>
            <a:endParaRPr lang="en-GB" sz="4000" spc="2000" baseline="0" dirty="0"/>
          </a:p>
        </p:txBody>
      </p:sp>
    </p:spTree>
    <p:extLst>
      <p:ext uri="{BB962C8B-B14F-4D97-AF65-F5344CB8AC3E}">
        <p14:creationId xmlns:p14="http://schemas.microsoft.com/office/powerpoint/2010/main" val="1526832511"/>
      </p:ext>
    </p:extLst>
  </p:cSld>
  <p:clrMap bg1="lt1" tx1="dk1" bg2="lt2" tx2="dk2" accent1="accent1" accent2="accent2" accent3="accent3" accent4="accent4" accent5="accent5" accent6="accent6" hlink="hlink" folHlink="folHlink"/>
  <p:sldLayoutIdLst>
    <p:sldLayoutId id="2147483791" r:id="rId1"/>
  </p:sldLayoutIdLst>
  <p:txStyles>
    <p:titleStyle>
      <a:lvl1pPr algn="l"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479245" y="333083"/>
            <a:ext cx="10515600" cy="949031"/>
          </a:xfrm>
          <a:prstGeom prst="rect">
            <a:avLst/>
          </a:prstGeom>
        </p:spPr>
        <p:txBody>
          <a:bodyPr vert="horz" lIns="91440" tIns="45720" rIns="91440" bIns="45720" rtlCol="0" anchor="ctr">
            <a:normAutofit/>
          </a:bodyPr>
          <a:lstStyle/>
          <a:p>
            <a:r>
              <a:rPr lang="en-US" dirty="0"/>
              <a:t>The Apprenticeship Journey</a:t>
            </a:r>
            <a:endParaRPr lang="en-GB" dirty="0"/>
          </a:p>
        </p:txBody>
      </p:sp>
      <p:pic>
        <p:nvPicPr>
          <p:cNvPr id="5" name="Picture 4" descr="Logo, company name&#10;&#10;Description automatically generated">
            <a:extLst>
              <a:ext uri="{FF2B5EF4-FFF2-40B4-BE49-F238E27FC236}">
                <a16:creationId xmlns:a16="http://schemas.microsoft.com/office/drawing/2014/main" id="{6C3BA15F-8A7D-7F32-0641-6E18C8512F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79962" y="203965"/>
            <a:ext cx="815579" cy="1009279"/>
          </a:xfrm>
          <a:prstGeom prst="rect">
            <a:avLst/>
          </a:prstGeom>
        </p:spPr>
      </p:pic>
      <p:grpSp>
        <p:nvGrpSpPr>
          <p:cNvPr id="4" name="Group 3">
            <a:extLst>
              <a:ext uri="{FF2B5EF4-FFF2-40B4-BE49-F238E27FC236}">
                <a16:creationId xmlns:a16="http://schemas.microsoft.com/office/drawing/2014/main" id="{1648B4EA-4646-0671-9E87-5DDF07380418}"/>
              </a:ext>
            </a:extLst>
          </p:cNvPr>
          <p:cNvGrpSpPr/>
          <p:nvPr userDrawn="1"/>
        </p:nvGrpSpPr>
        <p:grpSpPr>
          <a:xfrm>
            <a:off x="712853" y="1468439"/>
            <a:ext cx="10979130" cy="646331"/>
            <a:chOff x="712853" y="1607336"/>
            <a:chExt cx="10979130" cy="646331"/>
          </a:xfrm>
        </p:grpSpPr>
        <p:sp>
          <p:nvSpPr>
            <p:cNvPr id="6" name="TextBox 5">
              <a:extLst>
                <a:ext uri="{FF2B5EF4-FFF2-40B4-BE49-F238E27FC236}">
                  <a16:creationId xmlns:a16="http://schemas.microsoft.com/office/drawing/2014/main" id="{EDE67F18-192A-99A6-F426-132C84099966}"/>
                </a:ext>
              </a:extLst>
            </p:cNvPr>
            <p:cNvSpPr txBox="1"/>
            <p:nvPr/>
          </p:nvSpPr>
          <p:spPr>
            <a:xfrm>
              <a:off x="2776975" y="1607336"/>
              <a:ext cx="226338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tx1"/>
                  </a:solidFill>
                </a:rPr>
                <a:t>On </a:t>
              </a:r>
            </a:p>
            <a:p>
              <a:pPr algn="ctr"/>
              <a:r>
                <a:rPr lang="en-US" dirty="0">
                  <a:solidFill>
                    <a:schemeClr val="tx1"/>
                  </a:solidFill>
                </a:rPr>
                <a:t>Programme</a:t>
              </a:r>
              <a:endParaRPr lang="en-GB" dirty="0">
                <a:solidFill>
                  <a:schemeClr val="tx1"/>
                </a:solidFill>
              </a:endParaRPr>
            </a:p>
          </p:txBody>
        </p:sp>
        <p:sp>
          <p:nvSpPr>
            <p:cNvPr id="7" name="TextBox 6">
              <a:extLst>
                <a:ext uri="{FF2B5EF4-FFF2-40B4-BE49-F238E27FC236}">
                  <a16:creationId xmlns:a16="http://schemas.microsoft.com/office/drawing/2014/main" id="{577C2254-01B5-E649-7955-989C44646611}"/>
                </a:ext>
              </a:extLst>
            </p:cNvPr>
            <p:cNvSpPr txBox="1"/>
            <p:nvPr/>
          </p:nvSpPr>
          <p:spPr>
            <a:xfrm>
              <a:off x="712853" y="1607336"/>
              <a:ext cx="200697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tx1"/>
                  </a:solidFill>
                </a:rPr>
                <a:t>Application</a:t>
              </a:r>
            </a:p>
            <a:p>
              <a:pPr algn="ctr"/>
              <a:endParaRPr lang="en-GB" dirty="0">
                <a:solidFill>
                  <a:schemeClr val="tx1"/>
                </a:solidFill>
              </a:endParaRPr>
            </a:p>
          </p:txBody>
        </p:sp>
        <p:sp>
          <p:nvSpPr>
            <p:cNvPr id="8" name="TextBox 7">
              <a:extLst>
                <a:ext uri="{FF2B5EF4-FFF2-40B4-BE49-F238E27FC236}">
                  <a16:creationId xmlns:a16="http://schemas.microsoft.com/office/drawing/2014/main" id="{2EE15269-187B-C632-C735-F42F524565CE}"/>
                </a:ext>
              </a:extLst>
            </p:cNvPr>
            <p:cNvSpPr txBox="1"/>
            <p:nvPr/>
          </p:nvSpPr>
          <p:spPr>
            <a:xfrm>
              <a:off x="7339364" y="1607336"/>
              <a:ext cx="2293188"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tx1"/>
                  </a:solidFill>
                </a:rPr>
                <a:t>EPA </a:t>
              </a:r>
            </a:p>
            <a:p>
              <a:pPr algn="ctr"/>
              <a:r>
                <a:rPr lang="en-US" dirty="0">
                  <a:solidFill>
                    <a:schemeClr val="tx1"/>
                  </a:solidFill>
                </a:rPr>
                <a:t>(example)</a:t>
              </a:r>
              <a:endParaRPr lang="en-GB" dirty="0">
                <a:solidFill>
                  <a:schemeClr val="tx1"/>
                </a:solidFill>
              </a:endParaRPr>
            </a:p>
          </p:txBody>
        </p:sp>
        <p:sp>
          <p:nvSpPr>
            <p:cNvPr id="9" name="TextBox 8">
              <a:extLst>
                <a:ext uri="{FF2B5EF4-FFF2-40B4-BE49-F238E27FC236}">
                  <a16:creationId xmlns:a16="http://schemas.microsoft.com/office/drawing/2014/main" id="{F36BD10E-6161-A726-E70A-BF9B4CB129B0}"/>
                </a:ext>
              </a:extLst>
            </p:cNvPr>
            <p:cNvSpPr txBox="1"/>
            <p:nvPr/>
          </p:nvSpPr>
          <p:spPr>
            <a:xfrm>
              <a:off x="5095029" y="1607336"/>
              <a:ext cx="218867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tx1"/>
                  </a:solidFill>
                </a:rPr>
                <a:t>Assessment </a:t>
              </a:r>
            </a:p>
            <a:p>
              <a:pPr algn="ctr"/>
              <a:r>
                <a:rPr lang="en-US" dirty="0">
                  <a:solidFill>
                    <a:schemeClr val="tx1"/>
                  </a:solidFill>
                </a:rPr>
                <a:t>Gateway</a:t>
              </a:r>
              <a:endParaRPr lang="en-GB" dirty="0">
                <a:solidFill>
                  <a:schemeClr val="tx1"/>
                </a:solidFill>
              </a:endParaRPr>
            </a:p>
          </p:txBody>
        </p:sp>
        <p:sp>
          <p:nvSpPr>
            <p:cNvPr id="10" name="TextBox 9">
              <a:extLst>
                <a:ext uri="{FF2B5EF4-FFF2-40B4-BE49-F238E27FC236}">
                  <a16:creationId xmlns:a16="http://schemas.microsoft.com/office/drawing/2014/main" id="{ADA42032-16D8-6FAF-BC64-01EC7DAAF2B4}"/>
                </a:ext>
              </a:extLst>
            </p:cNvPr>
            <p:cNvSpPr txBox="1"/>
            <p:nvPr/>
          </p:nvSpPr>
          <p:spPr>
            <a:xfrm>
              <a:off x="9685011" y="1607336"/>
              <a:ext cx="200697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chemeClr val="tx1"/>
                  </a:solidFill>
                </a:rPr>
                <a:t>Completion</a:t>
              </a:r>
            </a:p>
            <a:p>
              <a:pPr algn="ctr"/>
              <a:endParaRPr lang="en-GB" dirty="0">
                <a:solidFill>
                  <a:schemeClr val="tx1"/>
                </a:solidFill>
              </a:endParaRPr>
            </a:p>
          </p:txBody>
        </p:sp>
      </p:grpSp>
      <p:grpSp>
        <p:nvGrpSpPr>
          <p:cNvPr id="11" name="Group 10">
            <a:extLst>
              <a:ext uri="{FF2B5EF4-FFF2-40B4-BE49-F238E27FC236}">
                <a16:creationId xmlns:a16="http://schemas.microsoft.com/office/drawing/2014/main" id="{BC23CC6A-D5ED-F8D0-348D-0D0556552E6B}"/>
              </a:ext>
            </a:extLst>
          </p:cNvPr>
          <p:cNvGrpSpPr/>
          <p:nvPr userDrawn="1"/>
        </p:nvGrpSpPr>
        <p:grpSpPr>
          <a:xfrm>
            <a:off x="10070439" y="2362760"/>
            <a:ext cx="1351865" cy="3878915"/>
            <a:chOff x="9813340" y="2282880"/>
            <a:chExt cx="1351865" cy="3878915"/>
          </a:xfrm>
        </p:grpSpPr>
        <p:grpSp>
          <p:nvGrpSpPr>
            <p:cNvPr id="12" name="Group 11">
              <a:extLst>
                <a:ext uri="{FF2B5EF4-FFF2-40B4-BE49-F238E27FC236}">
                  <a16:creationId xmlns:a16="http://schemas.microsoft.com/office/drawing/2014/main" id="{638504B8-FEF2-B1D4-CAC0-52C87A63C567}"/>
                </a:ext>
              </a:extLst>
            </p:cNvPr>
            <p:cNvGrpSpPr/>
            <p:nvPr/>
          </p:nvGrpSpPr>
          <p:grpSpPr>
            <a:xfrm>
              <a:off x="9873207" y="3654712"/>
              <a:ext cx="1232130" cy="1150702"/>
              <a:chOff x="9806086" y="3471172"/>
              <a:chExt cx="1313576" cy="1150702"/>
            </a:xfrm>
          </p:grpSpPr>
          <p:pic>
            <p:nvPicPr>
              <p:cNvPr id="19" name="Graphic 18" descr="Diploma roll with solid fill">
                <a:extLst>
                  <a:ext uri="{FF2B5EF4-FFF2-40B4-BE49-F238E27FC236}">
                    <a16:creationId xmlns:a16="http://schemas.microsoft.com/office/drawing/2014/main" id="{504E6866-8580-C211-4701-F94EC7063E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06086" y="3471172"/>
                <a:ext cx="1150701" cy="1150702"/>
              </a:xfrm>
              <a:prstGeom prst="rect">
                <a:avLst/>
              </a:prstGeom>
            </p:spPr>
          </p:pic>
          <p:sp>
            <p:nvSpPr>
              <p:cNvPr id="20" name="TextBox 19">
                <a:extLst>
                  <a:ext uri="{FF2B5EF4-FFF2-40B4-BE49-F238E27FC236}">
                    <a16:creationId xmlns:a16="http://schemas.microsoft.com/office/drawing/2014/main" id="{74FD9CFC-1841-0F2C-B6A0-A4EDA8443055}"/>
                  </a:ext>
                </a:extLst>
              </p:cNvPr>
              <p:cNvSpPr txBox="1"/>
              <p:nvPr/>
            </p:nvSpPr>
            <p:spPr>
              <a:xfrm>
                <a:off x="9857157" y="4281254"/>
                <a:ext cx="1262505"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Certification</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9DC9A7CD-768A-EC05-EBC1-AACD7F17FAE9}"/>
                </a:ext>
              </a:extLst>
            </p:cNvPr>
            <p:cNvGrpSpPr/>
            <p:nvPr/>
          </p:nvGrpSpPr>
          <p:grpSpPr>
            <a:xfrm>
              <a:off x="9897160" y="5060609"/>
              <a:ext cx="1184225" cy="1101186"/>
              <a:chOff x="9812933" y="5060609"/>
              <a:chExt cx="1184225" cy="1101186"/>
            </a:xfrm>
          </p:grpSpPr>
          <p:pic>
            <p:nvPicPr>
              <p:cNvPr id="17" name="Graphic 16" descr="Business Growth outline">
                <a:extLst>
                  <a:ext uri="{FF2B5EF4-FFF2-40B4-BE49-F238E27FC236}">
                    <a16:creationId xmlns:a16="http://schemas.microsoft.com/office/drawing/2014/main" id="{D749558B-7DD1-B670-CC73-7C27454477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4236" y="5060609"/>
                <a:ext cx="914400" cy="914400"/>
              </a:xfrm>
              <a:prstGeom prst="rect">
                <a:avLst/>
              </a:prstGeom>
            </p:spPr>
          </p:pic>
          <p:sp>
            <p:nvSpPr>
              <p:cNvPr id="18" name="TextBox 17">
                <a:extLst>
                  <a:ext uri="{FF2B5EF4-FFF2-40B4-BE49-F238E27FC236}">
                    <a16:creationId xmlns:a16="http://schemas.microsoft.com/office/drawing/2014/main" id="{CAD3EFA8-8865-058A-DB13-B2955103135D}"/>
                  </a:ext>
                </a:extLst>
              </p:cNvPr>
              <p:cNvSpPr txBox="1"/>
              <p:nvPr/>
            </p:nvSpPr>
            <p:spPr>
              <a:xfrm>
                <a:off x="9812933" y="5854018"/>
                <a:ext cx="1184225"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Progression</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9B0AF6B8-D45D-A0AA-2BD8-F5BE937A2407}"/>
                </a:ext>
              </a:extLst>
            </p:cNvPr>
            <p:cNvGrpSpPr/>
            <p:nvPr/>
          </p:nvGrpSpPr>
          <p:grpSpPr>
            <a:xfrm>
              <a:off x="9813340" y="2282880"/>
              <a:ext cx="1351865" cy="1175057"/>
              <a:chOff x="9705503" y="2270352"/>
              <a:chExt cx="1351865" cy="1175057"/>
            </a:xfrm>
          </p:grpSpPr>
          <p:pic>
            <p:nvPicPr>
              <p:cNvPr id="15" name="Graphic 14" descr="Aspiration with solid fill">
                <a:extLst>
                  <a:ext uri="{FF2B5EF4-FFF2-40B4-BE49-F238E27FC236}">
                    <a16:creationId xmlns:a16="http://schemas.microsoft.com/office/drawing/2014/main" id="{C8FDC10F-394E-08F5-028C-48336060B2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57155" y="2270352"/>
                <a:ext cx="914400" cy="914400"/>
              </a:xfrm>
              <a:prstGeom prst="rect">
                <a:avLst/>
              </a:prstGeom>
            </p:spPr>
          </p:pic>
          <p:sp>
            <p:nvSpPr>
              <p:cNvPr id="16" name="TextBox 15">
                <a:extLst>
                  <a:ext uri="{FF2B5EF4-FFF2-40B4-BE49-F238E27FC236}">
                    <a16:creationId xmlns:a16="http://schemas.microsoft.com/office/drawing/2014/main" id="{0FE917E6-1936-31E6-13BB-ECEA6E28706B}"/>
                  </a:ext>
                </a:extLst>
              </p:cNvPr>
              <p:cNvSpPr txBox="1"/>
              <p:nvPr/>
            </p:nvSpPr>
            <p:spPr>
              <a:xfrm>
                <a:off x="9705503" y="3137632"/>
                <a:ext cx="1351865"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Achievement</a:t>
                </a:r>
                <a:endParaRPr lang="en-GB" sz="1400" dirty="0">
                  <a:solidFill>
                    <a:schemeClr val="bg1"/>
                  </a:solidFill>
                  <a:latin typeface="Arial" panose="020B0604020202020204" pitchFamily="34" charset="0"/>
                  <a:cs typeface="Arial" panose="020B0604020202020204" pitchFamily="34" charset="0"/>
                </a:endParaRPr>
              </a:p>
            </p:txBody>
          </p:sp>
        </p:grpSp>
      </p:grpSp>
      <p:grpSp>
        <p:nvGrpSpPr>
          <p:cNvPr id="21" name="Group 20">
            <a:extLst>
              <a:ext uri="{FF2B5EF4-FFF2-40B4-BE49-F238E27FC236}">
                <a16:creationId xmlns:a16="http://schemas.microsoft.com/office/drawing/2014/main" id="{3EA7BC8A-FB65-28AE-7225-50F6884B3D17}"/>
              </a:ext>
            </a:extLst>
          </p:cNvPr>
          <p:cNvGrpSpPr/>
          <p:nvPr userDrawn="1"/>
        </p:nvGrpSpPr>
        <p:grpSpPr>
          <a:xfrm>
            <a:off x="7467494" y="2485201"/>
            <a:ext cx="2026022" cy="3959186"/>
            <a:chOff x="6914422" y="2418051"/>
            <a:chExt cx="2026022" cy="3959186"/>
          </a:xfrm>
        </p:grpSpPr>
        <p:grpSp>
          <p:nvGrpSpPr>
            <p:cNvPr id="22" name="Group 21">
              <a:extLst>
                <a:ext uri="{FF2B5EF4-FFF2-40B4-BE49-F238E27FC236}">
                  <a16:creationId xmlns:a16="http://schemas.microsoft.com/office/drawing/2014/main" id="{8AA79205-F320-8682-61B4-0121EBD2C8BE}"/>
                </a:ext>
              </a:extLst>
            </p:cNvPr>
            <p:cNvGrpSpPr/>
            <p:nvPr/>
          </p:nvGrpSpPr>
          <p:grpSpPr>
            <a:xfrm>
              <a:off x="6914422" y="2418051"/>
              <a:ext cx="2006972" cy="1033984"/>
              <a:chOff x="6914422" y="2282880"/>
              <a:chExt cx="2006972" cy="1033984"/>
            </a:xfrm>
          </p:grpSpPr>
          <p:pic>
            <p:nvPicPr>
              <p:cNvPr id="38" name="Graphic 37" descr="Eye with solid fill">
                <a:extLst>
                  <a:ext uri="{FF2B5EF4-FFF2-40B4-BE49-F238E27FC236}">
                    <a16:creationId xmlns:a16="http://schemas.microsoft.com/office/drawing/2014/main" id="{C01766BA-572D-30CB-565D-84FA2A93B8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60708" y="2282880"/>
                <a:ext cx="914400" cy="914400"/>
              </a:xfrm>
              <a:prstGeom prst="rect">
                <a:avLst/>
              </a:prstGeom>
            </p:spPr>
          </p:pic>
          <p:sp>
            <p:nvSpPr>
              <p:cNvPr id="39" name="TextBox 38">
                <a:extLst>
                  <a:ext uri="{FF2B5EF4-FFF2-40B4-BE49-F238E27FC236}">
                    <a16:creationId xmlns:a16="http://schemas.microsoft.com/office/drawing/2014/main" id="{B620B385-43FA-B6D9-1AE7-89E0A666FAEC}"/>
                  </a:ext>
                </a:extLst>
              </p:cNvPr>
              <p:cNvSpPr txBox="1"/>
              <p:nvPr/>
            </p:nvSpPr>
            <p:spPr>
              <a:xfrm>
                <a:off x="6914422" y="3009087"/>
                <a:ext cx="2006972"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Observation in practice</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FE1BCD42-E99D-420A-29C9-FBF48B423207}"/>
                </a:ext>
              </a:extLst>
            </p:cNvPr>
            <p:cNvGrpSpPr/>
            <p:nvPr/>
          </p:nvGrpSpPr>
          <p:grpSpPr>
            <a:xfrm>
              <a:off x="6933472" y="3754008"/>
              <a:ext cx="2006972" cy="1019392"/>
              <a:chOff x="6933472" y="3754008"/>
              <a:chExt cx="2006972" cy="1019392"/>
            </a:xfrm>
          </p:grpSpPr>
          <p:grpSp>
            <p:nvGrpSpPr>
              <p:cNvPr id="27" name="Graphic 22" descr="Checklist with solid fill">
                <a:extLst>
                  <a:ext uri="{FF2B5EF4-FFF2-40B4-BE49-F238E27FC236}">
                    <a16:creationId xmlns:a16="http://schemas.microsoft.com/office/drawing/2014/main" id="{9993D627-0CE6-55D3-5E76-CC6C6C1CB737}"/>
                  </a:ext>
                </a:extLst>
              </p:cNvPr>
              <p:cNvGrpSpPr/>
              <p:nvPr/>
            </p:nvGrpSpPr>
            <p:grpSpPr>
              <a:xfrm>
                <a:off x="7695494" y="3754008"/>
                <a:ext cx="482928" cy="623132"/>
                <a:chOff x="6311736" y="4189785"/>
                <a:chExt cx="482928" cy="623132"/>
              </a:xfrm>
              <a:solidFill>
                <a:schemeClr val="bg1"/>
              </a:solidFill>
            </p:grpSpPr>
            <p:sp>
              <p:nvSpPr>
                <p:cNvPr id="29" name="Freeform: Shape 28">
                  <a:extLst>
                    <a:ext uri="{FF2B5EF4-FFF2-40B4-BE49-F238E27FC236}">
                      <a16:creationId xmlns:a16="http://schemas.microsoft.com/office/drawing/2014/main" id="{3179C3BB-C565-5DD2-3A0C-FA5F46FF4245}"/>
                    </a:ext>
                  </a:extLst>
                </p:cNvPr>
                <p:cNvSpPr/>
                <p:nvPr/>
              </p:nvSpPr>
              <p:spPr>
                <a:xfrm>
                  <a:off x="6311736" y="4189785"/>
                  <a:ext cx="482928" cy="623132"/>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B1796FC3-DFBC-9DA1-CBA6-3240DF866EA4}"/>
                    </a:ext>
                  </a:extLst>
                </p:cNvPr>
                <p:cNvSpPr/>
                <p:nvPr/>
              </p:nvSpPr>
              <p:spPr>
                <a:xfrm>
                  <a:off x="6572250" y="4263226"/>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grpFill/>
                <a:ln w="9525"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21650171-EE60-EB98-1CC9-A367FB08560B}"/>
                    </a:ext>
                  </a:extLst>
                </p:cNvPr>
                <p:cNvSpPr/>
                <p:nvPr/>
              </p:nvSpPr>
              <p:spPr>
                <a:xfrm>
                  <a:off x="6572250" y="4415626"/>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grpFill/>
                <a:ln w="9525"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2D4475D8-FBFC-2FCC-3A47-ACD42F004319}"/>
                    </a:ext>
                  </a:extLst>
                </p:cNvPr>
                <p:cNvSpPr/>
                <p:nvPr/>
              </p:nvSpPr>
              <p:spPr>
                <a:xfrm>
                  <a:off x="6572250" y="4720426"/>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grpFill/>
                <a:ln w="9525"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8E6CD096-8D6E-C2FA-09C1-6DE12764F8EC}"/>
                    </a:ext>
                  </a:extLst>
                </p:cNvPr>
                <p:cNvSpPr/>
                <p:nvPr/>
              </p:nvSpPr>
              <p:spPr>
                <a:xfrm>
                  <a:off x="6572250" y="4568026"/>
                  <a:ext cx="161925" cy="38100"/>
                </a:xfrm>
                <a:custGeom>
                  <a:avLst/>
                  <a:gdLst>
                    <a:gd name="connsiteX0" fmla="*/ 0 w 161925"/>
                    <a:gd name="connsiteY0" fmla="*/ 0 h 38100"/>
                    <a:gd name="connsiteX1" fmla="*/ 161925 w 161925"/>
                    <a:gd name="connsiteY1" fmla="*/ 0 h 38100"/>
                    <a:gd name="connsiteX2" fmla="*/ 161925 w 161925"/>
                    <a:gd name="connsiteY2" fmla="*/ 38100 h 38100"/>
                    <a:gd name="connsiteX3" fmla="*/ 0 w 1619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61925" h="38100">
                      <a:moveTo>
                        <a:pt x="0" y="0"/>
                      </a:moveTo>
                      <a:lnTo>
                        <a:pt x="161925" y="0"/>
                      </a:lnTo>
                      <a:lnTo>
                        <a:pt x="161925" y="38100"/>
                      </a:lnTo>
                      <a:lnTo>
                        <a:pt x="0" y="38100"/>
                      </a:lnTo>
                      <a:close/>
                    </a:path>
                  </a:pathLst>
                </a:custGeom>
                <a:grpFill/>
                <a:ln w="9525"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D798F392-E92D-280A-1787-0BF555898751}"/>
                    </a:ext>
                  </a:extLst>
                </p:cNvPr>
                <p:cNvSpPr/>
                <p:nvPr/>
              </p:nvSpPr>
              <p:spPr>
                <a:xfrm>
                  <a:off x="6372225" y="4215601"/>
                  <a:ext cx="140969" cy="116205"/>
                </a:xfrm>
                <a:custGeom>
                  <a:avLst/>
                  <a:gdLst>
                    <a:gd name="connsiteX0" fmla="*/ 140970 w 140969"/>
                    <a:gd name="connsiteY0" fmla="*/ 26670 h 116205"/>
                    <a:gd name="connsiteX1" fmla="*/ 114300 w 140969"/>
                    <a:gd name="connsiteY1" fmla="*/ 0 h 116205"/>
                    <a:gd name="connsiteX2" fmla="*/ 51435 w 140969"/>
                    <a:gd name="connsiteY2" fmla="*/ 62865 h 116205"/>
                    <a:gd name="connsiteX3" fmla="*/ 26670 w 140969"/>
                    <a:gd name="connsiteY3" fmla="*/ 38100 h 116205"/>
                    <a:gd name="connsiteX4" fmla="*/ 0 w 140969"/>
                    <a:gd name="connsiteY4" fmla="*/ 64770 h 116205"/>
                    <a:gd name="connsiteX5" fmla="*/ 51435 w 140969"/>
                    <a:gd name="connsiteY5" fmla="*/ 116205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69" h="116205">
                      <a:moveTo>
                        <a:pt x="140970" y="26670"/>
                      </a:moveTo>
                      <a:lnTo>
                        <a:pt x="114300" y="0"/>
                      </a:lnTo>
                      <a:lnTo>
                        <a:pt x="51435" y="62865"/>
                      </a:lnTo>
                      <a:lnTo>
                        <a:pt x="26670" y="38100"/>
                      </a:lnTo>
                      <a:lnTo>
                        <a:pt x="0" y="64770"/>
                      </a:lnTo>
                      <a:lnTo>
                        <a:pt x="51435" y="116205"/>
                      </a:lnTo>
                      <a:close/>
                    </a:path>
                  </a:pathLst>
                </a:custGeom>
                <a:grpFill/>
                <a:ln w="9525"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BB2CEBB9-EDC1-42EA-40A8-3BAE5CA23A5E}"/>
                    </a:ext>
                  </a:extLst>
                </p:cNvPr>
                <p:cNvSpPr/>
                <p:nvPr/>
              </p:nvSpPr>
              <p:spPr>
                <a:xfrm>
                  <a:off x="6372225" y="4368001"/>
                  <a:ext cx="140969" cy="116205"/>
                </a:xfrm>
                <a:custGeom>
                  <a:avLst/>
                  <a:gdLst>
                    <a:gd name="connsiteX0" fmla="*/ 140970 w 140969"/>
                    <a:gd name="connsiteY0" fmla="*/ 26670 h 116205"/>
                    <a:gd name="connsiteX1" fmla="*/ 114300 w 140969"/>
                    <a:gd name="connsiteY1" fmla="*/ 0 h 116205"/>
                    <a:gd name="connsiteX2" fmla="*/ 51435 w 140969"/>
                    <a:gd name="connsiteY2" fmla="*/ 62865 h 116205"/>
                    <a:gd name="connsiteX3" fmla="*/ 26670 w 140969"/>
                    <a:gd name="connsiteY3" fmla="*/ 38100 h 116205"/>
                    <a:gd name="connsiteX4" fmla="*/ 0 w 140969"/>
                    <a:gd name="connsiteY4" fmla="*/ 64770 h 116205"/>
                    <a:gd name="connsiteX5" fmla="*/ 51435 w 140969"/>
                    <a:gd name="connsiteY5" fmla="*/ 116205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69" h="116205">
                      <a:moveTo>
                        <a:pt x="140970" y="26670"/>
                      </a:moveTo>
                      <a:lnTo>
                        <a:pt x="114300" y="0"/>
                      </a:lnTo>
                      <a:lnTo>
                        <a:pt x="51435" y="62865"/>
                      </a:lnTo>
                      <a:lnTo>
                        <a:pt x="26670" y="38100"/>
                      </a:lnTo>
                      <a:lnTo>
                        <a:pt x="0" y="64770"/>
                      </a:lnTo>
                      <a:lnTo>
                        <a:pt x="51435" y="116205"/>
                      </a:lnTo>
                      <a:close/>
                    </a:path>
                  </a:pathLst>
                </a:custGeom>
                <a:grpFill/>
                <a:ln w="9525"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033E12A3-A8C7-9BA0-EA19-1A379CC61868}"/>
                    </a:ext>
                  </a:extLst>
                </p:cNvPr>
                <p:cNvSpPr/>
                <p:nvPr/>
              </p:nvSpPr>
              <p:spPr>
                <a:xfrm>
                  <a:off x="6372225" y="4520401"/>
                  <a:ext cx="140969" cy="116205"/>
                </a:xfrm>
                <a:custGeom>
                  <a:avLst/>
                  <a:gdLst>
                    <a:gd name="connsiteX0" fmla="*/ 140970 w 140969"/>
                    <a:gd name="connsiteY0" fmla="*/ 26670 h 116205"/>
                    <a:gd name="connsiteX1" fmla="*/ 114300 w 140969"/>
                    <a:gd name="connsiteY1" fmla="*/ 0 h 116205"/>
                    <a:gd name="connsiteX2" fmla="*/ 51435 w 140969"/>
                    <a:gd name="connsiteY2" fmla="*/ 62865 h 116205"/>
                    <a:gd name="connsiteX3" fmla="*/ 26670 w 140969"/>
                    <a:gd name="connsiteY3" fmla="*/ 38100 h 116205"/>
                    <a:gd name="connsiteX4" fmla="*/ 0 w 140969"/>
                    <a:gd name="connsiteY4" fmla="*/ 64770 h 116205"/>
                    <a:gd name="connsiteX5" fmla="*/ 51435 w 140969"/>
                    <a:gd name="connsiteY5" fmla="*/ 116205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69" h="116205">
                      <a:moveTo>
                        <a:pt x="140970" y="26670"/>
                      </a:moveTo>
                      <a:lnTo>
                        <a:pt x="114300" y="0"/>
                      </a:lnTo>
                      <a:lnTo>
                        <a:pt x="51435" y="62865"/>
                      </a:lnTo>
                      <a:lnTo>
                        <a:pt x="26670" y="38100"/>
                      </a:lnTo>
                      <a:lnTo>
                        <a:pt x="0" y="64770"/>
                      </a:lnTo>
                      <a:lnTo>
                        <a:pt x="51435" y="116205"/>
                      </a:lnTo>
                      <a:close/>
                    </a:path>
                  </a:pathLst>
                </a:custGeom>
                <a:grpFill/>
                <a:ln w="9525"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7D8FB6D1-02B0-6E8A-299F-B2222F85481F}"/>
                    </a:ext>
                  </a:extLst>
                </p:cNvPr>
                <p:cNvSpPr/>
                <p:nvPr/>
              </p:nvSpPr>
              <p:spPr>
                <a:xfrm>
                  <a:off x="6372225" y="4670896"/>
                  <a:ext cx="140969" cy="116204"/>
                </a:xfrm>
                <a:custGeom>
                  <a:avLst/>
                  <a:gdLst>
                    <a:gd name="connsiteX0" fmla="*/ 140970 w 140969"/>
                    <a:gd name="connsiteY0" fmla="*/ 26670 h 116204"/>
                    <a:gd name="connsiteX1" fmla="*/ 114300 w 140969"/>
                    <a:gd name="connsiteY1" fmla="*/ 0 h 116204"/>
                    <a:gd name="connsiteX2" fmla="*/ 51435 w 140969"/>
                    <a:gd name="connsiteY2" fmla="*/ 62865 h 116204"/>
                    <a:gd name="connsiteX3" fmla="*/ 26670 w 140969"/>
                    <a:gd name="connsiteY3" fmla="*/ 38100 h 116204"/>
                    <a:gd name="connsiteX4" fmla="*/ 0 w 140969"/>
                    <a:gd name="connsiteY4" fmla="*/ 64770 h 116204"/>
                    <a:gd name="connsiteX5" fmla="*/ 51435 w 140969"/>
                    <a:gd name="connsiteY5" fmla="*/ 116205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69" h="116204">
                      <a:moveTo>
                        <a:pt x="140970" y="26670"/>
                      </a:moveTo>
                      <a:lnTo>
                        <a:pt x="114300" y="0"/>
                      </a:lnTo>
                      <a:lnTo>
                        <a:pt x="51435" y="62865"/>
                      </a:lnTo>
                      <a:lnTo>
                        <a:pt x="26670" y="38100"/>
                      </a:lnTo>
                      <a:lnTo>
                        <a:pt x="0" y="64770"/>
                      </a:lnTo>
                      <a:lnTo>
                        <a:pt x="51435" y="116205"/>
                      </a:lnTo>
                      <a:close/>
                    </a:path>
                  </a:pathLst>
                </a:custGeom>
                <a:grpFill/>
                <a:ln w="9525" cap="flat">
                  <a:noFill/>
                  <a:prstDash val="solid"/>
                  <a:miter/>
                </a:ln>
              </p:spPr>
              <p:txBody>
                <a:bodyPr rtlCol="0" anchor="ctr"/>
                <a:lstStyle/>
                <a:p>
                  <a:endParaRPr lang="en-GB" dirty="0"/>
                </a:p>
              </p:txBody>
            </p:sp>
          </p:grpSp>
          <p:sp>
            <p:nvSpPr>
              <p:cNvPr id="28" name="TextBox 27">
                <a:extLst>
                  <a:ext uri="{FF2B5EF4-FFF2-40B4-BE49-F238E27FC236}">
                    <a16:creationId xmlns:a16="http://schemas.microsoft.com/office/drawing/2014/main" id="{620FBBDE-C69B-225E-49A6-5B95687D5C4E}"/>
                  </a:ext>
                </a:extLst>
              </p:cNvPr>
              <p:cNvSpPr txBox="1"/>
              <p:nvPr/>
            </p:nvSpPr>
            <p:spPr>
              <a:xfrm>
                <a:off x="6933472" y="4465623"/>
                <a:ext cx="2006972"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Multiple choice exam</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33CA5FDA-0A36-AE9B-A1A0-ABDD212511B9}"/>
                </a:ext>
              </a:extLst>
            </p:cNvPr>
            <p:cNvGrpSpPr/>
            <p:nvPr/>
          </p:nvGrpSpPr>
          <p:grpSpPr>
            <a:xfrm>
              <a:off x="6932169" y="5145101"/>
              <a:ext cx="2006972" cy="1232136"/>
              <a:chOff x="6932169" y="5145101"/>
              <a:chExt cx="2006972" cy="1232136"/>
            </a:xfrm>
          </p:grpSpPr>
          <p:pic>
            <p:nvPicPr>
              <p:cNvPr id="25" name="Graphic 24" descr="Boardroom outline">
                <a:extLst>
                  <a:ext uri="{FF2B5EF4-FFF2-40B4-BE49-F238E27FC236}">
                    <a16:creationId xmlns:a16="http://schemas.microsoft.com/office/drawing/2014/main" id="{310B563C-C60E-8F15-DA32-CDF251646F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31259" y="5145101"/>
                <a:ext cx="808792" cy="808792"/>
              </a:xfrm>
              <a:prstGeom prst="rect">
                <a:avLst/>
              </a:prstGeom>
            </p:spPr>
          </p:pic>
          <p:sp>
            <p:nvSpPr>
              <p:cNvPr id="26" name="TextBox 25">
                <a:extLst>
                  <a:ext uri="{FF2B5EF4-FFF2-40B4-BE49-F238E27FC236}">
                    <a16:creationId xmlns:a16="http://schemas.microsoft.com/office/drawing/2014/main" id="{26F94858-E0C2-A76F-C2A5-A2AD3C9278BD}"/>
                  </a:ext>
                </a:extLst>
              </p:cNvPr>
              <p:cNvSpPr txBox="1"/>
              <p:nvPr/>
            </p:nvSpPr>
            <p:spPr>
              <a:xfrm>
                <a:off x="6932169" y="5854017"/>
                <a:ext cx="2006972"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Reflective journal and interview</a:t>
                </a:r>
                <a:endParaRPr lang="en-GB" sz="1400" dirty="0">
                  <a:solidFill>
                    <a:schemeClr val="bg1"/>
                  </a:solidFill>
                  <a:latin typeface="Arial" panose="020B0604020202020204" pitchFamily="34" charset="0"/>
                  <a:cs typeface="Arial" panose="020B0604020202020204" pitchFamily="34" charset="0"/>
                </a:endParaRPr>
              </a:p>
            </p:txBody>
          </p:sp>
        </p:grpSp>
      </p:grpSp>
      <p:grpSp>
        <p:nvGrpSpPr>
          <p:cNvPr id="40" name="Group 39">
            <a:extLst>
              <a:ext uri="{FF2B5EF4-FFF2-40B4-BE49-F238E27FC236}">
                <a16:creationId xmlns:a16="http://schemas.microsoft.com/office/drawing/2014/main" id="{AB3BEBC8-89DF-026E-00A2-D75F9EAFA8ED}"/>
              </a:ext>
            </a:extLst>
          </p:cNvPr>
          <p:cNvGrpSpPr/>
          <p:nvPr userDrawn="1"/>
        </p:nvGrpSpPr>
        <p:grpSpPr>
          <a:xfrm>
            <a:off x="5190759" y="2438088"/>
            <a:ext cx="2006972" cy="4006299"/>
            <a:chOff x="4857655" y="2370938"/>
            <a:chExt cx="2006972" cy="4006299"/>
          </a:xfrm>
        </p:grpSpPr>
        <p:grpSp>
          <p:nvGrpSpPr>
            <p:cNvPr id="41" name="Group 40">
              <a:extLst>
                <a:ext uri="{FF2B5EF4-FFF2-40B4-BE49-F238E27FC236}">
                  <a16:creationId xmlns:a16="http://schemas.microsoft.com/office/drawing/2014/main" id="{D15A7D9F-0CC5-BA3F-AB8E-26EC4F529468}"/>
                </a:ext>
              </a:extLst>
            </p:cNvPr>
            <p:cNvGrpSpPr/>
            <p:nvPr/>
          </p:nvGrpSpPr>
          <p:grpSpPr>
            <a:xfrm>
              <a:off x="4857655" y="3754008"/>
              <a:ext cx="2006972" cy="1234006"/>
              <a:chOff x="4827701" y="3754008"/>
              <a:chExt cx="2006972" cy="1234006"/>
            </a:xfrm>
          </p:grpSpPr>
          <p:pic>
            <p:nvPicPr>
              <p:cNvPr id="48" name="Graphic 47" descr="Open folder outline">
                <a:extLst>
                  <a:ext uri="{FF2B5EF4-FFF2-40B4-BE49-F238E27FC236}">
                    <a16:creationId xmlns:a16="http://schemas.microsoft.com/office/drawing/2014/main" id="{3A1DD4F5-736A-2252-1180-743DD292CCB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33896" y="3754008"/>
                <a:ext cx="794582" cy="794582"/>
              </a:xfrm>
              <a:prstGeom prst="rect">
                <a:avLst/>
              </a:prstGeom>
            </p:spPr>
          </p:pic>
          <p:sp>
            <p:nvSpPr>
              <p:cNvPr id="49" name="TextBox 48">
                <a:extLst>
                  <a:ext uri="{FF2B5EF4-FFF2-40B4-BE49-F238E27FC236}">
                    <a16:creationId xmlns:a16="http://schemas.microsoft.com/office/drawing/2014/main" id="{ADD551BA-6960-B210-59BC-C4659F7BB790}"/>
                  </a:ext>
                </a:extLst>
              </p:cNvPr>
              <p:cNvSpPr txBox="1"/>
              <p:nvPr/>
            </p:nvSpPr>
            <p:spPr>
              <a:xfrm>
                <a:off x="4827701" y="4464794"/>
                <a:ext cx="2006972"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On programme 100% achievement evidence</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08EBBACB-BE75-CDF9-B995-2526DB735A64}"/>
                </a:ext>
              </a:extLst>
            </p:cNvPr>
            <p:cNvGrpSpPr/>
            <p:nvPr/>
          </p:nvGrpSpPr>
          <p:grpSpPr>
            <a:xfrm>
              <a:off x="4857655" y="5039493"/>
              <a:ext cx="2006972" cy="1337744"/>
              <a:chOff x="4828140" y="5039493"/>
              <a:chExt cx="2006972" cy="1337744"/>
            </a:xfrm>
          </p:grpSpPr>
          <p:sp>
            <p:nvSpPr>
              <p:cNvPr id="46" name="TextBox 45">
                <a:extLst>
                  <a:ext uri="{FF2B5EF4-FFF2-40B4-BE49-F238E27FC236}">
                    <a16:creationId xmlns:a16="http://schemas.microsoft.com/office/drawing/2014/main" id="{E84A47B3-5B15-0509-C4F6-9BD6FAC9EEEF}"/>
                  </a:ext>
                </a:extLst>
              </p:cNvPr>
              <p:cNvSpPr txBox="1"/>
              <p:nvPr/>
            </p:nvSpPr>
            <p:spPr>
              <a:xfrm>
                <a:off x="4828140" y="5854017"/>
                <a:ext cx="2006972"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Confirmed to be ready for EPA</a:t>
                </a:r>
                <a:endParaRPr lang="en-GB" sz="1400" dirty="0">
                  <a:solidFill>
                    <a:schemeClr val="bg1"/>
                  </a:solidFill>
                  <a:latin typeface="Arial" panose="020B0604020202020204" pitchFamily="34" charset="0"/>
                  <a:cs typeface="Arial" panose="020B0604020202020204" pitchFamily="34" charset="0"/>
                </a:endParaRPr>
              </a:p>
            </p:txBody>
          </p:sp>
          <p:pic>
            <p:nvPicPr>
              <p:cNvPr id="47" name="Graphic 46" descr="Comment Like with solid fill">
                <a:extLst>
                  <a:ext uri="{FF2B5EF4-FFF2-40B4-BE49-F238E27FC236}">
                    <a16:creationId xmlns:a16="http://schemas.microsoft.com/office/drawing/2014/main" id="{2BB3AF8C-647B-83AE-30DF-9E13FD5DDCF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374426" y="5039493"/>
                <a:ext cx="914400" cy="914400"/>
              </a:xfrm>
              <a:prstGeom prst="rect">
                <a:avLst/>
              </a:prstGeom>
            </p:spPr>
          </p:pic>
        </p:grpSp>
        <p:grpSp>
          <p:nvGrpSpPr>
            <p:cNvPr id="43" name="Group 42">
              <a:extLst>
                <a:ext uri="{FF2B5EF4-FFF2-40B4-BE49-F238E27FC236}">
                  <a16:creationId xmlns:a16="http://schemas.microsoft.com/office/drawing/2014/main" id="{AAF62697-E4BA-EB1D-505C-BBA745301E41}"/>
                </a:ext>
              </a:extLst>
            </p:cNvPr>
            <p:cNvGrpSpPr/>
            <p:nvPr/>
          </p:nvGrpSpPr>
          <p:grpSpPr>
            <a:xfrm>
              <a:off x="4857655" y="2370938"/>
              <a:ext cx="2006972" cy="1283774"/>
              <a:chOff x="4887610" y="2370938"/>
              <a:chExt cx="2006972" cy="1283774"/>
            </a:xfrm>
          </p:grpSpPr>
          <p:sp>
            <p:nvSpPr>
              <p:cNvPr id="44" name="TextBox 43">
                <a:extLst>
                  <a:ext uri="{FF2B5EF4-FFF2-40B4-BE49-F238E27FC236}">
                    <a16:creationId xmlns:a16="http://schemas.microsoft.com/office/drawing/2014/main" id="{55435E52-2FBA-8449-9259-F3A101553364}"/>
                  </a:ext>
                </a:extLst>
              </p:cNvPr>
              <p:cNvSpPr txBox="1"/>
              <p:nvPr/>
            </p:nvSpPr>
            <p:spPr>
              <a:xfrm>
                <a:off x="4887610" y="3131492"/>
                <a:ext cx="2006972"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Preparation for assessment</a:t>
                </a:r>
                <a:endParaRPr lang="en-GB" sz="1400" dirty="0">
                  <a:solidFill>
                    <a:schemeClr val="bg1"/>
                  </a:solidFill>
                  <a:latin typeface="Arial" panose="020B0604020202020204" pitchFamily="34" charset="0"/>
                  <a:cs typeface="Arial" panose="020B0604020202020204" pitchFamily="34" charset="0"/>
                </a:endParaRPr>
              </a:p>
            </p:txBody>
          </p:sp>
          <p:pic>
            <p:nvPicPr>
              <p:cNvPr id="45" name="Graphic 44" descr="Remote learning language with solid fill">
                <a:extLst>
                  <a:ext uri="{FF2B5EF4-FFF2-40B4-BE49-F238E27FC236}">
                    <a16:creationId xmlns:a16="http://schemas.microsoft.com/office/drawing/2014/main" id="{8D0E1CC4-ED16-4B7C-CEB5-C20774BDC43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458666" y="2370938"/>
                <a:ext cx="864860" cy="864860"/>
              </a:xfrm>
              <a:prstGeom prst="rect">
                <a:avLst/>
              </a:prstGeom>
            </p:spPr>
          </p:pic>
        </p:grpSp>
      </p:grpSp>
      <p:grpSp>
        <p:nvGrpSpPr>
          <p:cNvPr id="50" name="Group 49">
            <a:extLst>
              <a:ext uri="{FF2B5EF4-FFF2-40B4-BE49-F238E27FC236}">
                <a16:creationId xmlns:a16="http://schemas.microsoft.com/office/drawing/2014/main" id="{3255024F-63E4-EB9E-3A5D-8E72AE69C7E3}"/>
              </a:ext>
            </a:extLst>
          </p:cNvPr>
          <p:cNvGrpSpPr/>
          <p:nvPr userDrawn="1"/>
        </p:nvGrpSpPr>
        <p:grpSpPr>
          <a:xfrm>
            <a:off x="2898983" y="2363561"/>
            <a:ext cx="2006972" cy="1135320"/>
            <a:chOff x="2923364" y="2294681"/>
            <a:chExt cx="2006972" cy="1135320"/>
          </a:xfrm>
        </p:grpSpPr>
        <p:pic>
          <p:nvPicPr>
            <p:cNvPr id="51" name="Graphic 50" descr="Teacher with solid fill">
              <a:extLst>
                <a:ext uri="{FF2B5EF4-FFF2-40B4-BE49-F238E27FC236}">
                  <a16:creationId xmlns:a16="http://schemas.microsoft.com/office/drawing/2014/main" id="{48CEC9C6-4B24-3928-B2B0-CB5231DE244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469650" y="2294681"/>
              <a:ext cx="914400" cy="914400"/>
            </a:xfrm>
            <a:prstGeom prst="rect">
              <a:avLst/>
            </a:prstGeom>
          </p:spPr>
        </p:pic>
        <p:sp>
          <p:nvSpPr>
            <p:cNvPr id="52" name="TextBox 51">
              <a:extLst>
                <a:ext uri="{FF2B5EF4-FFF2-40B4-BE49-F238E27FC236}">
                  <a16:creationId xmlns:a16="http://schemas.microsoft.com/office/drawing/2014/main" id="{3F4BA4FD-5617-5B70-A985-668A7C06FF13}"/>
                </a:ext>
              </a:extLst>
            </p:cNvPr>
            <p:cNvSpPr txBox="1"/>
            <p:nvPr/>
          </p:nvSpPr>
          <p:spPr>
            <a:xfrm>
              <a:off x="2923364" y="3122224"/>
              <a:ext cx="2006972"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Off the job training</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29E70364-90E9-A697-1752-7922853C13F0}"/>
              </a:ext>
            </a:extLst>
          </p:cNvPr>
          <p:cNvGrpSpPr/>
          <p:nvPr userDrawn="1"/>
        </p:nvGrpSpPr>
        <p:grpSpPr>
          <a:xfrm>
            <a:off x="2898983" y="3714703"/>
            <a:ext cx="2006972" cy="1312965"/>
            <a:chOff x="3035566" y="3808399"/>
            <a:chExt cx="2006972" cy="1312965"/>
          </a:xfrm>
        </p:grpSpPr>
        <p:pic>
          <p:nvPicPr>
            <p:cNvPr id="54" name="Graphic 53" descr="Diploma with solid fill">
              <a:extLst>
                <a:ext uri="{FF2B5EF4-FFF2-40B4-BE49-F238E27FC236}">
                  <a16:creationId xmlns:a16="http://schemas.microsoft.com/office/drawing/2014/main" id="{4E79656F-CFA6-9B91-4EEA-855A5C1F3C1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581852" y="3808399"/>
              <a:ext cx="914400" cy="914400"/>
            </a:xfrm>
            <a:prstGeom prst="rect">
              <a:avLst/>
            </a:prstGeom>
          </p:spPr>
        </p:pic>
        <p:sp>
          <p:nvSpPr>
            <p:cNvPr id="55" name="TextBox 54">
              <a:extLst>
                <a:ext uri="{FF2B5EF4-FFF2-40B4-BE49-F238E27FC236}">
                  <a16:creationId xmlns:a16="http://schemas.microsoft.com/office/drawing/2014/main" id="{3849E0B3-1CC2-4E4B-8D9C-BE4BF81C146E}"/>
                </a:ext>
              </a:extLst>
            </p:cNvPr>
            <p:cNvSpPr txBox="1"/>
            <p:nvPr/>
          </p:nvSpPr>
          <p:spPr>
            <a:xfrm>
              <a:off x="3035566" y="4598144"/>
              <a:ext cx="2006972"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Standard/Diploma</a:t>
              </a:r>
            </a:p>
            <a:p>
              <a:pPr algn="ctr"/>
              <a:r>
                <a:rPr lang="en-US" sz="1400" dirty="0">
                  <a:solidFill>
                    <a:schemeClr val="bg1"/>
                  </a:solidFill>
                  <a:latin typeface="Arial" panose="020B0604020202020204" pitchFamily="34" charset="0"/>
                  <a:cs typeface="Arial" panose="020B0604020202020204" pitchFamily="34" charset="0"/>
                </a:rPr>
                <a:t>/Other</a:t>
              </a:r>
              <a:endParaRPr lang="en-GB" sz="1400" dirty="0">
                <a:solidFill>
                  <a:schemeClr val="bg1"/>
                </a:solidFill>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47C194AB-27CC-7149-DE9D-B8E1C89C007F}"/>
              </a:ext>
            </a:extLst>
          </p:cNvPr>
          <p:cNvGrpSpPr/>
          <p:nvPr userDrawn="1"/>
        </p:nvGrpSpPr>
        <p:grpSpPr>
          <a:xfrm>
            <a:off x="2905888" y="5140489"/>
            <a:ext cx="2006972" cy="1096363"/>
            <a:chOff x="3014563" y="5071609"/>
            <a:chExt cx="2006972" cy="1096363"/>
          </a:xfrm>
        </p:grpSpPr>
        <p:pic>
          <p:nvPicPr>
            <p:cNvPr id="57" name="Graphic 56" descr="Remote learning math with solid fill">
              <a:extLst>
                <a:ext uri="{FF2B5EF4-FFF2-40B4-BE49-F238E27FC236}">
                  <a16:creationId xmlns:a16="http://schemas.microsoft.com/office/drawing/2014/main" id="{99F78B05-75D6-EE12-8EE9-0ED2EF0BDD1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560849" y="5071609"/>
              <a:ext cx="914400" cy="914400"/>
            </a:xfrm>
            <a:prstGeom prst="rect">
              <a:avLst/>
            </a:prstGeom>
          </p:spPr>
        </p:pic>
        <p:sp>
          <p:nvSpPr>
            <p:cNvPr id="58" name="TextBox 57">
              <a:extLst>
                <a:ext uri="{FF2B5EF4-FFF2-40B4-BE49-F238E27FC236}">
                  <a16:creationId xmlns:a16="http://schemas.microsoft.com/office/drawing/2014/main" id="{0B3752C8-3521-5333-33C9-17CE74320779}"/>
                </a:ext>
              </a:extLst>
            </p:cNvPr>
            <p:cNvSpPr txBox="1"/>
            <p:nvPr/>
          </p:nvSpPr>
          <p:spPr>
            <a:xfrm>
              <a:off x="3014563" y="5860195"/>
              <a:ext cx="2006972"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English &amp; maths</a:t>
              </a:r>
            </a:p>
          </p:txBody>
        </p:sp>
      </p:grpSp>
      <p:grpSp>
        <p:nvGrpSpPr>
          <p:cNvPr id="59" name="Group 58">
            <a:extLst>
              <a:ext uri="{FF2B5EF4-FFF2-40B4-BE49-F238E27FC236}">
                <a16:creationId xmlns:a16="http://schemas.microsoft.com/office/drawing/2014/main" id="{77D92A2A-85EB-1470-5898-FADC6929EAA2}"/>
              </a:ext>
            </a:extLst>
          </p:cNvPr>
          <p:cNvGrpSpPr/>
          <p:nvPr userDrawn="1"/>
        </p:nvGrpSpPr>
        <p:grpSpPr>
          <a:xfrm>
            <a:off x="1013987" y="2157451"/>
            <a:ext cx="1397640" cy="1064408"/>
            <a:chOff x="1013987" y="2435244"/>
            <a:chExt cx="1397640" cy="1064408"/>
          </a:xfrm>
        </p:grpSpPr>
        <p:pic>
          <p:nvPicPr>
            <p:cNvPr id="60" name="Graphic 59" descr="Newspaper with solid fill">
              <a:extLst>
                <a:ext uri="{FF2B5EF4-FFF2-40B4-BE49-F238E27FC236}">
                  <a16:creationId xmlns:a16="http://schemas.microsoft.com/office/drawing/2014/main" id="{469711AC-5618-5002-B0AE-BA8EA8CCE94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315063" y="2435244"/>
              <a:ext cx="802552" cy="802552"/>
            </a:xfrm>
            <a:prstGeom prst="rect">
              <a:avLst/>
            </a:prstGeom>
          </p:spPr>
        </p:pic>
        <p:sp>
          <p:nvSpPr>
            <p:cNvPr id="61" name="TextBox 60">
              <a:extLst>
                <a:ext uri="{FF2B5EF4-FFF2-40B4-BE49-F238E27FC236}">
                  <a16:creationId xmlns:a16="http://schemas.microsoft.com/office/drawing/2014/main" id="{17C81FC5-6047-4DAA-B0CD-82442AB33523}"/>
                </a:ext>
              </a:extLst>
            </p:cNvPr>
            <p:cNvSpPr txBox="1"/>
            <p:nvPr/>
          </p:nvSpPr>
          <p:spPr>
            <a:xfrm>
              <a:off x="1013987" y="3191875"/>
              <a:ext cx="1397640"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Information</a:t>
              </a:r>
            </a:p>
          </p:txBody>
        </p:sp>
      </p:grpSp>
      <p:grpSp>
        <p:nvGrpSpPr>
          <p:cNvPr id="62" name="Group 61">
            <a:extLst>
              <a:ext uri="{FF2B5EF4-FFF2-40B4-BE49-F238E27FC236}">
                <a16:creationId xmlns:a16="http://schemas.microsoft.com/office/drawing/2014/main" id="{5031AD4E-10F0-4AD1-757D-E3E6AFB774EA}"/>
              </a:ext>
            </a:extLst>
          </p:cNvPr>
          <p:cNvGrpSpPr/>
          <p:nvPr userDrawn="1"/>
        </p:nvGrpSpPr>
        <p:grpSpPr>
          <a:xfrm>
            <a:off x="982186" y="3199904"/>
            <a:ext cx="1397640" cy="1277451"/>
            <a:chOff x="982186" y="3477697"/>
            <a:chExt cx="1397640" cy="1277451"/>
          </a:xfrm>
        </p:grpSpPr>
        <p:grpSp>
          <p:nvGrpSpPr>
            <p:cNvPr id="63" name="Group 62">
              <a:extLst>
                <a:ext uri="{FF2B5EF4-FFF2-40B4-BE49-F238E27FC236}">
                  <a16:creationId xmlns:a16="http://schemas.microsoft.com/office/drawing/2014/main" id="{EBB209F5-6385-4055-368F-ADE85004415B}"/>
                </a:ext>
              </a:extLst>
            </p:cNvPr>
            <p:cNvGrpSpPr/>
            <p:nvPr/>
          </p:nvGrpSpPr>
          <p:grpSpPr>
            <a:xfrm>
              <a:off x="1314003" y="3477697"/>
              <a:ext cx="797608" cy="797608"/>
              <a:chOff x="1376059" y="3195679"/>
              <a:chExt cx="914400" cy="914400"/>
            </a:xfrm>
          </p:grpSpPr>
          <p:pic>
            <p:nvPicPr>
              <p:cNvPr id="65" name="Graphic 64" descr="Clipboard outline">
                <a:extLst>
                  <a:ext uri="{FF2B5EF4-FFF2-40B4-BE49-F238E27FC236}">
                    <a16:creationId xmlns:a16="http://schemas.microsoft.com/office/drawing/2014/main" id="{65DEF522-D4F8-12F3-C727-F0525323AEF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376059" y="3195679"/>
                <a:ext cx="914400" cy="914400"/>
              </a:xfrm>
              <a:prstGeom prst="rect">
                <a:avLst/>
              </a:prstGeom>
            </p:spPr>
          </p:pic>
          <p:pic>
            <p:nvPicPr>
              <p:cNvPr id="66" name="Graphic 65" descr="Scribble outline">
                <a:extLst>
                  <a:ext uri="{FF2B5EF4-FFF2-40B4-BE49-F238E27FC236}">
                    <a16:creationId xmlns:a16="http://schemas.microsoft.com/office/drawing/2014/main" id="{AC4528E6-379A-1702-AC32-D9095C748E6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676258" y="3495878"/>
                <a:ext cx="614002" cy="614002"/>
              </a:xfrm>
              <a:prstGeom prst="rect">
                <a:avLst/>
              </a:prstGeom>
            </p:spPr>
          </p:pic>
        </p:grpSp>
        <p:sp>
          <p:nvSpPr>
            <p:cNvPr id="64" name="TextBox 63">
              <a:extLst>
                <a:ext uri="{FF2B5EF4-FFF2-40B4-BE49-F238E27FC236}">
                  <a16:creationId xmlns:a16="http://schemas.microsoft.com/office/drawing/2014/main" id="{C77D74A2-E4FE-098D-3461-0E062E6525E1}"/>
                </a:ext>
              </a:extLst>
            </p:cNvPr>
            <p:cNvSpPr txBox="1"/>
            <p:nvPr/>
          </p:nvSpPr>
          <p:spPr>
            <a:xfrm>
              <a:off x="982186" y="4231928"/>
              <a:ext cx="1397640"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Application &amp; eligibility check</a:t>
              </a:r>
            </a:p>
          </p:txBody>
        </p:sp>
      </p:grpSp>
      <p:grpSp>
        <p:nvGrpSpPr>
          <p:cNvPr id="67" name="Group 66">
            <a:extLst>
              <a:ext uri="{FF2B5EF4-FFF2-40B4-BE49-F238E27FC236}">
                <a16:creationId xmlns:a16="http://schemas.microsoft.com/office/drawing/2014/main" id="{19BBCE5A-8AEE-515C-3143-44BA68B5433D}"/>
              </a:ext>
            </a:extLst>
          </p:cNvPr>
          <p:cNvGrpSpPr/>
          <p:nvPr userDrawn="1"/>
        </p:nvGrpSpPr>
        <p:grpSpPr>
          <a:xfrm>
            <a:off x="489798" y="4526673"/>
            <a:ext cx="2446018" cy="990735"/>
            <a:chOff x="489798" y="4804466"/>
            <a:chExt cx="2446018" cy="990735"/>
          </a:xfrm>
        </p:grpSpPr>
        <p:pic>
          <p:nvPicPr>
            <p:cNvPr id="68" name="Graphic 67" descr="Test Dummy outline">
              <a:extLst>
                <a:ext uri="{FF2B5EF4-FFF2-40B4-BE49-F238E27FC236}">
                  <a16:creationId xmlns:a16="http://schemas.microsoft.com/office/drawing/2014/main" id="{EF8C231D-150A-4077-AB51-30F6D7A8F66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358781" y="4804466"/>
              <a:ext cx="708052" cy="708052"/>
            </a:xfrm>
            <a:prstGeom prst="rect">
              <a:avLst/>
            </a:prstGeom>
          </p:spPr>
        </p:pic>
        <p:sp>
          <p:nvSpPr>
            <p:cNvPr id="69" name="TextBox 68">
              <a:extLst>
                <a:ext uri="{FF2B5EF4-FFF2-40B4-BE49-F238E27FC236}">
                  <a16:creationId xmlns:a16="http://schemas.microsoft.com/office/drawing/2014/main" id="{38A03F4D-6791-C853-CF9C-F85AB7B332DD}"/>
                </a:ext>
              </a:extLst>
            </p:cNvPr>
            <p:cNvSpPr txBox="1"/>
            <p:nvPr/>
          </p:nvSpPr>
          <p:spPr>
            <a:xfrm>
              <a:off x="489798" y="5487424"/>
              <a:ext cx="2446018"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Assessments &amp; induction</a:t>
              </a:r>
            </a:p>
          </p:txBody>
        </p:sp>
      </p:grpSp>
      <p:grpSp>
        <p:nvGrpSpPr>
          <p:cNvPr id="70" name="Group 69">
            <a:extLst>
              <a:ext uri="{FF2B5EF4-FFF2-40B4-BE49-F238E27FC236}">
                <a16:creationId xmlns:a16="http://schemas.microsoft.com/office/drawing/2014/main" id="{C1BDF084-8776-765F-D822-353A7F3E1241}"/>
              </a:ext>
            </a:extLst>
          </p:cNvPr>
          <p:cNvGrpSpPr/>
          <p:nvPr userDrawn="1"/>
        </p:nvGrpSpPr>
        <p:grpSpPr>
          <a:xfrm>
            <a:off x="454880" y="5566632"/>
            <a:ext cx="2480935" cy="1114069"/>
            <a:chOff x="454880" y="5844425"/>
            <a:chExt cx="2480935" cy="1114069"/>
          </a:xfrm>
        </p:grpSpPr>
        <p:grpSp>
          <p:nvGrpSpPr>
            <p:cNvPr id="71" name="Group 70">
              <a:extLst>
                <a:ext uri="{FF2B5EF4-FFF2-40B4-BE49-F238E27FC236}">
                  <a16:creationId xmlns:a16="http://schemas.microsoft.com/office/drawing/2014/main" id="{C858FCDE-2A76-BB2A-3503-37C3A0462925}"/>
                </a:ext>
              </a:extLst>
            </p:cNvPr>
            <p:cNvGrpSpPr/>
            <p:nvPr/>
          </p:nvGrpSpPr>
          <p:grpSpPr>
            <a:xfrm>
              <a:off x="1421923" y="5844425"/>
              <a:ext cx="535276" cy="794500"/>
              <a:chOff x="1024588" y="5448799"/>
              <a:chExt cx="936714" cy="1390346"/>
            </a:xfrm>
          </p:grpSpPr>
          <p:pic>
            <p:nvPicPr>
              <p:cNvPr id="73" name="Graphic 72" descr="Open hand outline">
                <a:extLst>
                  <a:ext uri="{FF2B5EF4-FFF2-40B4-BE49-F238E27FC236}">
                    <a16:creationId xmlns:a16="http://schemas.microsoft.com/office/drawing/2014/main" id="{E84ABCB2-48E8-E791-B0BB-5C62FCF6B247}"/>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24588" y="5924745"/>
                <a:ext cx="914400" cy="914400"/>
              </a:xfrm>
              <a:prstGeom prst="rect">
                <a:avLst/>
              </a:prstGeom>
            </p:spPr>
          </p:pic>
          <p:pic>
            <p:nvPicPr>
              <p:cNvPr id="74" name="Graphic 73" descr="List with solid fill">
                <a:extLst>
                  <a:ext uri="{FF2B5EF4-FFF2-40B4-BE49-F238E27FC236}">
                    <a16:creationId xmlns:a16="http://schemas.microsoft.com/office/drawing/2014/main" id="{29FDB8DE-B27B-A03D-579C-BA38EDE32EA6}"/>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46902" y="5448799"/>
                <a:ext cx="914400" cy="914400"/>
              </a:xfrm>
              <a:prstGeom prst="rect">
                <a:avLst/>
              </a:prstGeom>
            </p:spPr>
          </p:pic>
        </p:grpSp>
        <p:sp>
          <p:nvSpPr>
            <p:cNvPr id="72" name="TextBox 71">
              <a:extLst>
                <a:ext uri="{FF2B5EF4-FFF2-40B4-BE49-F238E27FC236}">
                  <a16:creationId xmlns:a16="http://schemas.microsoft.com/office/drawing/2014/main" id="{04C01D0A-2CA2-D6F1-810E-B992DF7F5F27}"/>
                </a:ext>
              </a:extLst>
            </p:cNvPr>
            <p:cNvSpPr txBox="1"/>
            <p:nvPr/>
          </p:nvSpPr>
          <p:spPr>
            <a:xfrm>
              <a:off x="454880" y="6435274"/>
              <a:ext cx="2480935" cy="523220"/>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Support &amp; programme plan created and agreed</a:t>
              </a:r>
            </a:p>
          </p:txBody>
        </p:sp>
      </p:grpSp>
    </p:spTree>
    <p:extLst>
      <p:ext uri="{BB962C8B-B14F-4D97-AF65-F5344CB8AC3E}">
        <p14:creationId xmlns:p14="http://schemas.microsoft.com/office/powerpoint/2010/main" val="4049899287"/>
      </p:ext>
    </p:extLst>
  </p:cSld>
  <p:clrMap bg1="lt1" tx1="dk1" bg2="lt2" tx2="dk2" accent1="accent1" accent2="accent2" accent3="accent3" accent4="accent4" accent5="accent5" accent6="accent6" hlink="hlink" folHlink="folHlink"/>
  <p:sldLayoutIdLst>
    <p:sldLayoutId id="2147483792" r:id="rId1"/>
    <p:sldLayoutId id="2147483806" r:id="rId2"/>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9"/>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479245" y="333083"/>
            <a:ext cx="10515600" cy="949031"/>
          </a:xfrm>
          <a:prstGeom prst="rect">
            <a:avLst/>
          </a:prstGeom>
        </p:spPr>
        <p:txBody>
          <a:bodyPr vert="horz" lIns="91440" tIns="45720" rIns="91440" bIns="45720" rtlCol="0" anchor="ctr">
            <a:normAutofit/>
          </a:bodyPr>
          <a:lstStyle/>
          <a:p>
            <a:r>
              <a:rPr lang="en-US" dirty="0"/>
              <a:t>Apprenticeship responsibilities</a:t>
            </a:r>
            <a:endParaRPr lang="en-GB" dirty="0"/>
          </a:p>
        </p:txBody>
      </p:sp>
      <p:pic>
        <p:nvPicPr>
          <p:cNvPr id="5" name="Picture 4" descr="Logo, company name&#10;&#10;Description automatically generated">
            <a:extLst>
              <a:ext uri="{FF2B5EF4-FFF2-40B4-BE49-F238E27FC236}">
                <a16:creationId xmlns:a16="http://schemas.microsoft.com/office/drawing/2014/main" id="{6C3BA15F-8A7D-7F32-0641-6E18C8512F2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79962" y="203965"/>
            <a:ext cx="815579" cy="1009279"/>
          </a:xfrm>
          <a:prstGeom prst="rect">
            <a:avLst/>
          </a:prstGeom>
        </p:spPr>
      </p:pic>
    </p:spTree>
    <p:extLst>
      <p:ext uri="{BB962C8B-B14F-4D97-AF65-F5344CB8AC3E}">
        <p14:creationId xmlns:p14="http://schemas.microsoft.com/office/powerpoint/2010/main" val="141608015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814" r:id="rId6"/>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9"/>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119E6C3-6E31-426D-A71E-FC2DB8CB4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D9B58-CB15-408C-98E7-3A78969796E6}" type="datetimeFigureOut">
              <a:rPr lang="en-GB" smtClean="0"/>
              <a:t>22/03/2024</a:t>
            </a:fld>
            <a:endParaRPr lang="en-GB" dirty="0"/>
          </a:p>
        </p:txBody>
      </p:sp>
      <p:sp>
        <p:nvSpPr>
          <p:cNvPr id="5" name="Footer Placeholder 4">
            <a:extLst>
              <a:ext uri="{FF2B5EF4-FFF2-40B4-BE49-F238E27FC236}">
                <a16:creationId xmlns:a16="http://schemas.microsoft.com/office/drawing/2014/main" id="{DD4D67E0-8AB8-4EF7-9376-DBE023105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2EB37E9-26D6-4005-9224-4D099D95E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1CC21-AFC1-41CB-87A0-25FF6684EDBA}" type="slidenum">
              <a:rPr lang="en-GB" smtClean="0"/>
              <a:t>‹#›</a:t>
            </a:fld>
            <a:endParaRPr lang="en-GB" dirty="0"/>
          </a:p>
        </p:txBody>
      </p:sp>
      <p:pic>
        <p:nvPicPr>
          <p:cNvPr id="9" name="Picture 8" descr="Logo&#10;&#10;Description automatically generated">
            <a:extLst>
              <a:ext uri="{FF2B5EF4-FFF2-40B4-BE49-F238E27FC236}">
                <a16:creationId xmlns:a16="http://schemas.microsoft.com/office/drawing/2014/main" id="{E7D848E8-4E7D-F5AA-C977-857C5167024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88258" y="230188"/>
            <a:ext cx="853979" cy="1057275"/>
          </a:xfrm>
          <a:prstGeom prst="rect">
            <a:avLst/>
          </a:prstGeom>
        </p:spPr>
      </p:pic>
    </p:spTree>
    <p:extLst>
      <p:ext uri="{BB962C8B-B14F-4D97-AF65-F5344CB8AC3E}">
        <p14:creationId xmlns:p14="http://schemas.microsoft.com/office/powerpoint/2010/main" val="2562620627"/>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67" r:id="rId3"/>
    <p:sldLayoutId id="2147483668" r:id="rId4"/>
    <p:sldLayoutId id="2147483666" r:id="rId5"/>
    <p:sldLayoutId id="2147483664" r:id="rId6"/>
    <p:sldLayoutId id="2147483665" r:id="rId7"/>
    <p:sldLayoutId id="2147483773" r:id="rId8"/>
    <p:sldLayoutId id="2147483774" r:id="rId9"/>
  </p:sldLayoutIdLst>
  <p:txStyles>
    <p:titleStyle>
      <a:lvl1pPr algn="l" defTabSz="914400" rtl="0" eaLnBrk="1" latinLnBrk="0" hangingPunct="1">
        <a:lnSpc>
          <a:spcPct val="90000"/>
        </a:lnSpc>
        <a:spcBef>
          <a:spcPct val="0"/>
        </a:spcBef>
        <a:buNone/>
        <a:defRPr sz="4400" kern="1200">
          <a:solidFill>
            <a:srgbClr val="1E3D7F"/>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1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119E6C3-6E31-426D-A71E-FC2DB8CB4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D9B58-CB15-408C-98E7-3A78969796E6}" type="datetimeFigureOut">
              <a:rPr lang="en-GB" smtClean="0"/>
              <a:t>22/03/2024</a:t>
            </a:fld>
            <a:endParaRPr lang="en-GB" dirty="0"/>
          </a:p>
        </p:txBody>
      </p:sp>
      <p:sp>
        <p:nvSpPr>
          <p:cNvPr id="5" name="Footer Placeholder 4">
            <a:extLst>
              <a:ext uri="{FF2B5EF4-FFF2-40B4-BE49-F238E27FC236}">
                <a16:creationId xmlns:a16="http://schemas.microsoft.com/office/drawing/2014/main" id="{DD4D67E0-8AB8-4EF7-9376-DBE023105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2EB37E9-26D6-4005-9224-4D099D95E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1CC21-AFC1-41CB-87A0-25FF6684EDBA}" type="slidenum">
              <a:rPr lang="en-GB" smtClean="0"/>
              <a:t>‹#›</a:t>
            </a:fld>
            <a:endParaRPr lang="en-GB" dirty="0"/>
          </a:p>
        </p:txBody>
      </p:sp>
      <p:pic>
        <p:nvPicPr>
          <p:cNvPr id="7" name="Picture 6" descr="Logo, company name&#10;&#10;Description automatically generated">
            <a:extLst>
              <a:ext uri="{FF2B5EF4-FFF2-40B4-BE49-F238E27FC236}">
                <a16:creationId xmlns:a16="http://schemas.microsoft.com/office/drawing/2014/main" id="{BFFBE2AF-0C04-4589-45F6-8669FD38F8A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085251" y="230188"/>
            <a:ext cx="872971" cy="1080302"/>
          </a:xfrm>
          <a:prstGeom prst="rect">
            <a:avLst/>
          </a:prstGeom>
        </p:spPr>
      </p:pic>
    </p:spTree>
    <p:extLst>
      <p:ext uri="{BB962C8B-B14F-4D97-AF65-F5344CB8AC3E}">
        <p14:creationId xmlns:p14="http://schemas.microsoft.com/office/powerpoint/2010/main" val="297658663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71" r:id="rId8"/>
    <p:sldLayoutId id="2147483772" r:id="rId9"/>
    <p:sldLayoutId id="2147483818" r:id="rId10"/>
    <p:sldLayoutId id="2147483820" r:id="rId11"/>
  </p:sldLayoutIdLst>
  <p:txStyles>
    <p:titleStyle>
      <a:lvl1pPr algn="l" defTabSz="914400" rtl="0" eaLnBrk="1" latinLnBrk="0" hangingPunct="1">
        <a:lnSpc>
          <a:spcPct val="90000"/>
        </a:lnSpc>
        <a:spcBef>
          <a:spcPct val="0"/>
        </a:spcBef>
        <a:buNone/>
        <a:defRPr sz="4400" kern="1200">
          <a:solidFill>
            <a:srgbClr val="FFC00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14"/>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C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FFFFC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E1F5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119E6C3-6E31-426D-A71E-FC2DB8CB4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D9B58-CB15-408C-98E7-3A78969796E6}" type="datetimeFigureOut">
              <a:rPr lang="en-GB" smtClean="0"/>
              <a:t>22/03/2024</a:t>
            </a:fld>
            <a:endParaRPr lang="en-GB" dirty="0"/>
          </a:p>
        </p:txBody>
      </p:sp>
      <p:sp>
        <p:nvSpPr>
          <p:cNvPr id="5" name="Footer Placeholder 4">
            <a:extLst>
              <a:ext uri="{FF2B5EF4-FFF2-40B4-BE49-F238E27FC236}">
                <a16:creationId xmlns:a16="http://schemas.microsoft.com/office/drawing/2014/main" id="{DD4D67E0-8AB8-4EF7-9376-DBE023105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2EB37E9-26D6-4005-9224-4D099D95E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1CC21-AFC1-41CB-87A0-25FF6684EDBA}" type="slidenum">
              <a:rPr lang="en-GB" smtClean="0"/>
              <a:t>‹#›</a:t>
            </a:fld>
            <a:endParaRPr lang="en-GB" dirty="0"/>
          </a:p>
        </p:txBody>
      </p:sp>
      <p:pic>
        <p:nvPicPr>
          <p:cNvPr id="9" name="Picture 8" descr="Logo, company name&#10;&#10;Description automatically generated">
            <a:extLst>
              <a:ext uri="{FF2B5EF4-FFF2-40B4-BE49-F238E27FC236}">
                <a16:creationId xmlns:a16="http://schemas.microsoft.com/office/drawing/2014/main" id="{A385462C-E093-B46F-1169-F0C4981E0FE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85251" y="230188"/>
            <a:ext cx="872971" cy="1080302"/>
          </a:xfrm>
          <a:prstGeom prst="rect">
            <a:avLst/>
          </a:prstGeom>
        </p:spPr>
      </p:pic>
    </p:spTree>
    <p:extLst>
      <p:ext uri="{BB962C8B-B14F-4D97-AF65-F5344CB8AC3E}">
        <p14:creationId xmlns:p14="http://schemas.microsoft.com/office/powerpoint/2010/main" val="363957602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750" r:id="rId8"/>
    <p:sldLayoutId id="2147483751" r:id="rId9"/>
    <p:sldLayoutId id="2147483752" r:id="rId10"/>
    <p:sldLayoutId id="2147483754" r:id="rId11"/>
    <p:sldLayoutId id="2147483755" r:id="rId12"/>
    <p:sldLayoutId id="2147483756" r:id="rId13"/>
  </p:sldLayoutIdLst>
  <p:txStyles>
    <p:titleStyle>
      <a:lvl1pPr algn="l" defTabSz="914400" rtl="0" eaLnBrk="1" latinLnBrk="0" hangingPunct="1">
        <a:lnSpc>
          <a:spcPct val="90000"/>
        </a:lnSpc>
        <a:spcBef>
          <a:spcPct val="0"/>
        </a:spcBef>
        <a:buNone/>
        <a:defRPr sz="4400" kern="1200">
          <a:solidFill>
            <a:srgbClr val="1E3D7F"/>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16"/>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D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E119E6C3-6E31-426D-A71E-FC2DB8CB4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D9B58-CB15-408C-98E7-3A78969796E6}" type="datetimeFigureOut">
              <a:rPr lang="en-GB" smtClean="0"/>
              <a:t>22/03/2024</a:t>
            </a:fld>
            <a:endParaRPr lang="en-GB" dirty="0"/>
          </a:p>
        </p:txBody>
      </p:sp>
      <p:sp>
        <p:nvSpPr>
          <p:cNvPr id="5" name="Footer Placeholder 4">
            <a:extLst>
              <a:ext uri="{FF2B5EF4-FFF2-40B4-BE49-F238E27FC236}">
                <a16:creationId xmlns:a16="http://schemas.microsoft.com/office/drawing/2014/main" id="{DD4D67E0-8AB8-4EF7-9376-DBE023105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2EB37E9-26D6-4005-9224-4D099D95E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1CC21-AFC1-41CB-87A0-25FF6684EDBA}" type="slidenum">
              <a:rPr lang="en-GB" smtClean="0"/>
              <a:t>‹#›</a:t>
            </a:fld>
            <a:endParaRPr lang="en-GB" dirty="0"/>
          </a:p>
        </p:txBody>
      </p:sp>
      <p:pic>
        <p:nvPicPr>
          <p:cNvPr id="8" name="Picture 7" descr="Logo, company name&#10;&#10;Description automatically generated">
            <a:extLst>
              <a:ext uri="{FF2B5EF4-FFF2-40B4-BE49-F238E27FC236}">
                <a16:creationId xmlns:a16="http://schemas.microsoft.com/office/drawing/2014/main" id="{BFADEC7F-85F5-01A5-10EE-FA4AB2691B0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85251" y="230188"/>
            <a:ext cx="872971" cy="1080302"/>
          </a:xfrm>
          <a:prstGeom prst="rect">
            <a:avLst/>
          </a:prstGeom>
        </p:spPr>
      </p:pic>
    </p:spTree>
    <p:extLst>
      <p:ext uri="{BB962C8B-B14F-4D97-AF65-F5344CB8AC3E}">
        <p14:creationId xmlns:p14="http://schemas.microsoft.com/office/powerpoint/2010/main" val="20423853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775" r:id="rId9"/>
  </p:sldLayoutIdLst>
  <p:txStyles>
    <p:titleStyle>
      <a:lvl1pPr algn="l" defTabSz="914400" rtl="0" eaLnBrk="1" latinLnBrk="0" hangingPunct="1">
        <a:lnSpc>
          <a:spcPct val="90000"/>
        </a:lnSpc>
        <a:spcBef>
          <a:spcPct val="0"/>
        </a:spcBef>
        <a:buNone/>
        <a:defRPr sz="4400" kern="1200">
          <a:solidFill>
            <a:srgbClr val="1E3D7F"/>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1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F82543-59C4-1E57-A011-6CAB94E9EDD8}"/>
              </a:ext>
            </a:extLst>
          </p:cNvPr>
          <p:cNvSpPr>
            <a:spLocks noGrp="1"/>
          </p:cNvSpPr>
          <p:nvPr>
            <p:ph type="title"/>
          </p:nvPr>
        </p:nvSpPr>
        <p:spPr>
          <a:xfrm>
            <a:off x="838200" y="365125"/>
            <a:ext cx="9451019" cy="1325563"/>
          </a:xfrm>
          <a:prstGeom prst="rect">
            <a:avLst/>
          </a:prstGeom>
        </p:spPr>
        <p:txBody>
          <a:bodyPr vert="horz" lIns="91440" tIns="45720" rIns="91440" bIns="45720" rtlCol="0" anchor="ctr">
            <a:normAutofit/>
          </a:bodyPr>
          <a:lstStyle/>
          <a:p>
            <a:r>
              <a:rPr lang="en-GB" dirty="0"/>
              <a:t>Dynamic Overview</a:t>
            </a:r>
          </a:p>
        </p:txBody>
      </p:sp>
      <p:sp>
        <p:nvSpPr>
          <p:cNvPr id="9" name="Hexagon 8">
            <a:extLst>
              <a:ext uri="{FF2B5EF4-FFF2-40B4-BE49-F238E27FC236}">
                <a16:creationId xmlns:a16="http://schemas.microsoft.com/office/drawing/2014/main" id="{152EB416-C348-5C7F-A7D0-F5069DF3D81E}"/>
              </a:ext>
            </a:extLst>
          </p:cNvPr>
          <p:cNvSpPr/>
          <p:nvPr userDrawn="1"/>
        </p:nvSpPr>
        <p:spPr>
          <a:xfrm rot="5400000">
            <a:off x="1438707" y="1826860"/>
            <a:ext cx="2432341" cy="2160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Hexagon 15">
            <a:extLst>
              <a:ext uri="{FF2B5EF4-FFF2-40B4-BE49-F238E27FC236}">
                <a16:creationId xmlns:a16="http://schemas.microsoft.com/office/drawing/2014/main" id="{413D7155-F7BD-8EE2-1E6F-3E4BBFAAA37E}"/>
              </a:ext>
            </a:extLst>
          </p:cNvPr>
          <p:cNvSpPr/>
          <p:nvPr userDrawn="1"/>
        </p:nvSpPr>
        <p:spPr>
          <a:xfrm rot="5400000">
            <a:off x="3705658" y="1826861"/>
            <a:ext cx="2432341" cy="2160000"/>
          </a:xfrm>
          <a:prstGeom prst="hexagon">
            <a:avLst/>
          </a:prstGeom>
          <a:solidFill>
            <a:srgbClr val="D2D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Hexagon 16">
            <a:extLst>
              <a:ext uri="{FF2B5EF4-FFF2-40B4-BE49-F238E27FC236}">
                <a16:creationId xmlns:a16="http://schemas.microsoft.com/office/drawing/2014/main" id="{6C8B379D-13A5-BAAB-92C0-02E204570951}"/>
              </a:ext>
            </a:extLst>
          </p:cNvPr>
          <p:cNvSpPr/>
          <p:nvPr userDrawn="1"/>
        </p:nvSpPr>
        <p:spPr>
          <a:xfrm rot="5400000">
            <a:off x="5972609" y="1826861"/>
            <a:ext cx="2432341" cy="2160000"/>
          </a:xfrm>
          <a:prstGeom prst="hexagon">
            <a:avLst/>
          </a:prstGeom>
          <a:solidFill>
            <a:srgbClr val="A5B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Hexagon 17">
            <a:extLst>
              <a:ext uri="{FF2B5EF4-FFF2-40B4-BE49-F238E27FC236}">
                <a16:creationId xmlns:a16="http://schemas.microsoft.com/office/drawing/2014/main" id="{7FCC469E-24CB-42C6-8B0D-EE38348C5ABE}"/>
              </a:ext>
            </a:extLst>
          </p:cNvPr>
          <p:cNvSpPr/>
          <p:nvPr userDrawn="1"/>
        </p:nvSpPr>
        <p:spPr>
          <a:xfrm rot="5400000">
            <a:off x="8219428" y="1826859"/>
            <a:ext cx="2432341" cy="2160000"/>
          </a:xfrm>
          <a:prstGeom prst="hexagon">
            <a:avLst/>
          </a:prstGeom>
          <a:solidFill>
            <a:srgbClr val="FDE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Hexagon 18">
            <a:extLst>
              <a:ext uri="{FF2B5EF4-FFF2-40B4-BE49-F238E27FC236}">
                <a16:creationId xmlns:a16="http://schemas.microsoft.com/office/drawing/2014/main" id="{CD74B534-4FA2-8EBD-15CC-AF848B132CC5}"/>
              </a:ext>
            </a:extLst>
          </p:cNvPr>
          <p:cNvSpPr/>
          <p:nvPr userDrawn="1"/>
        </p:nvSpPr>
        <p:spPr>
          <a:xfrm rot="5400000">
            <a:off x="2572178" y="3836635"/>
            <a:ext cx="2432341" cy="2160000"/>
          </a:xfrm>
          <a:prstGeom prst="hexagon">
            <a:avLst/>
          </a:prstGeom>
          <a:solidFill>
            <a:srgbClr val="627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Hexagon 19">
            <a:extLst>
              <a:ext uri="{FF2B5EF4-FFF2-40B4-BE49-F238E27FC236}">
                <a16:creationId xmlns:a16="http://schemas.microsoft.com/office/drawing/2014/main" id="{A763809F-C7E4-CF88-86FE-101F8F75D121}"/>
              </a:ext>
            </a:extLst>
          </p:cNvPr>
          <p:cNvSpPr/>
          <p:nvPr userDrawn="1"/>
        </p:nvSpPr>
        <p:spPr>
          <a:xfrm rot="5400000">
            <a:off x="4839132" y="3836635"/>
            <a:ext cx="2432341" cy="2160000"/>
          </a:xfrm>
          <a:prstGeom prst="hexagon">
            <a:avLst/>
          </a:prstGeom>
          <a:solidFill>
            <a:srgbClr val="FEF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Hexagon 21">
            <a:extLst>
              <a:ext uri="{FF2B5EF4-FFF2-40B4-BE49-F238E27FC236}">
                <a16:creationId xmlns:a16="http://schemas.microsoft.com/office/drawing/2014/main" id="{D6983FDE-28E9-2E5B-9398-BF177EC3CF46}"/>
              </a:ext>
            </a:extLst>
          </p:cNvPr>
          <p:cNvSpPr/>
          <p:nvPr userDrawn="1"/>
        </p:nvSpPr>
        <p:spPr>
          <a:xfrm rot="5400000">
            <a:off x="7106086" y="3836636"/>
            <a:ext cx="2432341" cy="2160000"/>
          </a:xfrm>
          <a:prstGeom prst="hexagon">
            <a:avLst/>
          </a:prstGeom>
          <a:solidFill>
            <a:srgbClr val="4B6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a:extLst>
              <a:ext uri="{FF2B5EF4-FFF2-40B4-BE49-F238E27FC236}">
                <a16:creationId xmlns:a16="http://schemas.microsoft.com/office/drawing/2014/main" id="{A5CA0D1D-F660-0AAA-1A4C-AA6908035089}"/>
              </a:ext>
            </a:extLst>
          </p:cNvPr>
          <p:cNvGrpSpPr/>
          <p:nvPr userDrawn="1"/>
        </p:nvGrpSpPr>
        <p:grpSpPr>
          <a:xfrm>
            <a:off x="252457" y="5690998"/>
            <a:ext cx="11605689" cy="1167002"/>
            <a:chOff x="490330" y="5751040"/>
            <a:chExt cx="11605689" cy="1167002"/>
          </a:xfrm>
        </p:grpSpPr>
        <p:pic>
          <p:nvPicPr>
            <p:cNvPr id="4" name="Picture 8" descr="The matrix Standard | Business Accreditation Standard">
              <a:extLst>
                <a:ext uri="{FF2B5EF4-FFF2-40B4-BE49-F238E27FC236}">
                  <a16:creationId xmlns:a16="http://schemas.microsoft.com/office/drawing/2014/main" id="{8B3F302F-328D-A5A1-032D-7FB546FE5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9017" y="5751040"/>
              <a:ext cx="1167002" cy="11670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C771F0F-68B0-2110-5971-D1B909B09299}"/>
                </a:ext>
              </a:extLst>
            </p:cNvPr>
            <p:cNvPicPr>
              <a:picLocks noChangeAspect="1"/>
            </p:cNvPicPr>
            <p:nvPr/>
          </p:nvPicPr>
          <p:blipFill>
            <a:blip r:embed="rId5"/>
            <a:stretch>
              <a:fillRect/>
            </a:stretch>
          </p:blipFill>
          <p:spPr>
            <a:xfrm>
              <a:off x="490330" y="6279597"/>
              <a:ext cx="423324" cy="426555"/>
            </a:xfrm>
            <a:prstGeom prst="rect">
              <a:avLst/>
            </a:prstGeom>
          </p:spPr>
        </p:pic>
        <p:pic>
          <p:nvPicPr>
            <p:cNvPr id="6" name="Picture 10" descr="Healthcare Quality Mark | Quality Assurance by Skills for Health">
              <a:extLst>
                <a:ext uri="{FF2B5EF4-FFF2-40B4-BE49-F238E27FC236}">
                  <a16:creationId xmlns:a16="http://schemas.microsoft.com/office/drawing/2014/main" id="{15A21867-D428-B3D7-11A7-2615FBA04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5629" y="6332172"/>
              <a:ext cx="1387320" cy="3214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DECA accredited a Disability Confident Employer - GOV.UK">
              <a:extLst>
                <a:ext uri="{FF2B5EF4-FFF2-40B4-BE49-F238E27FC236}">
                  <a16:creationId xmlns:a16="http://schemas.microsoft.com/office/drawing/2014/main" id="{1B0610DD-D6B7-FE5D-1A6E-7C19151216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2482" y="6101274"/>
              <a:ext cx="1167002" cy="778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ealth &amp; social care — Barking &amp; Dagenham College">
              <a:extLst>
                <a:ext uri="{FF2B5EF4-FFF2-40B4-BE49-F238E27FC236}">
                  <a16:creationId xmlns:a16="http://schemas.microsoft.com/office/drawing/2014/main" id="{1CB76794-67C3-DCB2-971A-C95873F9C5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9763" y="6200024"/>
              <a:ext cx="969757" cy="5481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Logo, company name&#10;&#10;Description automatically generated">
            <a:extLst>
              <a:ext uri="{FF2B5EF4-FFF2-40B4-BE49-F238E27FC236}">
                <a16:creationId xmlns:a16="http://schemas.microsoft.com/office/drawing/2014/main" id="{95BB4765-3548-7FB6-2BB3-D6363436BB9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73284" y="233000"/>
            <a:ext cx="1071162" cy="1325563"/>
          </a:xfrm>
          <a:prstGeom prst="rect">
            <a:avLst/>
          </a:prstGeom>
        </p:spPr>
      </p:pic>
    </p:spTree>
    <p:extLst>
      <p:ext uri="{BB962C8B-B14F-4D97-AF65-F5344CB8AC3E}">
        <p14:creationId xmlns:p14="http://schemas.microsoft.com/office/powerpoint/2010/main" val="3411818545"/>
      </p:ext>
    </p:extLst>
  </p:cSld>
  <p:clrMap bg1="lt1" tx1="dk1" bg2="lt2" tx2="dk2" accent1="accent1" accent2="accent2" accent3="accent3" accent4="accent4" accent5="accent5" accent6="accent6" hlink="hlink" folHlink="folHlink"/>
  <p:sldLayoutIdLst>
    <p:sldLayoutId id="2147483822" r:id="rId1"/>
    <p:sldLayoutId id="2147483823" r:id="rId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8AF14"/>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1C7A338-A9A3-909F-4029-A2B0FC0E77DC}"/>
              </a:ext>
            </a:extLst>
          </p:cNvPr>
          <p:cNvSpPr/>
          <p:nvPr userDrawn="1"/>
        </p:nvSpPr>
        <p:spPr>
          <a:xfrm>
            <a:off x="-1628775" y="1133475"/>
            <a:ext cx="4876800" cy="4886325"/>
          </a:xfrm>
          <a:prstGeom prst="ellipse">
            <a:avLst/>
          </a:prstGeom>
          <a:solidFill>
            <a:schemeClr val="bg1"/>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B297DD7E-64E8-105F-CFEE-F14B887EFBBB}"/>
              </a:ext>
            </a:extLst>
          </p:cNvPr>
          <p:cNvSpPr/>
          <p:nvPr userDrawn="1"/>
        </p:nvSpPr>
        <p:spPr>
          <a:xfrm>
            <a:off x="3707511" y="-1538576"/>
            <a:ext cx="4457700" cy="4529138"/>
          </a:xfrm>
          <a:prstGeom prst="ellipse">
            <a:avLst/>
          </a:prstGeom>
          <a:solidFill>
            <a:schemeClr val="bg1"/>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23F54CAD-C88C-0433-CF9F-4FB98E6A6AF5}"/>
              </a:ext>
            </a:extLst>
          </p:cNvPr>
          <p:cNvSpPr/>
          <p:nvPr userDrawn="1"/>
        </p:nvSpPr>
        <p:spPr>
          <a:xfrm>
            <a:off x="8624697" y="-758952"/>
            <a:ext cx="4457699" cy="4453128"/>
          </a:xfrm>
          <a:prstGeom prst="ellipse">
            <a:avLst/>
          </a:prstGeom>
          <a:solidFill>
            <a:schemeClr val="bg1"/>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Logo, company name&#10;&#10;Description automatically generated">
            <a:extLst>
              <a:ext uri="{FF2B5EF4-FFF2-40B4-BE49-F238E27FC236}">
                <a16:creationId xmlns:a16="http://schemas.microsoft.com/office/drawing/2014/main" id="{6F4D89D6-22F1-A19F-F925-6F7E42E643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87" y="5561140"/>
            <a:ext cx="872971" cy="1080302"/>
          </a:xfrm>
          <a:prstGeom prst="rect">
            <a:avLst/>
          </a:prstGeom>
        </p:spPr>
      </p:pic>
    </p:spTree>
    <p:extLst>
      <p:ext uri="{BB962C8B-B14F-4D97-AF65-F5344CB8AC3E}">
        <p14:creationId xmlns:p14="http://schemas.microsoft.com/office/powerpoint/2010/main" val="2325960550"/>
      </p:ext>
    </p:extLst>
  </p:cSld>
  <p:clrMap bg1="lt1" tx1="dk1" bg2="lt2" tx2="dk2" accent1="accent1" accent2="accent2" accent3="accent3" accent4="accent4" accent5="accent5" accent6="accent6" hlink="hlink" folHlink="folHlink"/>
  <p:sldLayoutIdLst>
    <p:sldLayoutId id="21474838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FA926323-1A6D-D710-87D5-C36E8BCD6A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83977605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3" r:id="rId5"/>
    <p:sldLayoutId id="2147483834" r:id="rId6"/>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9"/>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F82543-59C4-1E57-A011-6CAB94E9E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Dynamic Overview</a:t>
            </a:r>
          </a:p>
        </p:txBody>
      </p:sp>
      <p:sp>
        <p:nvSpPr>
          <p:cNvPr id="9" name="Hexagon 8">
            <a:extLst>
              <a:ext uri="{FF2B5EF4-FFF2-40B4-BE49-F238E27FC236}">
                <a16:creationId xmlns:a16="http://schemas.microsoft.com/office/drawing/2014/main" id="{152EB416-C348-5C7F-A7D0-F5069DF3D81E}"/>
              </a:ext>
            </a:extLst>
          </p:cNvPr>
          <p:cNvSpPr/>
          <p:nvPr userDrawn="1"/>
        </p:nvSpPr>
        <p:spPr>
          <a:xfrm rot="5400000">
            <a:off x="1438707" y="1826860"/>
            <a:ext cx="2432341" cy="2160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Hexagon 15">
            <a:extLst>
              <a:ext uri="{FF2B5EF4-FFF2-40B4-BE49-F238E27FC236}">
                <a16:creationId xmlns:a16="http://schemas.microsoft.com/office/drawing/2014/main" id="{413D7155-F7BD-8EE2-1E6F-3E4BBFAAA37E}"/>
              </a:ext>
            </a:extLst>
          </p:cNvPr>
          <p:cNvSpPr/>
          <p:nvPr userDrawn="1"/>
        </p:nvSpPr>
        <p:spPr>
          <a:xfrm rot="5400000">
            <a:off x="3705658" y="1826861"/>
            <a:ext cx="2432341" cy="2160000"/>
          </a:xfrm>
          <a:prstGeom prst="hexagon">
            <a:avLst/>
          </a:prstGeom>
          <a:solidFill>
            <a:srgbClr val="D2D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Hexagon 16">
            <a:extLst>
              <a:ext uri="{FF2B5EF4-FFF2-40B4-BE49-F238E27FC236}">
                <a16:creationId xmlns:a16="http://schemas.microsoft.com/office/drawing/2014/main" id="{6C8B379D-13A5-BAAB-92C0-02E204570951}"/>
              </a:ext>
            </a:extLst>
          </p:cNvPr>
          <p:cNvSpPr/>
          <p:nvPr userDrawn="1"/>
        </p:nvSpPr>
        <p:spPr>
          <a:xfrm rot="5400000">
            <a:off x="5972609" y="1826861"/>
            <a:ext cx="2432341" cy="2160000"/>
          </a:xfrm>
          <a:prstGeom prst="hexagon">
            <a:avLst/>
          </a:prstGeom>
          <a:solidFill>
            <a:srgbClr val="A5B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Hexagon 17">
            <a:extLst>
              <a:ext uri="{FF2B5EF4-FFF2-40B4-BE49-F238E27FC236}">
                <a16:creationId xmlns:a16="http://schemas.microsoft.com/office/drawing/2014/main" id="{7FCC469E-24CB-42C6-8B0D-EE38348C5ABE}"/>
              </a:ext>
            </a:extLst>
          </p:cNvPr>
          <p:cNvSpPr/>
          <p:nvPr userDrawn="1"/>
        </p:nvSpPr>
        <p:spPr>
          <a:xfrm rot="5400000">
            <a:off x="8219428" y="1826859"/>
            <a:ext cx="2432341" cy="2160000"/>
          </a:xfrm>
          <a:prstGeom prst="hexagon">
            <a:avLst/>
          </a:prstGeom>
          <a:solidFill>
            <a:srgbClr val="FDE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Hexagon 18">
            <a:extLst>
              <a:ext uri="{FF2B5EF4-FFF2-40B4-BE49-F238E27FC236}">
                <a16:creationId xmlns:a16="http://schemas.microsoft.com/office/drawing/2014/main" id="{CD74B534-4FA2-8EBD-15CC-AF848B132CC5}"/>
              </a:ext>
            </a:extLst>
          </p:cNvPr>
          <p:cNvSpPr/>
          <p:nvPr userDrawn="1"/>
        </p:nvSpPr>
        <p:spPr>
          <a:xfrm rot="5400000">
            <a:off x="2572178" y="3836635"/>
            <a:ext cx="2432341" cy="2160000"/>
          </a:xfrm>
          <a:prstGeom prst="hexagon">
            <a:avLst/>
          </a:prstGeom>
          <a:solidFill>
            <a:srgbClr val="627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Hexagon 19">
            <a:extLst>
              <a:ext uri="{FF2B5EF4-FFF2-40B4-BE49-F238E27FC236}">
                <a16:creationId xmlns:a16="http://schemas.microsoft.com/office/drawing/2014/main" id="{A763809F-C7E4-CF88-86FE-101F8F75D121}"/>
              </a:ext>
            </a:extLst>
          </p:cNvPr>
          <p:cNvSpPr/>
          <p:nvPr userDrawn="1"/>
        </p:nvSpPr>
        <p:spPr>
          <a:xfrm rot="5400000">
            <a:off x="4839132" y="3836635"/>
            <a:ext cx="2432341" cy="2160000"/>
          </a:xfrm>
          <a:prstGeom prst="hexagon">
            <a:avLst/>
          </a:prstGeom>
          <a:solidFill>
            <a:srgbClr val="FEF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Hexagon 21">
            <a:extLst>
              <a:ext uri="{FF2B5EF4-FFF2-40B4-BE49-F238E27FC236}">
                <a16:creationId xmlns:a16="http://schemas.microsoft.com/office/drawing/2014/main" id="{D6983FDE-28E9-2E5B-9398-BF177EC3CF46}"/>
              </a:ext>
            </a:extLst>
          </p:cNvPr>
          <p:cNvSpPr/>
          <p:nvPr userDrawn="1"/>
        </p:nvSpPr>
        <p:spPr>
          <a:xfrm rot="5400000">
            <a:off x="7106086" y="3836636"/>
            <a:ext cx="2432341" cy="2160000"/>
          </a:xfrm>
          <a:prstGeom prst="hexagon">
            <a:avLst/>
          </a:prstGeom>
          <a:solidFill>
            <a:srgbClr val="4B6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80175987"/>
      </p:ext>
    </p:extLst>
  </p:cSld>
  <p:clrMap bg1="lt1" tx1="dk1" bg2="lt2" tx2="dk2" accent1="accent1" accent2="accent2" accent3="accent3" accent4="accent4" accent5="accent5" accent6="accent6" hlink="hlink" folHlink="folHlink"/>
  <p:sldLayoutIdLst>
    <p:sldLayoutId id="2147483801" r:id="rId1"/>
    <p:sldLayoutId id="2147483808" r:id="rId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6" name="Picture 5" descr="Logo, company name&#10;&#10;Description automatically generated">
            <a:extLst>
              <a:ext uri="{FF2B5EF4-FFF2-40B4-BE49-F238E27FC236}">
                <a16:creationId xmlns:a16="http://schemas.microsoft.com/office/drawing/2014/main" id="{5DA8C647-5439-2E96-930D-967E8238332A}"/>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1759589205"/>
      </p:ext>
    </p:extLst>
  </p:cSld>
  <p:clrMap bg1="lt1" tx1="dk1" bg2="lt2" tx2="dk2" accent1="accent1" accent2="accent2" accent3="accent3" accent4="accent4" accent5="accent5" accent6="accent6" hlink="hlink" folHlink="folHlink"/>
  <p:sldLayoutIdLst>
    <p:sldLayoutId id="2147483707" r:id="rId1"/>
    <p:sldLayoutId id="2147483711" r:id="rId2"/>
    <p:sldLayoutId id="2147483709" r:id="rId3"/>
    <p:sldLayoutId id="2147483710" r:id="rId4"/>
    <p:sldLayoutId id="2147483708" r:id="rId5"/>
    <p:sldLayoutId id="2147483713" r:id="rId6"/>
    <p:sldLayoutId id="2147483765" r:id="rId7"/>
    <p:sldLayoutId id="2147483714" r:id="rId8"/>
    <p:sldLayoutId id="2147483766" r:id="rId9"/>
    <p:sldLayoutId id="2147483715" r:id="rId10"/>
    <p:sldLayoutId id="2147483767" r:id="rId11"/>
    <p:sldLayoutId id="2147483768" r:id="rId12"/>
    <p:sldLayoutId id="2147483716" r:id="rId13"/>
    <p:sldLayoutId id="2147483769" r:id="rId14"/>
    <p:sldLayoutId id="2147483717" r:id="rId15"/>
    <p:sldLayoutId id="2147483770" r:id="rId16"/>
    <p:sldLayoutId id="2147483718" r:id="rId17"/>
    <p:sldLayoutId id="2147483776" r:id="rId18"/>
    <p:sldLayoutId id="2147483777" r:id="rId19"/>
    <p:sldLayoutId id="2147483778" r:id="rId20"/>
    <p:sldLayoutId id="2147483779" r:id="rId21"/>
    <p:sldLayoutId id="2147483780" r:id="rId22"/>
    <p:sldLayoutId id="2147483781" r:id="rId23"/>
    <p:sldLayoutId id="2147483782" r:id="rId24"/>
    <p:sldLayoutId id="2147483802" r:id="rId25"/>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28"/>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C909FCAB-B6E0-ECC8-1E26-71E3570E591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21782898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9" r:id="rId4"/>
    <p:sldLayoutId id="2147483810" r:id="rId5"/>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8"/>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E61518AE-82D9-DD88-C634-0FFBFA15B18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35009536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816" r:id="rId4"/>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7"/>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FA926323-1A6D-D710-87D5-C36E8BCD6A6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3714375840"/>
      </p:ext>
    </p:extLst>
  </p:cSld>
  <p:clrMap bg1="lt1" tx1="dk1" bg2="lt2" tx2="dk2" accent1="accent1" accent2="accent2" accent3="accent3" accent4="accent4" accent5="accent5" accent6="accent6" hlink="hlink" folHlink="folHlink"/>
  <p:sldLayoutIdLst>
    <p:sldLayoutId id="2147483738" r:id="rId1"/>
    <p:sldLayoutId id="2147483740" r:id="rId2"/>
    <p:sldLayoutId id="2147483739" r:id="rId3"/>
    <p:sldLayoutId id="2147483742" r:id="rId4"/>
    <p:sldLayoutId id="2147483811" r:id="rId5"/>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8"/>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CF54B5E0-D3CB-B5EC-51E2-357BD9D45B3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3735543962"/>
      </p:ext>
    </p:extLst>
  </p:cSld>
  <p:clrMap bg1="lt1" tx1="dk1" bg2="lt2" tx2="dk2" accent1="accent1" accent2="accent2" accent3="accent3" accent4="accent4" accent5="accent5" accent6="accent6" hlink="hlink" folHlink="folHlink"/>
  <p:sldLayoutIdLst>
    <p:sldLayoutId id="2147483744" r:id="rId1"/>
    <p:sldLayoutId id="2147483812" r:id="rId2"/>
    <p:sldLayoutId id="2147483817" r:id="rId3"/>
    <p:sldLayoutId id="2147483819" r:id="rId4"/>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7"/>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6A273C9-03AA-4D86-AC4E-1FFD642F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descr="Logo, company name&#10;&#10;Description automatically generated">
            <a:extLst>
              <a:ext uri="{FF2B5EF4-FFF2-40B4-BE49-F238E27FC236}">
                <a16:creationId xmlns:a16="http://schemas.microsoft.com/office/drawing/2014/main" id="{B24393AE-5284-9C37-0744-D0B3B4BA3E4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163300" y="5598566"/>
            <a:ext cx="815579" cy="1009279"/>
          </a:xfrm>
          <a:prstGeom prst="rect">
            <a:avLst/>
          </a:prstGeom>
        </p:spPr>
      </p:pic>
    </p:spTree>
    <p:extLst>
      <p:ext uri="{BB962C8B-B14F-4D97-AF65-F5344CB8AC3E}">
        <p14:creationId xmlns:p14="http://schemas.microsoft.com/office/powerpoint/2010/main" val="150468472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813" r:id="rId4"/>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7"/>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1E3D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AF3F-2210-4D5A-A9D6-C422F165AC3B}"/>
              </a:ext>
            </a:extLst>
          </p:cNvPr>
          <p:cNvSpPr>
            <a:spLocks noGrp="1"/>
          </p:cNvSpPr>
          <p:nvPr>
            <p:ph type="title"/>
          </p:nvPr>
        </p:nvSpPr>
        <p:spPr>
          <a:xfrm>
            <a:off x="479245" y="333083"/>
            <a:ext cx="10515600" cy="949031"/>
          </a:xfrm>
          <a:prstGeom prst="rect">
            <a:avLst/>
          </a:prstGeom>
        </p:spPr>
        <p:txBody>
          <a:bodyPr vert="horz" lIns="91440" tIns="45720" rIns="91440" bIns="45720" rtlCol="0" anchor="ctr">
            <a:normAutofit/>
          </a:bodyPr>
          <a:lstStyle/>
          <a:p>
            <a:r>
              <a:rPr lang="en-US" dirty="0"/>
              <a:t>Off-the-job Training</a:t>
            </a:r>
            <a:endParaRPr lang="en-GB" dirty="0"/>
          </a:p>
        </p:txBody>
      </p:sp>
      <p:pic>
        <p:nvPicPr>
          <p:cNvPr id="5" name="Picture 4" descr="Logo, company name&#10;&#10;Description automatically generated">
            <a:extLst>
              <a:ext uri="{FF2B5EF4-FFF2-40B4-BE49-F238E27FC236}">
                <a16:creationId xmlns:a16="http://schemas.microsoft.com/office/drawing/2014/main" id="{6C3BA15F-8A7D-7F32-0641-6E18C8512F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9962" y="203965"/>
            <a:ext cx="815579" cy="1009279"/>
          </a:xfrm>
          <a:prstGeom prst="rect">
            <a:avLst/>
          </a:prstGeom>
        </p:spPr>
      </p:pic>
    </p:spTree>
    <p:extLst>
      <p:ext uri="{BB962C8B-B14F-4D97-AF65-F5344CB8AC3E}">
        <p14:creationId xmlns:p14="http://schemas.microsoft.com/office/powerpoint/2010/main" val="912165121"/>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4"/>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104.xml"/><Relationship Id="rId6" Type="http://schemas.microsoft.com/office/2007/relationships/hdphoto" Target="../media/hdphoto1.wdp"/><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2.jpeg"/><Relationship Id="rId1" Type="http://schemas.openxmlformats.org/officeDocument/2006/relationships/slideLayout" Target="../slideLayouts/slideLayout78.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hyperlink" Target="mailto:hello@dynamictraining.org.uk" TargetMode="External"/><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96F94F-1111-FFEA-4071-6F777D44121E}"/>
              </a:ext>
            </a:extLst>
          </p:cNvPr>
          <p:cNvSpPr>
            <a:spLocks noGrp="1"/>
          </p:cNvSpPr>
          <p:nvPr>
            <p:ph type="title"/>
          </p:nvPr>
        </p:nvSpPr>
        <p:spPr>
          <a:xfrm>
            <a:off x="515931" y="1390270"/>
            <a:ext cx="8840885" cy="622998"/>
          </a:xfrm>
        </p:spPr>
        <p:txBody>
          <a:bodyPr/>
          <a:lstStyle/>
          <a:p>
            <a:r>
              <a:rPr lang="en-GB" sz="4400" dirty="0">
                <a:solidFill>
                  <a:srgbClr val="FFC000"/>
                </a:solidFill>
                <a:latin typeface="+mn-lt"/>
              </a:rPr>
              <a:t>Information Session</a:t>
            </a:r>
            <a:br>
              <a:rPr lang="en-GB" sz="2000" dirty="0">
                <a:solidFill>
                  <a:srgbClr val="FFC000"/>
                </a:solidFill>
                <a:latin typeface="+mn-lt"/>
              </a:rPr>
            </a:br>
            <a:br>
              <a:rPr lang="en-GB" sz="2000" dirty="0">
                <a:solidFill>
                  <a:srgbClr val="FFC000"/>
                </a:solidFill>
                <a:latin typeface="+mn-lt"/>
              </a:rPr>
            </a:br>
            <a:r>
              <a:rPr lang="en-GB" sz="4400" dirty="0">
                <a:solidFill>
                  <a:srgbClr val="FFC000"/>
                </a:solidFill>
                <a:latin typeface="+mn-lt"/>
              </a:rPr>
              <a:t>Healthcare Science Assistant Level 2</a:t>
            </a:r>
            <a:br>
              <a:rPr lang="en-GB" sz="4400" dirty="0">
                <a:solidFill>
                  <a:srgbClr val="FFC000"/>
                </a:solidFill>
                <a:latin typeface="+mn-lt"/>
              </a:rPr>
            </a:br>
            <a:r>
              <a:rPr lang="en-GB" sz="4400" dirty="0">
                <a:solidFill>
                  <a:srgbClr val="FFC000"/>
                </a:solidFill>
                <a:latin typeface="+mn-lt"/>
              </a:rPr>
              <a:t>Healthcare Science Associate Level 4</a:t>
            </a:r>
          </a:p>
        </p:txBody>
      </p:sp>
    </p:spTree>
    <p:extLst>
      <p:ext uri="{BB962C8B-B14F-4D97-AF65-F5344CB8AC3E}">
        <p14:creationId xmlns:p14="http://schemas.microsoft.com/office/powerpoint/2010/main" val="198043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863EFC-BE01-4320-C60E-EC44A39CC415}"/>
              </a:ext>
            </a:extLst>
          </p:cNvPr>
          <p:cNvSpPr>
            <a:spLocks noGrp="1"/>
          </p:cNvSpPr>
          <p:nvPr>
            <p:ph type="title"/>
          </p:nvPr>
        </p:nvSpPr>
        <p:spPr>
          <a:xfrm>
            <a:off x="838200" y="205483"/>
            <a:ext cx="10515600" cy="554805"/>
          </a:xfrm>
        </p:spPr>
        <p:txBody>
          <a:bodyPr>
            <a:normAutofit fontScale="90000"/>
          </a:bodyPr>
          <a:lstStyle/>
          <a:p>
            <a:r>
              <a:rPr lang="en-GB" sz="4400" b="1" dirty="0">
                <a:solidFill>
                  <a:srgbClr val="FFC000"/>
                </a:solidFill>
                <a:latin typeface="+mn-lt"/>
                <a:ea typeface="Lato" panose="020F0502020204030203" pitchFamily="34" charset="0"/>
                <a:cs typeface="Lato" panose="020F0502020204030203" pitchFamily="34" charset="0"/>
              </a:rPr>
              <a:t>Healthcare Science Assistant  - Level 2</a:t>
            </a:r>
            <a:endParaRPr lang="en-GB" dirty="0"/>
          </a:p>
        </p:txBody>
      </p:sp>
      <p:pic>
        <p:nvPicPr>
          <p:cNvPr id="3" name="Picture 2">
            <a:extLst>
              <a:ext uri="{FF2B5EF4-FFF2-40B4-BE49-F238E27FC236}">
                <a16:creationId xmlns:a16="http://schemas.microsoft.com/office/drawing/2014/main" id="{C39D7AD9-9A95-5D0D-94A5-9CB3F7CC5D8B}"/>
              </a:ext>
            </a:extLst>
          </p:cNvPr>
          <p:cNvPicPr>
            <a:picLocks noChangeAspect="1"/>
          </p:cNvPicPr>
          <p:nvPr/>
        </p:nvPicPr>
        <p:blipFill>
          <a:blip r:embed="rId2"/>
          <a:stretch>
            <a:fillRect/>
          </a:stretch>
        </p:blipFill>
        <p:spPr>
          <a:xfrm>
            <a:off x="297036" y="760289"/>
            <a:ext cx="11115384" cy="6097712"/>
          </a:xfrm>
          <a:prstGeom prst="rect">
            <a:avLst/>
          </a:prstGeom>
        </p:spPr>
      </p:pic>
    </p:spTree>
    <p:extLst>
      <p:ext uri="{BB962C8B-B14F-4D97-AF65-F5344CB8AC3E}">
        <p14:creationId xmlns:p14="http://schemas.microsoft.com/office/powerpoint/2010/main" val="2870838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B510F2-22CA-15FB-A312-48F30F39B117}"/>
              </a:ext>
            </a:extLst>
          </p:cNvPr>
          <p:cNvSpPr>
            <a:spLocks noGrp="1"/>
          </p:cNvSpPr>
          <p:nvPr>
            <p:ph type="title"/>
          </p:nvPr>
        </p:nvSpPr>
        <p:spPr>
          <a:xfrm>
            <a:off x="590550" y="208975"/>
            <a:ext cx="10240206" cy="1325563"/>
          </a:xfrm>
        </p:spPr>
        <p:txBody>
          <a:bodyPr>
            <a:normAutofit/>
          </a:bodyPr>
          <a:lstStyle/>
          <a:p>
            <a:r>
              <a:rPr lang="en-GB" sz="4000" b="1" dirty="0">
                <a:solidFill>
                  <a:srgbClr val="FFC000"/>
                </a:solidFill>
                <a:latin typeface="+mn-lt"/>
                <a:ea typeface="Lato" panose="020F0502020204030203" pitchFamily="34" charset="0"/>
                <a:cs typeface="Lato" panose="020F0502020204030203" pitchFamily="34" charset="0"/>
              </a:rPr>
              <a:t>Healthcare Science Associate Level 4</a:t>
            </a:r>
            <a:endParaRPr lang="en-GB" sz="4000" dirty="0">
              <a:solidFill>
                <a:srgbClr val="FFC000"/>
              </a:solidFill>
              <a:latin typeface="+mn-lt"/>
            </a:endParaRPr>
          </a:p>
        </p:txBody>
      </p:sp>
      <p:sp>
        <p:nvSpPr>
          <p:cNvPr id="5" name="Text Placeholder 2">
            <a:extLst>
              <a:ext uri="{FF2B5EF4-FFF2-40B4-BE49-F238E27FC236}">
                <a16:creationId xmlns:a16="http://schemas.microsoft.com/office/drawing/2014/main" id="{45953EB7-EC91-985E-6302-C5B13BE5B1E8}"/>
              </a:ext>
            </a:extLst>
          </p:cNvPr>
          <p:cNvSpPr>
            <a:spLocks noGrp="1"/>
          </p:cNvSpPr>
          <p:nvPr>
            <p:ph type="body" sz="quarter" idx="10"/>
          </p:nvPr>
        </p:nvSpPr>
        <p:spPr>
          <a:xfrm>
            <a:off x="590550" y="1534538"/>
            <a:ext cx="7334249" cy="2642351"/>
          </a:xfrm>
        </p:spPr>
        <p:txBody>
          <a:bodyPr>
            <a:normAutofit/>
          </a:bodyPr>
          <a:lstStyle/>
          <a:p>
            <a:r>
              <a:rPr lang="en-GB" sz="4000" b="1" baseline="30000" dirty="0">
                <a:latin typeface="+mn-lt"/>
                <a:ea typeface="Lato" panose="020F0502020204030203" pitchFamily="34" charset="0"/>
                <a:cs typeface="Lato" panose="020F0502020204030203" pitchFamily="34" charset="0"/>
              </a:rPr>
              <a:t>This apprenticeship is perfect for a variety of Healthcare Science Associate roles</a:t>
            </a:r>
            <a:r>
              <a:rPr lang="en-GB" sz="3600" b="1" baseline="30000" dirty="0">
                <a:latin typeface="+mn-lt"/>
                <a:ea typeface="Lato" panose="020F0502020204030203" pitchFamily="34" charset="0"/>
                <a:cs typeface="Lato" panose="020F0502020204030203" pitchFamily="34" charset="0"/>
              </a:rPr>
              <a:t>.</a:t>
            </a:r>
          </a:p>
          <a:p>
            <a:r>
              <a:rPr lang="en-GB" sz="2400" b="0" i="0" dirty="0">
                <a:effectLst/>
                <a:latin typeface="+mn-lt"/>
              </a:rPr>
              <a:t>The clinical scientific environment determines the </a:t>
            </a:r>
            <a:br>
              <a:rPr lang="en-GB" sz="2400" b="0" i="0" dirty="0">
                <a:effectLst/>
                <a:latin typeface="+mn-lt"/>
              </a:rPr>
            </a:br>
            <a:r>
              <a:rPr lang="en-GB" sz="2400" b="0" i="0" dirty="0">
                <a:effectLst/>
                <a:latin typeface="+mn-lt"/>
              </a:rPr>
              <a:t>context of the HCS Associate work/role.</a:t>
            </a:r>
            <a:endParaRPr lang="en-GB" sz="2400" b="1" baseline="30000" dirty="0">
              <a:latin typeface="+mn-lt"/>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B9BE8287-4777-ED8A-C161-52E365F7C8F4}"/>
              </a:ext>
            </a:extLst>
          </p:cNvPr>
          <p:cNvSpPr txBox="1"/>
          <p:nvPr/>
        </p:nvSpPr>
        <p:spPr>
          <a:xfrm>
            <a:off x="632178" y="4459111"/>
            <a:ext cx="10588978" cy="1733808"/>
          </a:xfrm>
          <a:prstGeom prst="rect">
            <a:avLst/>
          </a:prstGeom>
          <a:noFill/>
        </p:spPr>
        <p:txBody>
          <a:bodyPr wrap="square" rtlCol="0">
            <a:spAutoFit/>
          </a:bodyPr>
          <a:lstStyle/>
          <a:p>
            <a:r>
              <a:rPr lang="en-GB" sz="4000" b="1" baseline="30000" dirty="0">
                <a:solidFill>
                  <a:schemeClr val="bg1"/>
                </a:solidFill>
                <a:latin typeface="+mn-lt"/>
                <a:ea typeface="Lato" panose="020F0502020204030203" pitchFamily="34" charset="0"/>
                <a:cs typeface="Lato" panose="020F0502020204030203" pitchFamily="34" charset="0"/>
              </a:rPr>
              <a:t>The apprentices will achieve:</a:t>
            </a:r>
          </a:p>
          <a:p>
            <a:pPr marL="342900" indent="-342900">
              <a:buFont typeface="Arial" panose="020B0604020202020204" pitchFamily="34" charset="0"/>
              <a:buChar char="•"/>
            </a:pPr>
            <a:r>
              <a:rPr lang="en-GB" sz="4000" baseline="30000" dirty="0">
                <a:solidFill>
                  <a:schemeClr val="bg1"/>
                </a:solidFill>
                <a:latin typeface="+mn-lt"/>
                <a:ea typeface="Lato" panose="020F0502020204030203" pitchFamily="34" charset="0"/>
                <a:cs typeface="Lato" panose="020F0502020204030203" pitchFamily="34" charset="0"/>
              </a:rPr>
              <a:t>Healthcare Science Associate Apprenticeship Standard Level 4 Certificate</a:t>
            </a:r>
          </a:p>
          <a:p>
            <a:pPr marL="342900" indent="-342900">
              <a:buFont typeface="Arial" panose="020B0604020202020204" pitchFamily="34" charset="0"/>
              <a:buChar char="•"/>
            </a:pPr>
            <a:r>
              <a:rPr lang="en-GB" sz="4000" baseline="30000" dirty="0">
                <a:solidFill>
                  <a:schemeClr val="bg1"/>
                </a:solidFill>
                <a:latin typeface="+mn-lt"/>
                <a:ea typeface="Lato" panose="020F0502020204030203" pitchFamily="34" charset="0"/>
                <a:cs typeface="Lato" panose="020F0502020204030203" pitchFamily="34" charset="0"/>
              </a:rPr>
              <a:t>Healthcare Science Associate Diploma Level 4</a:t>
            </a:r>
          </a:p>
          <a:p>
            <a:pPr marL="342900" indent="-342900">
              <a:buFont typeface="Arial" panose="020B0604020202020204" pitchFamily="34" charset="0"/>
              <a:buChar char="•"/>
            </a:pPr>
            <a:r>
              <a:rPr lang="en-GB" sz="4000" baseline="30000" dirty="0">
                <a:solidFill>
                  <a:schemeClr val="bg1"/>
                </a:solidFill>
                <a:latin typeface="+mn-lt"/>
                <a:ea typeface="Lato" panose="020F0502020204030203" pitchFamily="34" charset="0"/>
                <a:cs typeface="Lato" panose="020F0502020204030203" pitchFamily="34" charset="0"/>
              </a:rPr>
              <a:t>Level 2 Functional Skills in maths and English (if applicable)</a:t>
            </a:r>
          </a:p>
        </p:txBody>
      </p:sp>
    </p:spTree>
    <p:extLst>
      <p:ext uri="{BB962C8B-B14F-4D97-AF65-F5344CB8AC3E}">
        <p14:creationId xmlns:p14="http://schemas.microsoft.com/office/powerpoint/2010/main" val="1293938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B171-7FCD-A12B-5CC6-4EC9C2238D6B}"/>
              </a:ext>
            </a:extLst>
          </p:cNvPr>
          <p:cNvSpPr>
            <a:spLocks noGrp="1"/>
          </p:cNvSpPr>
          <p:nvPr>
            <p:ph type="title"/>
          </p:nvPr>
        </p:nvSpPr>
        <p:spPr>
          <a:xfrm>
            <a:off x="693019" y="160000"/>
            <a:ext cx="10660781" cy="579142"/>
          </a:xfrm>
        </p:spPr>
        <p:txBody>
          <a:bodyPr>
            <a:normAutofit fontScale="90000"/>
          </a:bodyPr>
          <a:lstStyle/>
          <a:p>
            <a:r>
              <a:rPr lang="en-GB" b="1" dirty="0"/>
              <a:t> </a:t>
            </a:r>
            <a:r>
              <a:rPr lang="en-GB" b="1" dirty="0">
                <a:solidFill>
                  <a:srgbClr val="FFC000"/>
                </a:solidFill>
                <a:latin typeface="+mn-lt"/>
              </a:rPr>
              <a:t>Healthcare Science Associate - Level 4 </a:t>
            </a:r>
            <a:endParaRPr lang="en-GB" dirty="0"/>
          </a:p>
        </p:txBody>
      </p:sp>
      <p:pic>
        <p:nvPicPr>
          <p:cNvPr id="4" name="Picture 3">
            <a:extLst>
              <a:ext uri="{FF2B5EF4-FFF2-40B4-BE49-F238E27FC236}">
                <a16:creationId xmlns:a16="http://schemas.microsoft.com/office/drawing/2014/main" id="{73FD45AF-5B4F-4E3F-5E23-1F2D31FAF42F}"/>
              </a:ext>
            </a:extLst>
          </p:cNvPr>
          <p:cNvPicPr>
            <a:picLocks noChangeAspect="1"/>
          </p:cNvPicPr>
          <p:nvPr/>
        </p:nvPicPr>
        <p:blipFill>
          <a:blip r:embed="rId2"/>
          <a:stretch>
            <a:fillRect/>
          </a:stretch>
        </p:blipFill>
        <p:spPr>
          <a:xfrm>
            <a:off x="784723" y="739142"/>
            <a:ext cx="10477371" cy="6118860"/>
          </a:xfrm>
          <a:prstGeom prst="rect">
            <a:avLst/>
          </a:prstGeom>
        </p:spPr>
      </p:pic>
    </p:spTree>
    <p:extLst>
      <p:ext uri="{BB962C8B-B14F-4D97-AF65-F5344CB8AC3E}">
        <p14:creationId xmlns:p14="http://schemas.microsoft.com/office/powerpoint/2010/main" val="3503456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2D27-C13B-9DF1-2687-BC1AFADEFC76}"/>
              </a:ext>
            </a:extLst>
          </p:cNvPr>
          <p:cNvSpPr>
            <a:spLocks noGrp="1"/>
          </p:cNvSpPr>
          <p:nvPr>
            <p:ph type="title"/>
          </p:nvPr>
        </p:nvSpPr>
        <p:spPr>
          <a:xfrm>
            <a:off x="838200" y="365126"/>
            <a:ext cx="10515600" cy="933588"/>
          </a:xfrm>
        </p:spPr>
        <p:txBody>
          <a:bodyPr>
            <a:normAutofit/>
          </a:bodyPr>
          <a:lstStyle/>
          <a:p>
            <a:r>
              <a:rPr lang="en-GB" sz="4000" b="1" dirty="0">
                <a:solidFill>
                  <a:srgbClr val="FFC000"/>
                </a:solidFill>
                <a:latin typeface="+mn-lt"/>
              </a:rPr>
              <a:t>End Point Assessment</a:t>
            </a:r>
          </a:p>
        </p:txBody>
      </p:sp>
      <p:sp>
        <p:nvSpPr>
          <p:cNvPr id="3" name="Text Placeholder 2">
            <a:extLst>
              <a:ext uri="{FF2B5EF4-FFF2-40B4-BE49-F238E27FC236}">
                <a16:creationId xmlns:a16="http://schemas.microsoft.com/office/drawing/2014/main" id="{E9D479A9-C6B6-9D31-1F42-D19DEBCCFA22}"/>
              </a:ext>
            </a:extLst>
          </p:cNvPr>
          <p:cNvSpPr>
            <a:spLocks noGrp="1"/>
          </p:cNvSpPr>
          <p:nvPr>
            <p:ph type="body" sz="quarter" idx="13"/>
          </p:nvPr>
        </p:nvSpPr>
        <p:spPr>
          <a:xfrm>
            <a:off x="838200" y="1404730"/>
            <a:ext cx="10515600" cy="4717774"/>
          </a:xfrm>
        </p:spPr>
        <p:txBody>
          <a:bodyPr>
            <a:norm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effectLst/>
                <a:uLnTx/>
                <a:uFillTx/>
                <a:latin typeface="+mn-lt"/>
                <a:ea typeface="Lato" panose="020F0502020204030203" pitchFamily="34" charset="0"/>
                <a:cs typeface="Lato" panose="020F0502020204030203" pitchFamily="34" charset="0"/>
              </a:rPr>
              <a:t>End Point Assessment (EPA) happens at the end of the programme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effectLst/>
                <a:uLnTx/>
                <a:uFillTx/>
                <a:latin typeface="+mn-lt"/>
                <a:ea typeface="Lato" panose="020F0502020204030203" pitchFamily="34" charset="0"/>
                <a:cs typeface="Lato" panose="020F0502020204030203" pitchFamily="34" charset="0"/>
              </a:rPr>
              <a:t>Apprentices need to pass this to achieve their apprenticeship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effectLst/>
                <a:uLnTx/>
                <a:uFillTx/>
                <a:latin typeface="+mn-lt"/>
                <a:ea typeface="Lato" panose="020F0502020204030203" pitchFamily="34" charset="0"/>
                <a:cs typeface="Lato" panose="020F0502020204030203" pitchFamily="34" charset="0"/>
              </a:rPr>
              <a:t> </a:t>
            </a:r>
          </a:p>
          <a:p>
            <a:pPr marL="342900" indent="-342900">
              <a:buFont typeface="Arial" panose="020B0604020202020204" pitchFamily="34" charset="0"/>
              <a:buChar char="•"/>
            </a:pPr>
            <a:r>
              <a:rPr lang="en-GB" altLang="en-US" sz="2400" dirty="0">
                <a:latin typeface="+mn-lt"/>
                <a:ea typeface="Lato" panose="020F0502020204030203" pitchFamily="34" charset="0"/>
                <a:cs typeface="Lato" panose="020F0502020204030203" pitchFamily="34" charset="0"/>
              </a:rPr>
              <a:t>EPA involves independent assessment at the end of the programme which includes:</a:t>
            </a:r>
          </a:p>
          <a:p>
            <a:pPr marL="800100" lvl="1" indent="-342900">
              <a:buFont typeface="Arial" panose="020B0604020202020204" pitchFamily="34" charset="0"/>
              <a:buChar char="•"/>
            </a:pPr>
            <a:r>
              <a:rPr lang="en-GB" altLang="en-US" dirty="0">
                <a:latin typeface="+mn-lt"/>
                <a:ea typeface="Lato" panose="020F0502020204030203" pitchFamily="34" charset="0"/>
                <a:cs typeface="Lato" panose="020F0502020204030203" pitchFamily="34" charset="0"/>
              </a:rPr>
              <a:t>Professional Practice Test</a:t>
            </a:r>
          </a:p>
          <a:p>
            <a:pPr marL="800100" lvl="1" indent="-342900">
              <a:buFont typeface="Arial" panose="020B0604020202020204" pitchFamily="34" charset="0"/>
              <a:buChar char="•"/>
            </a:pPr>
            <a:r>
              <a:rPr lang="en-GB" altLang="en-US" dirty="0">
                <a:latin typeface="+mn-lt"/>
                <a:ea typeface="Lato" panose="020F0502020204030203" pitchFamily="34" charset="0"/>
                <a:cs typeface="Lato" panose="020F0502020204030203" pitchFamily="34" charset="0"/>
              </a:rPr>
              <a:t>Vocational Competence Observation</a:t>
            </a:r>
          </a:p>
          <a:p>
            <a:pPr marL="800100" lvl="1" indent="-342900">
              <a:buFont typeface="Arial" panose="020B0604020202020204" pitchFamily="34" charset="0"/>
              <a:buChar char="•"/>
            </a:pPr>
            <a:r>
              <a:rPr lang="en-GB" altLang="en-US" dirty="0">
                <a:latin typeface="+mn-lt"/>
                <a:ea typeface="Lato" panose="020F0502020204030203" pitchFamily="34" charset="0"/>
                <a:cs typeface="Lato" panose="020F0502020204030203" pitchFamily="34" charset="0"/>
              </a:rPr>
              <a:t>Professional Discussion</a:t>
            </a:r>
          </a:p>
          <a:p>
            <a:pPr marL="457200" lvl="1" indent="0">
              <a:buNone/>
            </a:pPr>
            <a:endParaRPr lang="en-GB" altLang="en-US" dirty="0">
              <a:latin typeface="+mn-lt"/>
              <a:ea typeface="Lato" panose="020F0502020204030203" pitchFamily="34" charset="0"/>
              <a:cs typeface="Lato" panose="020F0502020204030203" pitchFamily="34" charset="0"/>
            </a:endParaRPr>
          </a:p>
          <a:p>
            <a:r>
              <a:rPr lang="en-GB" altLang="en-US" sz="2400" dirty="0">
                <a:latin typeface="+mn-lt"/>
                <a:ea typeface="Lato" panose="020F0502020204030203" pitchFamily="34" charset="0"/>
                <a:cs typeface="Lato" panose="020F0502020204030203" pitchFamily="34" charset="0"/>
              </a:rPr>
              <a:t>From this apprentices can achieve: Fail, Pass, Merit or Distinction </a:t>
            </a:r>
          </a:p>
        </p:txBody>
      </p:sp>
    </p:spTree>
    <p:extLst>
      <p:ext uri="{BB962C8B-B14F-4D97-AF65-F5344CB8AC3E}">
        <p14:creationId xmlns:p14="http://schemas.microsoft.com/office/powerpoint/2010/main" val="109657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3536E-BC42-ED90-2FD2-E5D322AC4401}"/>
              </a:ext>
            </a:extLst>
          </p:cNvPr>
          <p:cNvSpPr>
            <a:spLocks noGrp="1"/>
          </p:cNvSpPr>
          <p:nvPr>
            <p:ph type="title"/>
          </p:nvPr>
        </p:nvSpPr>
        <p:spPr/>
        <p:txBody>
          <a:bodyPr>
            <a:normAutofit/>
          </a:bodyPr>
          <a:lstStyle/>
          <a:p>
            <a:r>
              <a:rPr lang="en-US" sz="4000" b="1" dirty="0">
                <a:solidFill>
                  <a:srgbClr val="FFC000"/>
                </a:solidFill>
                <a:latin typeface="+mn-lt"/>
              </a:rPr>
              <a:t>The Apprentice Journey</a:t>
            </a:r>
            <a:endParaRPr lang="en-GB" sz="4000" b="1" dirty="0">
              <a:solidFill>
                <a:srgbClr val="FFC000"/>
              </a:solidFill>
              <a:latin typeface="+mn-lt"/>
            </a:endParaRPr>
          </a:p>
        </p:txBody>
      </p:sp>
    </p:spTree>
    <p:extLst>
      <p:ext uri="{BB962C8B-B14F-4D97-AF65-F5344CB8AC3E}">
        <p14:creationId xmlns:p14="http://schemas.microsoft.com/office/powerpoint/2010/main" val="2445557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C5037-808E-CD74-3E25-BFC26BF49479}"/>
              </a:ext>
            </a:extLst>
          </p:cNvPr>
          <p:cNvSpPr>
            <a:spLocks noGrp="1"/>
          </p:cNvSpPr>
          <p:nvPr>
            <p:ph type="ctrTitle"/>
          </p:nvPr>
        </p:nvSpPr>
        <p:spPr>
          <a:xfrm>
            <a:off x="3753612" y="3776472"/>
            <a:ext cx="7909852" cy="846328"/>
          </a:xfrm>
        </p:spPr>
        <p:txBody>
          <a:bodyPr/>
          <a:lstStyle/>
          <a:p>
            <a:r>
              <a:rPr lang="en-US" sz="4800" dirty="0">
                <a:latin typeface="Arial" panose="020B0604020202020204" pitchFamily="34" charset="0"/>
                <a:cs typeface="Arial" panose="020B0604020202020204" pitchFamily="34" charset="0"/>
              </a:rPr>
              <a:t>E-learning Tools and Portals</a:t>
            </a:r>
            <a:endParaRPr lang="en-GB"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C22D1CC-4939-C30E-17A2-B827D3E05034}"/>
              </a:ext>
            </a:extLst>
          </p:cNvPr>
          <p:cNvSpPr>
            <a:spLocks noGrp="1"/>
          </p:cNvSpPr>
          <p:nvPr>
            <p:ph type="subTitle" idx="1"/>
          </p:nvPr>
        </p:nvSpPr>
        <p:spPr>
          <a:xfrm>
            <a:off x="3949430" y="4882770"/>
            <a:ext cx="7548664" cy="640206"/>
          </a:xfrm>
        </p:spPr>
        <p:txBody>
          <a:bodyPr/>
          <a:lstStyle/>
          <a:p>
            <a:r>
              <a:rPr lang="en-US" sz="2400" dirty="0">
                <a:solidFill>
                  <a:srgbClr val="FFFFFE"/>
                </a:solidFill>
                <a:latin typeface="+mn-lt"/>
                <a:cs typeface="+mn-cs"/>
              </a:rPr>
              <a:t>The tools learners use to support achievement of their apprenticeship programme</a:t>
            </a:r>
          </a:p>
          <a:p>
            <a:endParaRPr lang="en-GB" dirty="0"/>
          </a:p>
        </p:txBody>
      </p:sp>
      <p:pic>
        <p:nvPicPr>
          <p:cNvPr id="4" name="Picture 2" descr="OneFile Eportfolio Login">
            <a:extLst>
              <a:ext uri="{FF2B5EF4-FFF2-40B4-BE49-F238E27FC236}">
                <a16:creationId xmlns:a16="http://schemas.microsoft.com/office/drawing/2014/main" id="{9E67D1DB-02E9-F175-3CE7-5B2C194D63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0740" y="3283653"/>
            <a:ext cx="2684835" cy="492819"/>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a:extLst>
            <a:ext uri="{909E8E84-426E-40DD-AFC4-6F175D3DCCD1}">
              <a14:hiddenFill xmlns:a14="http://schemas.microsoft.com/office/drawing/2010/main">
                <a:solidFill>
                  <a:srgbClr val="FFFFFF"/>
                </a:solidFill>
              </a14:hiddenFill>
            </a:ext>
          </a:extLst>
        </p:spPr>
      </p:pic>
      <p:pic>
        <p:nvPicPr>
          <p:cNvPr id="5" name="Picture 8" descr="Cognassist | Headline Event Partner | The Apprenticeships ...">
            <a:extLst>
              <a:ext uri="{FF2B5EF4-FFF2-40B4-BE49-F238E27FC236}">
                <a16:creationId xmlns:a16="http://schemas.microsoft.com/office/drawing/2014/main" id="{7CD3B877-905C-33EC-F51C-5747B258D9D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87347" y="162507"/>
            <a:ext cx="2859797" cy="1172517"/>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D142C10-F90E-48D9-05A8-7BA7C93D2D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8999558" y="1196026"/>
            <a:ext cx="2498536" cy="800428"/>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0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7D0B-19B5-DE01-02E0-4175A9C00D6E}"/>
              </a:ext>
            </a:extLst>
          </p:cNvPr>
          <p:cNvSpPr>
            <a:spLocks noGrp="1"/>
          </p:cNvSpPr>
          <p:nvPr>
            <p:ph type="title"/>
          </p:nvPr>
        </p:nvSpPr>
        <p:spPr>
          <a:xfrm>
            <a:off x="838200" y="238539"/>
            <a:ext cx="10515600" cy="808383"/>
          </a:xfrm>
        </p:spPr>
        <p:txBody>
          <a:bodyPr>
            <a:normAutofit/>
          </a:bodyPr>
          <a:lstStyle/>
          <a:p>
            <a:r>
              <a:rPr lang="en-GB" sz="4000" b="1" dirty="0">
                <a:latin typeface="+mn-lt"/>
              </a:rPr>
              <a:t>Dedicated Learning Time</a:t>
            </a:r>
          </a:p>
        </p:txBody>
      </p:sp>
      <p:graphicFrame>
        <p:nvGraphicFramePr>
          <p:cNvPr id="6" name="Table 5">
            <a:extLst>
              <a:ext uri="{FF2B5EF4-FFF2-40B4-BE49-F238E27FC236}">
                <a16:creationId xmlns:a16="http://schemas.microsoft.com/office/drawing/2014/main" id="{3D20A650-A17E-4A24-F88A-B9D7D7D52455}"/>
              </a:ext>
            </a:extLst>
          </p:cNvPr>
          <p:cNvGraphicFramePr>
            <a:graphicFrameLocks noGrp="1"/>
          </p:cNvGraphicFramePr>
          <p:nvPr>
            <p:extLst>
              <p:ext uri="{D42A27DB-BD31-4B8C-83A1-F6EECF244321}">
                <p14:modId xmlns:p14="http://schemas.microsoft.com/office/powerpoint/2010/main" val="4123754639"/>
              </p:ext>
            </p:extLst>
          </p:nvPr>
        </p:nvGraphicFramePr>
        <p:xfrm>
          <a:off x="1001166" y="1011829"/>
          <a:ext cx="9992140" cy="5846171"/>
        </p:xfrm>
        <a:graphic>
          <a:graphicData uri="http://schemas.openxmlformats.org/drawingml/2006/table">
            <a:tbl>
              <a:tblPr firstRow="1" bandRow="1">
                <a:tableStyleId>{5C22544A-7EE6-4342-B048-85BDC9FD1C3A}</a:tableStyleId>
              </a:tblPr>
              <a:tblGrid>
                <a:gridCol w="3511826">
                  <a:extLst>
                    <a:ext uri="{9D8B030D-6E8A-4147-A177-3AD203B41FA5}">
                      <a16:colId xmlns:a16="http://schemas.microsoft.com/office/drawing/2014/main" val="1850981044"/>
                    </a:ext>
                  </a:extLst>
                </a:gridCol>
                <a:gridCol w="6480314">
                  <a:extLst>
                    <a:ext uri="{9D8B030D-6E8A-4147-A177-3AD203B41FA5}">
                      <a16:colId xmlns:a16="http://schemas.microsoft.com/office/drawing/2014/main" val="832634191"/>
                    </a:ext>
                  </a:extLst>
                </a:gridCol>
              </a:tblGrid>
              <a:tr h="244757">
                <a:tc>
                  <a:txBody>
                    <a:bodyPr/>
                    <a:lstStyle/>
                    <a:p>
                      <a:pPr>
                        <a:lnSpc>
                          <a:spcPct val="107000"/>
                        </a:lnSpc>
                        <a:spcAft>
                          <a:spcPts val="800"/>
                        </a:spcAft>
                      </a:pPr>
                      <a:r>
                        <a:rPr lang="en-GB" sz="1800" kern="100" dirty="0">
                          <a:effectLst/>
                        </a:rPr>
                        <a:t>Activity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9621" marR="69621" marT="34811" marB="34811"/>
                </a:tc>
                <a:tc>
                  <a:txBody>
                    <a:bodyPr/>
                    <a:lstStyle/>
                    <a:p>
                      <a:pPr>
                        <a:lnSpc>
                          <a:spcPct val="107000"/>
                        </a:lnSpc>
                        <a:spcAft>
                          <a:spcPts val="800"/>
                        </a:spcAft>
                      </a:pPr>
                      <a:r>
                        <a:rPr lang="en-GB" sz="1800" kern="100" dirty="0">
                          <a:effectLst/>
                        </a:rPr>
                        <a:t>Average Duration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9621" marR="69621" marT="34811" marB="34811"/>
                </a:tc>
                <a:extLst>
                  <a:ext uri="{0D108BD9-81ED-4DB2-BD59-A6C34878D82A}">
                    <a16:rowId xmlns:a16="http://schemas.microsoft.com/office/drawing/2014/main" val="3286558099"/>
                  </a:ext>
                </a:extLst>
              </a:tr>
              <a:tr h="1185986">
                <a:tc>
                  <a:txBody>
                    <a:bodyPr/>
                    <a:lstStyle/>
                    <a:p>
                      <a:pPr>
                        <a:lnSpc>
                          <a:spcPct val="107000"/>
                        </a:lnSpc>
                        <a:spcAft>
                          <a:spcPts val="800"/>
                        </a:spcAft>
                      </a:pPr>
                      <a:r>
                        <a:rPr lang="en-GB" sz="1800" kern="100" dirty="0">
                          <a:effectLst/>
                        </a:rPr>
                        <a:t>Teaching and Learning Reviews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9621" marR="69621" marT="34811" marB="34811"/>
                </a:tc>
                <a:tc>
                  <a:txBody>
                    <a:bodyPr/>
                    <a:lstStyle/>
                    <a:p>
                      <a:pPr>
                        <a:lnSpc>
                          <a:spcPct val="107000"/>
                        </a:lnSpc>
                        <a:spcAft>
                          <a:spcPts val="800"/>
                        </a:spcAft>
                      </a:pPr>
                      <a:r>
                        <a:rPr lang="en-GB" sz="1800" kern="100" dirty="0">
                          <a:effectLst/>
                        </a:rPr>
                        <a:t>2 hours– in person or online</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rPr>
                        <a:t>The Apprentice will meet their Coach every 4-6 weeks </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rPr>
                        <a:t>Line manager/workplace mentor is expected to be present to support the Apprentice as part of this.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9621" marR="69621" marT="34811" marB="34811"/>
                </a:tc>
                <a:extLst>
                  <a:ext uri="{0D108BD9-81ED-4DB2-BD59-A6C34878D82A}">
                    <a16:rowId xmlns:a16="http://schemas.microsoft.com/office/drawing/2014/main" val="1085514352"/>
                  </a:ext>
                </a:extLst>
              </a:tr>
              <a:tr h="984915">
                <a:tc>
                  <a:txBody>
                    <a:bodyPr/>
                    <a:lstStyle/>
                    <a:p>
                      <a:pPr>
                        <a:lnSpc>
                          <a:spcPct val="107000"/>
                        </a:lnSpc>
                        <a:spcAft>
                          <a:spcPts val="800"/>
                        </a:spcAft>
                      </a:pPr>
                      <a:r>
                        <a:rPr lang="en-GB" sz="1800" kern="100" dirty="0">
                          <a:effectLst/>
                        </a:rPr>
                        <a:t>10 to 12-Week Progress Reviews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9621" marR="69621" marT="34811" marB="34811"/>
                </a:tc>
                <a:tc>
                  <a:txBody>
                    <a:bodyPr/>
                    <a:lstStyle/>
                    <a:p>
                      <a:pPr>
                        <a:lnSpc>
                          <a:spcPct val="107000"/>
                        </a:lnSpc>
                        <a:spcAft>
                          <a:spcPts val="800"/>
                        </a:spcAft>
                      </a:pPr>
                      <a:r>
                        <a:rPr lang="en-GB" sz="1800" kern="100" dirty="0">
                          <a:effectLst/>
                        </a:rPr>
                        <a:t>90 mins every 10 to 12 weeks</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rPr>
                        <a:t>This is a three-way discussion involving the Coach, Line Manager/Workplace Mentor, and Apprentice - share understanding of progress against the full apprenticeship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9621" marR="69621" marT="34811" marB="34811"/>
                </a:tc>
                <a:extLst>
                  <a:ext uri="{0D108BD9-81ED-4DB2-BD59-A6C34878D82A}">
                    <a16:rowId xmlns:a16="http://schemas.microsoft.com/office/drawing/2014/main" val="2430387587"/>
                  </a:ext>
                </a:extLst>
              </a:tr>
              <a:tr h="1085154">
                <a:tc>
                  <a:txBody>
                    <a:bodyPr/>
                    <a:lstStyle/>
                    <a:p>
                      <a:pPr>
                        <a:lnSpc>
                          <a:spcPct val="107000"/>
                        </a:lnSpc>
                        <a:spcAft>
                          <a:spcPts val="800"/>
                        </a:spcAft>
                      </a:pPr>
                      <a:r>
                        <a:rPr lang="en-GB" sz="1800" kern="100" dirty="0">
                          <a:effectLst/>
                        </a:rPr>
                        <a:t>Online Workshops via MS Teams / Zoom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9621" marR="69621" marT="34811" marB="34811"/>
                </a:tc>
                <a:tc>
                  <a:txBody>
                    <a:bodyPr/>
                    <a:lstStyle/>
                    <a:p>
                      <a:pPr>
                        <a:lnSpc>
                          <a:spcPct val="107000"/>
                        </a:lnSpc>
                        <a:spcAft>
                          <a:spcPts val="800"/>
                        </a:spcAft>
                      </a:pPr>
                      <a:r>
                        <a:rPr lang="en-GB" sz="1800" kern="100" dirty="0">
                          <a:effectLst/>
                        </a:rPr>
                        <a:t>Approximately once per month, subject to programme</a:t>
                      </a:r>
                    </a:p>
                    <a:p>
                      <a:pPr marL="342900" lvl="0" indent="-342900">
                        <a:lnSpc>
                          <a:spcPct val="107000"/>
                        </a:lnSpc>
                        <a:buFont typeface="Symbol" panose="05050102010706020507" pitchFamily="18" charset="2"/>
                        <a:buChar char=""/>
                      </a:pPr>
                      <a:r>
                        <a:rPr lang="en-GB" sz="1800" kern="100" dirty="0">
                          <a:effectLst/>
                        </a:rPr>
                        <a:t>Full day workshops to teach the knowledge and skills against the required standard</a:t>
                      </a:r>
                    </a:p>
                    <a:p>
                      <a:pPr marL="342900" lvl="0" indent="-342900">
                        <a:lnSpc>
                          <a:spcPct val="107000"/>
                        </a:lnSpc>
                        <a:spcAft>
                          <a:spcPts val="800"/>
                        </a:spcAft>
                        <a:buFont typeface="Symbol" panose="05050102010706020507" pitchFamily="18" charset="2"/>
                        <a:buChar char=""/>
                      </a:pPr>
                      <a:r>
                        <a:rPr lang="en-GB" sz="1800" kern="100" dirty="0">
                          <a:effectLst/>
                        </a:rPr>
                        <a:t>Workshop dates are planned in advance for whole programme.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9621" marR="69621" marT="34811" marB="34811"/>
                </a:tc>
                <a:extLst>
                  <a:ext uri="{0D108BD9-81ED-4DB2-BD59-A6C34878D82A}">
                    <a16:rowId xmlns:a16="http://schemas.microsoft.com/office/drawing/2014/main" val="2999177674"/>
                  </a:ext>
                </a:extLst>
              </a:tr>
              <a:tr h="1397890">
                <a:tc>
                  <a:txBody>
                    <a:bodyPr/>
                    <a:lstStyle/>
                    <a:p>
                      <a:pPr>
                        <a:lnSpc>
                          <a:spcPct val="107000"/>
                        </a:lnSpc>
                      </a:pPr>
                      <a:r>
                        <a:rPr lang="en-GB" sz="1800" kern="100" dirty="0">
                          <a:effectLst/>
                        </a:rPr>
                        <a:t>Independent learning / time for study:</a:t>
                      </a:r>
                      <a:br>
                        <a:rPr lang="en-GB" sz="1800" kern="100" dirty="0">
                          <a:effectLst/>
                        </a:rPr>
                      </a:br>
                      <a:br>
                        <a:rPr lang="en-GB" sz="1800" kern="100" dirty="0">
                          <a:effectLst/>
                        </a:rPr>
                      </a:br>
                      <a:r>
                        <a:rPr lang="en-GB" sz="1800" kern="100" dirty="0">
                          <a:effectLst/>
                        </a:rPr>
                        <a:t>In work learning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9621" marR="69621" marT="34811" marB="34811"/>
                </a:tc>
                <a:tc>
                  <a:txBody>
                    <a:bodyPr/>
                    <a:lstStyle/>
                    <a:p>
                      <a:pPr>
                        <a:lnSpc>
                          <a:spcPct val="107000"/>
                        </a:lnSpc>
                      </a:pPr>
                      <a:r>
                        <a:rPr lang="en-GB" sz="1800" kern="100" dirty="0">
                          <a:effectLst/>
                        </a:rPr>
                        <a:t>Minimum half a day per week required</a:t>
                      </a:r>
                    </a:p>
                    <a:p>
                      <a:pPr>
                        <a:lnSpc>
                          <a:spcPct val="107000"/>
                        </a:lnSpc>
                      </a:pPr>
                      <a:r>
                        <a:rPr lang="en-GB" sz="1800" kern="100" dirty="0">
                          <a:effectLst/>
                        </a:rPr>
                        <a:t> </a:t>
                      </a:r>
                    </a:p>
                    <a:p>
                      <a:pPr>
                        <a:lnSpc>
                          <a:spcPct val="107000"/>
                        </a:lnSpc>
                      </a:pPr>
                      <a:endParaRPr lang="en-GB" sz="1800" kern="100" dirty="0">
                        <a:effectLst/>
                      </a:endParaRPr>
                    </a:p>
                    <a:p>
                      <a:pPr>
                        <a:lnSpc>
                          <a:spcPct val="107000"/>
                        </a:lnSpc>
                      </a:pPr>
                      <a:r>
                        <a:rPr lang="en-GB" sz="1800" kern="100" dirty="0">
                          <a:effectLst/>
                        </a:rPr>
                        <a:t>1-2 hours per week</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9621" marR="69621" marT="34811" marB="34811"/>
                </a:tc>
                <a:extLst>
                  <a:ext uri="{0D108BD9-81ED-4DB2-BD59-A6C34878D82A}">
                    <a16:rowId xmlns:a16="http://schemas.microsoft.com/office/drawing/2014/main" val="1845117107"/>
                  </a:ext>
                </a:extLst>
              </a:tr>
            </a:tbl>
          </a:graphicData>
        </a:graphic>
      </p:graphicFrame>
    </p:spTree>
    <p:extLst>
      <p:ext uri="{BB962C8B-B14F-4D97-AF65-F5344CB8AC3E}">
        <p14:creationId xmlns:p14="http://schemas.microsoft.com/office/powerpoint/2010/main" val="2770003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2ACFA-4F69-949D-F942-4900B3624C53}"/>
              </a:ext>
            </a:extLst>
          </p:cNvPr>
          <p:cNvSpPr>
            <a:spLocks noGrp="1"/>
          </p:cNvSpPr>
          <p:nvPr>
            <p:ph type="title"/>
          </p:nvPr>
        </p:nvSpPr>
        <p:spPr>
          <a:xfrm>
            <a:off x="838200" y="365125"/>
            <a:ext cx="10515600" cy="933097"/>
          </a:xfrm>
        </p:spPr>
        <p:txBody>
          <a:bodyPr>
            <a:normAutofit/>
          </a:bodyPr>
          <a:lstStyle/>
          <a:p>
            <a:r>
              <a:rPr lang="en-GB" sz="4000" b="1" dirty="0">
                <a:latin typeface="+mn-lt"/>
              </a:rPr>
              <a:t>Off the Job Learning</a:t>
            </a:r>
          </a:p>
        </p:txBody>
      </p:sp>
      <p:sp>
        <p:nvSpPr>
          <p:cNvPr id="3" name="Text Placeholder 2">
            <a:extLst>
              <a:ext uri="{FF2B5EF4-FFF2-40B4-BE49-F238E27FC236}">
                <a16:creationId xmlns:a16="http://schemas.microsoft.com/office/drawing/2014/main" id="{1E70952E-1B40-7C2E-6945-D0EFB8C576D4}"/>
              </a:ext>
            </a:extLst>
          </p:cNvPr>
          <p:cNvSpPr>
            <a:spLocks noGrp="1"/>
          </p:cNvSpPr>
          <p:nvPr>
            <p:ph type="body" sz="quarter" idx="13"/>
          </p:nvPr>
        </p:nvSpPr>
        <p:spPr>
          <a:xfrm>
            <a:off x="838200" y="1388533"/>
            <a:ext cx="10515600" cy="5250806"/>
          </a:xfrm>
        </p:spPr>
        <p:txBody>
          <a:bodyPr>
            <a:normAutofit fontScale="92500" lnSpcReduction="10000"/>
          </a:bodyPr>
          <a:lstStyle/>
          <a:p>
            <a:pPr>
              <a:defRPr/>
            </a:pPr>
            <a:r>
              <a:rPr lang="en-GB" sz="2800" dirty="0">
                <a:latin typeface="+mn-lt"/>
              </a:rPr>
              <a:t>To be eligible:</a:t>
            </a:r>
          </a:p>
          <a:p>
            <a:pPr>
              <a:defRPr/>
            </a:pPr>
            <a:r>
              <a:rPr lang="en-GB" sz="2800" dirty="0">
                <a:latin typeface="+mn-lt"/>
              </a:rPr>
              <a:t>At least 20% of the apprentice’s normal working hours must be spent on off-the-job training</a:t>
            </a:r>
          </a:p>
          <a:p>
            <a:pPr marL="0" indent="0">
              <a:buNone/>
              <a:defRPr/>
            </a:pPr>
            <a:endParaRPr lang="en-GB" sz="2800" dirty="0">
              <a:latin typeface="+mn-lt"/>
              <a:cs typeface="Arial" panose="020B0604020202020204" pitchFamily="34" charset="0"/>
            </a:endParaRPr>
          </a:p>
          <a:p>
            <a:pPr>
              <a:defRPr/>
            </a:pPr>
            <a:r>
              <a:rPr lang="en-GB" sz="2800" dirty="0">
                <a:latin typeface="+mn-lt"/>
              </a:rPr>
              <a:t>For apprentices working 30 hours or more per week this is an average of 6 hours of off-the-job training per week over the planned duration</a:t>
            </a:r>
            <a:endParaRPr lang="en-GB" sz="2800" dirty="0">
              <a:latin typeface="+mn-lt"/>
              <a:cs typeface="Arial" panose="020B0604020202020204" pitchFamily="34" charset="0"/>
            </a:endParaRPr>
          </a:p>
          <a:p>
            <a:pPr marL="0" indent="0">
              <a:buNone/>
              <a:defRPr/>
            </a:pPr>
            <a:endParaRPr lang="en-GB" sz="2800" b="1" dirty="0">
              <a:latin typeface="+mn-lt"/>
            </a:endParaRPr>
          </a:p>
          <a:p>
            <a:pPr>
              <a:defRPr/>
            </a:pPr>
            <a:r>
              <a:rPr lang="en-GB" sz="2800" dirty="0">
                <a:latin typeface="+mn-lt"/>
                <a:cs typeface="Arial" panose="020B0604020202020204" pitchFamily="34" charset="0"/>
              </a:rPr>
              <a:t>Apprentices will need to complete evidence of ‘off the job’ by logging this on their OneFile e-portfolio</a:t>
            </a:r>
          </a:p>
          <a:p>
            <a:pPr>
              <a:defRPr/>
            </a:pPr>
            <a:endParaRPr lang="en-GB" sz="2800" dirty="0">
              <a:latin typeface="+mn-lt"/>
              <a:cs typeface="Arial" panose="020B0604020202020204" pitchFamily="34" charset="0"/>
            </a:endParaRPr>
          </a:p>
          <a:p>
            <a:pPr>
              <a:defRPr/>
            </a:pPr>
            <a:r>
              <a:rPr lang="en-GB" sz="2800" dirty="0">
                <a:latin typeface="+mn-lt"/>
                <a:cs typeface="Arial" panose="020B0604020202020204" pitchFamily="34" charset="0"/>
              </a:rPr>
              <a:t>Off the job learning is reviewed with Learner, Line Manger and Skills Development </a:t>
            </a:r>
            <a:r>
              <a:rPr lang="en-GB" sz="2800">
                <a:latin typeface="+mn-lt"/>
                <a:cs typeface="Arial" panose="020B0604020202020204" pitchFamily="34" charset="0"/>
              </a:rPr>
              <a:t>coach at </a:t>
            </a:r>
            <a:r>
              <a:rPr lang="en-GB" sz="2800" dirty="0">
                <a:latin typeface="+mn-lt"/>
                <a:cs typeface="Arial" panose="020B0604020202020204" pitchFamily="34" charset="0"/>
              </a:rPr>
              <a:t>every progress visit.</a:t>
            </a:r>
          </a:p>
        </p:txBody>
      </p:sp>
    </p:spTree>
    <p:extLst>
      <p:ext uri="{BB962C8B-B14F-4D97-AF65-F5344CB8AC3E}">
        <p14:creationId xmlns:p14="http://schemas.microsoft.com/office/powerpoint/2010/main" val="2828306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DA2EB5D2-8B4E-6327-F486-3C3CBC4FA536}"/>
              </a:ext>
            </a:extLst>
          </p:cNvPr>
          <p:cNvSpPr>
            <a:spLocks noGrp="1"/>
          </p:cNvSpPr>
          <p:nvPr>
            <p:ph type="title"/>
          </p:nvPr>
        </p:nvSpPr>
        <p:spPr>
          <a:xfrm>
            <a:off x="655146" y="221624"/>
            <a:ext cx="8295014" cy="942611"/>
          </a:xfrm>
        </p:spPr>
        <p:txBody>
          <a:bodyPr>
            <a:normAutofit/>
          </a:bodyPr>
          <a:lstStyle/>
          <a:p>
            <a:r>
              <a:rPr lang="en-GB" sz="3600" dirty="0"/>
              <a:t>O</a:t>
            </a:r>
            <a:r>
              <a:rPr lang="en-GB" sz="3600" dirty="0">
                <a:solidFill>
                  <a:srgbClr val="FFC000"/>
                </a:solidFill>
              </a:rPr>
              <a:t>ff the job – what counts?</a:t>
            </a:r>
          </a:p>
        </p:txBody>
      </p:sp>
      <p:pic>
        <p:nvPicPr>
          <p:cNvPr id="44" name="Picture 43" descr="A picture containing vector graphics&#10;&#10;Description automatically generated">
            <a:extLst>
              <a:ext uri="{FF2B5EF4-FFF2-40B4-BE49-F238E27FC236}">
                <a16:creationId xmlns:a16="http://schemas.microsoft.com/office/drawing/2014/main" id="{E42C1A07-CE37-B91B-A843-97EFBAE63A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41" y="3214976"/>
            <a:ext cx="1938166" cy="1938166"/>
          </a:xfrm>
          <a:prstGeom prst="rect">
            <a:avLst/>
          </a:prstGeom>
        </p:spPr>
      </p:pic>
      <p:sp>
        <p:nvSpPr>
          <p:cNvPr id="45" name="TextBox 44">
            <a:extLst>
              <a:ext uri="{FF2B5EF4-FFF2-40B4-BE49-F238E27FC236}">
                <a16:creationId xmlns:a16="http://schemas.microsoft.com/office/drawing/2014/main" id="{A41BCC74-F031-2A34-7620-EEEAA6D0CE98}"/>
              </a:ext>
            </a:extLst>
          </p:cNvPr>
          <p:cNvSpPr txBox="1"/>
          <p:nvPr/>
        </p:nvSpPr>
        <p:spPr>
          <a:xfrm>
            <a:off x="7685704" y="4616770"/>
            <a:ext cx="26746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Simulation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exercises</a:t>
            </a:r>
          </a:p>
        </p:txBody>
      </p:sp>
      <p:grpSp>
        <p:nvGrpSpPr>
          <p:cNvPr id="47" name="Group 46">
            <a:extLst>
              <a:ext uri="{FF2B5EF4-FFF2-40B4-BE49-F238E27FC236}">
                <a16:creationId xmlns:a16="http://schemas.microsoft.com/office/drawing/2014/main" id="{10C71D4D-A209-1B0B-174C-230FF4501AC4}"/>
              </a:ext>
            </a:extLst>
          </p:cNvPr>
          <p:cNvGrpSpPr/>
          <p:nvPr/>
        </p:nvGrpSpPr>
        <p:grpSpPr>
          <a:xfrm>
            <a:off x="6961614" y="1586416"/>
            <a:ext cx="2300804" cy="781248"/>
            <a:chOff x="1716375" y="1293574"/>
            <a:chExt cx="2300804" cy="781248"/>
          </a:xfrm>
        </p:grpSpPr>
        <p:sp>
          <p:nvSpPr>
            <p:cNvPr id="48" name="TextBox 47">
              <a:extLst>
                <a:ext uri="{FF2B5EF4-FFF2-40B4-BE49-F238E27FC236}">
                  <a16:creationId xmlns:a16="http://schemas.microsoft.com/office/drawing/2014/main" id="{E4E61D43-123B-F283-7630-AB47EB5225E2}"/>
                </a:ext>
              </a:extLst>
            </p:cNvPr>
            <p:cNvSpPr txBox="1"/>
            <p:nvPr/>
          </p:nvSpPr>
          <p:spPr>
            <a:xfrm>
              <a:off x="2429691" y="1514849"/>
              <a:ext cx="1587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Conferences</a:t>
              </a:r>
            </a:p>
          </p:txBody>
        </p:sp>
        <p:pic>
          <p:nvPicPr>
            <p:cNvPr id="50" name="Graphic 49" descr="Badge Tick1 with solid fill">
              <a:extLst>
                <a:ext uri="{FF2B5EF4-FFF2-40B4-BE49-F238E27FC236}">
                  <a16:creationId xmlns:a16="http://schemas.microsoft.com/office/drawing/2014/main" id="{9B9E4B06-C514-F5A5-ACF0-3D45DEB723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375" y="1293574"/>
              <a:ext cx="781248" cy="781248"/>
            </a:xfrm>
            <a:prstGeom prst="rect">
              <a:avLst/>
            </a:prstGeom>
          </p:spPr>
        </p:pic>
      </p:grpSp>
      <p:grpSp>
        <p:nvGrpSpPr>
          <p:cNvPr id="51" name="Group 50">
            <a:extLst>
              <a:ext uri="{FF2B5EF4-FFF2-40B4-BE49-F238E27FC236}">
                <a16:creationId xmlns:a16="http://schemas.microsoft.com/office/drawing/2014/main" id="{95AA417C-856E-4E2A-7295-405BB47F3371}"/>
              </a:ext>
            </a:extLst>
          </p:cNvPr>
          <p:cNvGrpSpPr/>
          <p:nvPr/>
        </p:nvGrpSpPr>
        <p:grpSpPr>
          <a:xfrm>
            <a:off x="6989342" y="5538747"/>
            <a:ext cx="2571886" cy="781248"/>
            <a:chOff x="7032214" y="5666494"/>
            <a:chExt cx="2571886" cy="781248"/>
          </a:xfrm>
        </p:grpSpPr>
        <p:sp>
          <p:nvSpPr>
            <p:cNvPr id="53" name="TextBox 52">
              <a:extLst>
                <a:ext uri="{FF2B5EF4-FFF2-40B4-BE49-F238E27FC236}">
                  <a16:creationId xmlns:a16="http://schemas.microsoft.com/office/drawing/2014/main" id="{B7FD9C5E-6775-AC10-0D85-CDC729598251}"/>
                </a:ext>
              </a:extLst>
            </p:cNvPr>
            <p:cNvSpPr txBox="1"/>
            <p:nvPr/>
          </p:nvSpPr>
          <p:spPr>
            <a:xfrm>
              <a:off x="7716959" y="5758017"/>
              <a:ext cx="18871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Independent research</a:t>
              </a:r>
            </a:p>
          </p:txBody>
        </p:sp>
        <p:pic>
          <p:nvPicPr>
            <p:cNvPr id="54" name="Graphic 53" descr="Badge Tick1 with solid fill">
              <a:extLst>
                <a:ext uri="{FF2B5EF4-FFF2-40B4-BE49-F238E27FC236}">
                  <a16:creationId xmlns:a16="http://schemas.microsoft.com/office/drawing/2014/main" id="{9B1DB3E0-7969-D03F-313A-A1022E117C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2214" y="5666494"/>
              <a:ext cx="781248" cy="781248"/>
            </a:xfrm>
            <a:prstGeom prst="rect">
              <a:avLst/>
            </a:prstGeom>
          </p:spPr>
        </p:pic>
      </p:grpSp>
      <p:grpSp>
        <p:nvGrpSpPr>
          <p:cNvPr id="60" name="Group 59">
            <a:extLst>
              <a:ext uri="{FF2B5EF4-FFF2-40B4-BE49-F238E27FC236}">
                <a16:creationId xmlns:a16="http://schemas.microsoft.com/office/drawing/2014/main" id="{9E4309DB-B6A5-8C4C-3F5D-DE7D40D54B45}"/>
              </a:ext>
            </a:extLst>
          </p:cNvPr>
          <p:cNvGrpSpPr/>
          <p:nvPr/>
        </p:nvGrpSpPr>
        <p:grpSpPr>
          <a:xfrm>
            <a:off x="2786386" y="3471454"/>
            <a:ext cx="1794296" cy="781248"/>
            <a:chOff x="4086545" y="1398671"/>
            <a:chExt cx="1794296" cy="781248"/>
          </a:xfrm>
        </p:grpSpPr>
        <p:sp>
          <p:nvSpPr>
            <p:cNvPr id="79" name="TextBox 78">
              <a:extLst>
                <a:ext uri="{FF2B5EF4-FFF2-40B4-BE49-F238E27FC236}">
                  <a16:creationId xmlns:a16="http://schemas.microsoft.com/office/drawing/2014/main" id="{B7538671-823E-59FC-1BF9-CBDD6B66BEA3}"/>
                </a:ext>
              </a:extLst>
            </p:cNvPr>
            <p:cNvSpPr txBox="1"/>
            <p:nvPr/>
          </p:nvSpPr>
          <p:spPr>
            <a:xfrm>
              <a:off x="4823845" y="1597143"/>
              <a:ext cx="10569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Roleplay</a:t>
              </a:r>
            </a:p>
          </p:txBody>
        </p:sp>
        <p:pic>
          <p:nvPicPr>
            <p:cNvPr id="80" name="Graphic 79" descr="Badge Tick1 with solid fill">
              <a:extLst>
                <a:ext uri="{FF2B5EF4-FFF2-40B4-BE49-F238E27FC236}">
                  <a16:creationId xmlns:a16="http://schemas.microsoft.com/office/drawing/2014/main" id="{3771FC84-80AD-83CB-80A5-26BB77B2D7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6545" y="1398671"/>
              <a:ext cx="781248" cy="781248"/>
            </a:xfrm>
            <a:prstGeom prst="rect">
              <a:avLst/>
            </a:prstGeom>
          </p:spPr>
        </p:pic>
      </p:grpSp>
      <p:grpSp>
        <p:nvGrpSpPr>
          <p:cNvPr id="81" name="Group 80">
            <a:extLst>
              <a:ext uri="{FF2B5EF4-FFF2-40B4-BE49-F238E27FC236}">
                <a16:creationId xmlns:a16="http://schemas.microsoft.com/office/drawing/2014/main" id="{742A8D76-20BE-F21C-A5D0-B1CA23FA10B2}"/>
              </a:ext>
            </a:extLst>
          </p:cNvPr>
          <p:cNvGrpSpPr/>
          <p:nvPr/>
        </p:nvGrpSpPr>
        <p:grpSpPr>
          <a:xfrm>
            <a:off x="9462631" y="1578083"/>
            <a:ext cx="2417031" cy="781248"/>
            <a:chOff x="9563863" y="475262"/>
            <a:chExt cx="2417031" cy="781248"/>
          </a:xfrm>
        </p:grpSpPr>
        <p:sp>
          <p:nvSpPr>
            <p:cNvPr id="82" name="TextBox 81">
              <a:extLst>
                <a:ext uri="{FF2B5EF4-FFF2-40B4-BE49-F238E27FC236}">
                  <a16:creationId xmlns:a16="http://schemas.microsoft.com/office/drawing/2014/main" id="{21C1BCB0-A2A2-4F38-9A25-59F5BBBFD117}"/>
                </a:ext>
              </a:extLst>
            </p:cNvPr>
            <p:cNvSpPr txBox="1"/>
            <p:nvPr/>
          </p:nvSpPr>
          <p:spPr>
            <a:xfrm>
              <a:off x="10281447" y="547814"/>
              <a:ext cx="16994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Visiting other departments</a:t>
              </a:r>
            </a:p>
          </p:txBody>
        </p:sp>
        <p:pic>
          <p:nvPicPr>
            <p:cNvPr id="83" name="Graphic 82" descr="Badge Tick1 with solid fill">
              <a:extLst>
                <a:ext uri="{FF2B5EF4-FFF2-40B4-BE49-F238E27FC236}">
                  <a16:creationId xmlns:a16="http://schemas.microsoft.com/office/drawing/2014/main" id="{EF7661F9-E30A-2B11-E088-C6CB6A19BB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63863" y="475262"/>
              <a:ext cx="781248" cy="781248"/>
            </a:xfrm>
            <a:prstGeom prst="rect">
              <a:avLst/>
            </a:prstGeom>
          </p:spPr>
        </p:pic>
      </p:grpSp>
      <p:grpSp>
        <p:nvGrpSpPr>
          <p:cNvPr id="84" name="Group 83">
            <a:extLst>
              <a:ext uri="{FF2B5EF4-FFF2-40B4-BE49-F238E27FC236}">
                <a16:creationId xmlns:a16="http://schemas.microsoft.com/office/drawing/2014/main" id="{BE4FE45A-82D1-BC71-EF94-9474AB940BA3}"/>
              </a:ext>
            </a:extLst>
          </p:cNvPr>
          <p:cNvGrpSpPr/>
          <p:nvPr/>
        </p:nvGrpSpPr>
        <p:grpSpPr>
          <a:xfrm>
            <a:off x="9462631" y="2519777"/>
            <a:ext cx="3736528" cy="781248"/>
            <a:chOff x="9481096" y="2519508"/>
            <a:chExt cx="3736528" cy="781248"/>
          </a:xfrm>
        </p:grpSpPr>
        <p:sp>
          <p:nvSpPr>
            <p:cNvPr id="85" name="TextBox 84">
              <a:extLst>
                <a:ext uri="{FF2B5EF4-FFF2-40B4-BE49-F238E27FC236}">
                  <a16:creationId xmlns:a16="http://schemas.microsoft.com/office/drawing/2014/main" id="{D3C09A71-433A-85CB-A4A8-4299208B1543}"/>
                </a:ext>
              </a:extLst>
            </p:cNvPr>
            <p:cNvSpPr txBox="1"/>
            <p:nvPr/>
          </p:nvSpPr>
          <p:spPr>
            <a:xfrm>
              <a:off x="10219369" y="2716703"/>
              <a:ext cx="29982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Coaching sessions</a:t>
              </a:r>
            </a:p>
          </p:txBody>
        </p:sp>
        <p:pic>
          <p:nvPicPr>
            <p:cNvPr id="86" name="Graphic 85" descr="Badge Tick1 with solid fill">
              <a:extLst>
                <a:ext uri="{FF2B5EF4-FFF2-40B4-BE49-F238E27FC236}">
                  <a16:creationId xmlns:a16="http://schemas.microsoft.com/office/drawing/2014/main" id="{9D1969BB-1BC1-F912-65C2-6F7DC2B251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81096" y="2519508"/>
              <a:ext cx="781248" cy="781248"/>
            </a:xfrm>
            <a:prstGeom prst="rect">
              <a:avLst/>
            </a:prstGeom>
          </p:spPr>
        </p:pic>
      </p:grpSp>
      <p:grpSp>
        <p:nvGrpSpPr>
          <p:cNvPr id="87" name="Group 86">
            <a:extLst>
              <a:ext uri="{FF2B5EF4-FFF2-40B4-BE49-F238E27FC236}">
                <a16:creationId xmlns:a16="http://schemas.microsoft.com/office/drawing/2014/main" id="{A1729053-A1A4-3FFB-FADD-915B832B7785}"/>
              </a:ext>
            </a:extLst>
          </p:cNvPr>
          <p:cNvGrpSpPr/>
          <p:nvPr/>
        </p:nvGrpSpPr>
        <p:grpSpPr>
          <a:xfrm>
            <a:off x="9483417" y="3454083"/>
            <a:ext cx="3090551" cy="791634"/>
            <a:chOff x="8890343" y="2694254"/>
            <a:chExt cx="3090551" cy="791634"/>
          </a:xfrm>
        </p:grpSpPr>
        <p:sp>
          <p:nvSpPr>
            <p:cNvPr id="88" name="TextBox 87">
              <a:extLst>
                <a:ext uri="{FF2B5EF4-FFF2-40B4-BE49-F238E27FC236}">
                  <a16:creationId xmlns:a16="http://schemas.microsoft.com/office/drawing/2014/main" id="{320D4A15-2BC8-CDC2-C335-5368DEB025F4}"/>
                </a:ext>
              </a:extLst>
            </p:cNvPr>
            <p:cNvSpPr txBox="1"/>
            <p:nvPr/>
          </p:nvSpPr>
          <p:spPr>
            <a:xfrm>
              <a:off x="9604100" y="2839557"/>
              <a:ext cx="23767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Departmental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rotation</a:t>
              </a:r>
            </a:p>
          </p:txBody>
        </p:sp>
        <p:pic>
          <p:nvPicPr>
            <p:cNvPr id="89" name="Graphic 88" descr="Badge Tick1 with solid fill">
              <a:extLst>
                <a:ext uri="{FF2B5EF4-FFF2-40B4-BE49-F238E27FC236}">
                  <a16:creationId xmlns:a16="http://schemas.microsoft.com/office/drawing/2014/main" id="{F51D1028-C5F7-9EC7-F0C3-C2B34B1CD4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0343" y="2694254"/>
              <a:ext cx="781248" cy="781248"/>
            </a:xfrm>
            <a:prstGeom prst="rect">
              <a:avLst/>
            </a:prstGeom>
          </p:spPr>
        </p:pic>
      </p:grpSp>
      <p:grpSp>
        <p:nvGrpSpPr>
          <p:cNvPr id="90" name="Group 89">
            <a:extLst>
              <a:ext uri="{FF2B5EF4-FFF2-40B4-BE49-F238E27FC236}">
                <a16:creationId xmlns:a16="http://schemas.microsoft.com/office/drawing/2014/main" id="{505F3EB1-23B8-D284-A264-5EC451F16559}"/>
              </a:ext>
            </a:extLst>
          </p:cNvPr>
          <p:cNvGrpSpPr/>
          <p:nvPr/>
        </p:nvGrpSpPr>
        <p:grpSpPr>
          <a:xfrm>
            <a:off x="6953898" y="2514835"/>
            <a:ext cx="2206464" cy="781248"/>
            <a:chOff x="6657410" y="2524422"/>
            <a:chExt cx="2206464" cy="781248"/>
          </a:xfrm>
        </p:grpSpPr>
        <p:sp>
          <p:nvSpPr>
            <p:cNvPr id="91" name="TextBox 90">
              <a:extLst>
                <a:ext uri="{FF2B5EF4-FFF2-40B4-BE49-F238E27FC236}">
                  <a16:creationId xmlns:a16="http://schemas.microsoft.com/office/drawing/2014/main" id="{0C7F5CFC-5963-3DFA-1748-6A8019B23B18}"/>
                </a:ext>
              </a:extLst>
            </p:cNvPr>
            <p:cNvSpPr txBox="1"/>
            <p:nvPr/>
          </p:nvSpPr>
          <p:spPr>
            <a:xfrm>
              <a:off x="7408372" y="2633753"/>
              <a:ext cx="14555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Reflective journal</a:t>
              </a:r>
            </a:p>
          </p:txBody>
        </p:sp>
        <p:pic>
          <p:nvPicPr>
            <p:cNvPr id="92" name="Graphic 91" descr="Badge Tick1 with solid fill">
              <a:extLst>
                <a:ext uri="{FF2B5EF4-FFF2-40B4-BE49-F238E27FC236}">
                  <a16:creationId xmlns:a16="http://schemas.microsoft.com/office/drawing/2014/main" id="{2CF86CB6-D24C-392F-9E4E-BF508C96AD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7410" y="2524422"/>
              <a:ext cx="781248" cy="781248"/>
            </a:xfrm>
            <a:prstGeom prst="rect">
              <a:avLst/>
            </a:prstGeom>
          </p:spPr>
        </p:pic>
      </p:grpSp>
      <p:grpSp>
        <p:nvGrpSpPr>
          <p:cNvPr id="93" name="Group 92">
            <a:extLst>
              <a:ext uri="{FF2B5EF4-FFF2-40B4-BE49-F238E27FC236}">
                <a16:creationId xmlns:a16="http://schemas.microsoft.com/office/drawing/2014/main" id="{A72378BB-736C-0653-8F32-6394BE347443}"/>
              </a:ext>
            </a:extLst>
          </p:cNvPr>
          <p:cNvGrpSpPr/>
          <p:nvPr/>
        </p:nvGrpSpPr>
        <p:grpSpPr>
          <a:xfrm>
            <a:off x="4817245" y="2485693"/>
            <a:ext cx="2172097" cy="796777"/>
            <a:chOff x="4875937" y="2333166"/>
            <a:chExt cx="2172097" cy="796777"/>
          </a:xfrm>
        </p:grpSpPr>
        <p:sp>
          <p:nvSpPr>
            <p:cNvPr id="94" name="TextBox 93">
              <a:extLst>
                <a:ext uri="{FF2B5EF4-FFF2-40B4-BE49-F238E27FC236}">
                  <a16:creationId xmlns:a16="http://schemas.microsoft.com/office/drawing/2014/main" id="{3A21AB70-3DBD-993A-17FC-8D9A094141FB}"/>
                </a:ext>
              </a:extLst>
            </p:cNvPr>
            <p:cNvSpPr txBox="1"/>
            <p:nvPr/>
          </p:nvSpPr>
          <p:spPr>
            <a:xfrm>
              <a:off x="5607284" y="2483612"/>
              <a:ext cx="1440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Inhouse training</a:t>
              </a:r>
            </a:p>
          </p:txBody>
        </p:sp>
        <p:pic>
          <p:nvPicPr>
            <p:cNvPr id="95" name="Graphic 94" descr="Badge Tick1 with solid fill">
              <a:extLst>
                <a:ext uri="{FF2B5EF4-FFF2-40B4-BE49-F238E27FC236}">
                  <a16:creationId xmlns:a16="http://schemas.microsoft.com/office/drawing/2014/main" id="{1097504D-38DE-E07B-35AF-5D697E57BF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5937" y="2333166"/>
              <a:ext cx="781248" cy="781248"/>
            </a:xfrm>
            <a:prstGeom prst="rect">
              <a:avLst/>
            </a:prstGeom>
          </p:spPr>
        </p:pic>
      </p:grpSp>
      <p:grpSp>
        <p:nvGrpSpPr>
          <p:cNvPr id="96" name="Group 95">
            <a:extLst>
              <a:ext uri="{FF2B5EF4-FFF2-40B4-BE49-F238E27FC236}">
                <a16:creationId xmlns:a16="http://schemas.microsoft.com/office/drawing/2014/main" id="{6EC2A0F9-4693-CB59-625C-709DD7D102C4}"/>
              </a:ext>
            </a:extLst>
          </p:cNvPr>
          <p:cNvGrpSpPr/>
          <p:nvPr/>
        </p:nvGrpSpPr>
        <p:grpSpPr>
          <a:xfrm>
            <a:off x="2786386" y="2513998"/>
            <a:ext cx="2108874" cy="781248"/>
            <a:chOff x="2786386" y="2665521"/>
            <a:chExt cx="2108874" cy="781248"/>
          </a:xfrm>
        </p:grpSpPr>
        <p:sp>
          <p:nvSpPr>
            <p:cNvPr id="97" name="TextBox 96">
              <a:extLst>
                <a:ext uri="{FF2B5EF4-FFF2-40B4-BE49-F238E27FC236}">
                  <a16:creationId xmlns:a16="http://schemas.microsoft.com/office/drawing/2014/main" id="{8D034598-72A4-9030-FE5D-1D83CC1077DF}"/>
                </a:ext>
              </a:extLst>
            </p:cNvPr>
            <p:cNvSpPr txBox="1"/>
            <p:nvPr/>
          </p:nvSpPr>
          <p:spPr>
            <a:xfrm>
              <a:off x="3506107" y="2841328"/>
              <a:ext cx="13891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Mentoring</a:t>
              </a:r>
            </a:p>
          </p:txBody>
        </p:sp>
        <p:pic>
          <p:nvPicPr>
            <p:cNvPr id="98" name="Graphic 97" descr="Badge Tick1 with solid fill">
              <a:extLst>
                <a:ext uri="{FF2B5EF4-FFF2-40B4-BE49-F238E27FC236}">
                  <a16:creationId xmlns:a16="http://schemas.microsoft.com/office/drawing/2014/main" id="{DB209B31-DAF1-2080-E893-23FE745177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86386" y="2665521"/>
              <a:ext cx="781248" cy="781248"/>
            </a:xfrm>
            <a:prstGeom prst="rect">
              <a:avLst/>
            </a:prstGeom>
          </p:spPr>
        </p:pic>
      </p:grpSp>
      <p:grpSp>
        <p:nvGrpSpPr>
          <p:cNvPr id="99" name="Group 98">
            <a:extLst>
              <a:ext uri="{FF2B5EF4-FFF2-40B4-BE49-F238E27FC236}">
                <a16:creationId xmlns:a16="http://schemas.microsoft.com/office/drawing/2014/main" id="{299D454F-537B-CD60-DD8C-61ED6E6C780A}"/>
              </a:ext>
            </a:extLst>
          </p:cNvPr>
          <p:cNvGrpSpPr/>
          <p:nvPr/>
        </p:nvGrpSpPr>
        <p:grpSpPr>
          <a:xfrm>
            <a:off x="4823845" y="3442462"/>
            <a:ext cx="2457082" cy="775305"/>
            <a:chOff x="4034221" y="3418294"/>
            <a:chExt cx="2457082" cy="775305"/>
          </a:xfrm>
        </p:grpSpPr>
        <p:sp>
          <p:nvSpPr>
            <p:cNvPr id="100" name="TextBox 99">
              <a:extLst>
                <a:ext uri="{FF2B5EF4-FFF2-40B4-BE49-F238E27FC236}">
                  <a16:creationId xmlns:a16="http://schemas.microsoft.com/office/drawing/2014/main" id="{DB23BCA0-6612-0C62-F176-F5CCC359A129}"/>
                </a:ext>
              </a:extLst>
            </p:cNvPr>
            <p:cNvSpPr txBox="1"/>
            <p:nvPr/>
          </p:nvSpPr>
          <p:spPr>
            <a:xfrm>
              <a:off x="4765429" y="3513560"/>
              <a:ext cx="17258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Written assignments</a:t>
              </a:r>
            </a:p>
          </p:txBody>
        </p:sp>
        <p:pic>
          <p:nvPicPr>
            <p:cNvPr id="101" name="Graphic 100" descr="Badge Tick1 with solid fill">
              <a:extLst>
                <a:ext uri="{FF2B5EF4-FFF2-40B4-BE49-F238E27FC236}">
                  <a16:creationId xmlns:a16="http://schemas.microsoft.com/office/drawing/2014/main" id="{B4BEBDB4-1541-DB6C-C06A-878CC14503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34221" y="3418294"/>
              <a:ext cx="775305" cy="775305"/>
            </a:xfrm>
            <a:prstGeom prst="rect">
              <a:avLst/>
            </a:prstGeom>
          </p:spPr>
        </p:pic>
      </p:grpSp>
      <p:grpSp>
        <p:nvGrpSpPr>
          <p:cNvPr id="102" name="Group 101">
            <a:extLst>
              <a:ext uri="{FF2B5EF4-FFF2-40B4-BE49-F238E27FC236}">
                <a16:creationId xmlns:a16="http://schemas.microsoft.com/office/drawing/2014/main" id="{BB9CEC28-B9F4-CE26-314F-5AC59E11F658}"/>
              </a:ext>
            </a:extLst>
          </p:cNvPr>
          <p:cNvGrpSpPr/>
          <p:nvPr/>
        </p:nvGrpSpPr>
        <p:grpSpPr>
          <a:xfrm>
            <a:off x="6976179" y="3453088"/>
            <a:ext cx="1887695" cy="781248"/>
            <a:chOff x="6657410" y="3499646"/>
            <a:chExt cx="1887695" cy="781248"/>
          </a:xfrm>
        </p:grpSpPr>
        <p:sp>
          <p:nvSpPr>
            <p:cNvPr id="103" name="TextBox 102">
              <a:extLst>
                <a:ext uri="{FF2B5EF4-FFF2-40B4-BE49-F238E27FC236}">
                  <a16:creationId xmlns:a16="http://schemas.microsoft.com/office/drawing/2014/main" id="{1E52AE4E-8788-446F-82FD-5E05746C8495}"/>
                </a:ext>
              </a:extLst>
            </p:cNvPr>
            <p:cNvSpPr txBox="1"/>
            <p:nvPr/>
          </p:nvSpPr>
          <p:spPr>
            <a:xfrm>
              <a:off x="7344522" y="3711811"/>
              <a:ext cx="12005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Research</a:t>
              </a:r>
            </a:p>
          </p:txBody>
        </p:sp>
        <p:pic>
          <p:nvPicPr>
            <p:cNvPr id="104" name="Graphic 103" descr="Badge Tick1 with solid fill">
              <a:extLst>
                <a:ext uri="{FF2B5EF4-FFF2-40B4-BE49-F238E27FC236}">
                  <a16:creationId xmlns:a16="http://schemas.microsoft.com/office/drawing/2014/main" id="{C3F24D70-05F1-F832-D6DC-82A68473A2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7410" y="3499646"/>
              <a:ext cx="781248" cy="781248"/>
            </a:xfrm>
            <a:prstGeom prst="rect">
              <a:avLst/>
            </a:prstGeom>
          </p:spPr>
        </p:pic>
      </p:grpSp>
      <p:grpSp>
        <p:nvGrpSpPr>
          <p:cNvPr id="105" name="Group 104">
            <a:extLst>
              <a:ext uri="{FF2B5EF4-FFF2-40B4-BE49-F238E27FC236}">
                <a16:creationId xmlns:a16="http://schemas.microsoft.com/office/drawing/2014/main" id="{E5F04F27-21F2-C41A-44F3-676F9A9FC55E}"/>
              </a:ext>
            </a:extLst>
          </p:cNvPr>
          <p:cNvGrpSpPr/>
          <p:nvPr/>
        </p:nvGrpSpPr>
        <p:grpSpPr>
          <a:xfrm>
            <a:off x="9483417" y="4518533"/>
            <a:ext cx="2733965" cy="781248"/>
            <a:chOff x="6933585" y="1150501"/>
            <a:chExt cx="2733965" cy="781248"/>
          </a:xfrm>
        </p:grpSpPr>
        <p:sp>
          <p:nvSpPr>
            <p:cNvPr id="106" name="TextBox 105">
              <a:extLst>
                <a:ext uri="{FF2B5EF4-FFF2-40B4-BE49-F238E27FC236}">
                  <a16:creationId xmlns:a16="http://schemas.microsoft.com/office/drawing/2014/main" id="{1B2924D9-7862-0BC9-171F-A56B3C1F0735}"/>
                </a:ext>
              </a:extLst>
            </p:cNvPr>
            <p:cNvSpPr txBox="1"/>
            <p:nvPr/>
          </p:nvSpPr>
          <p:spPr>
            <a:xfrm>
              <a:off x="7676390" y="1361367"/>
              <a:ext cx="1991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E-portfolio</a:t>
              </a:r>
            </a:p>
          </p:txBody>
        </p:sp>
        <p:pic>
          <p:nvPicPr>
            <p:cNvPr id="107" name="Graphic 106" descr="Badge Tick1 with solid fill">
              <a:extLst>
                <a:ext uri="{FF2B5EF4-FFF2-40B4-BE49-F238E27FC236}">
                  <a16:creationId xmlns:a16="http://schemas.microsoft.com/office/drawing/2014/main" id="{0FFB8DF8-D933-4001-C3F8-348189DEDD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3585" y="1150501"/>
              <a:ext cx="781248" cy="781248"/>
            </a:xfrm>
            <a:prstGeom prst="rect">
              <a:avLst/>
            </a:prstGeom>
          </p:spPr>
        </p:pic>
      </p:grpSp>
      <p:grpSp>
        <p:nvGrpSpPr>
          <p:cNvPr id="108" name="Group 107">
            <a:extLst>
              <a:ext uri="{FF2B5EF4-FFF2-40B4-BE49-F238E27FC236}">
                <a16:creationId xmlns:a16="http://schemas.microsoft.com/office/drawing/2014/main" id="{5BE08CB5-04E5-2B3E-59C4-9D6469C576DC}"/>
              </a:ext>
            </a:extLst>
          </p:cNvPr>
          <p:cNvGrpSpPr/>
          <p:nvPr/>
        </p:nvGrpSpPr>
        <p:grpSpPr>
          <a:xfrm>
            <a:off x="9493371" y="5470020"/>
            <a:ext cx="2137195" cy="781248"/>
            <a:chOff x="9579115" y="4944163"/>
            <a:chExt cx="2137195" cy="781248"/>
          </a:xfrm>
        </p:grpSpPr>
        <p:sp>
          <p:nvSpPr>
            <p:cNvPr id="109" name="TextBox 108">
              <a:extLst>
                <a:ext uri="{FF2B5EF4-FFF2-40B4-BE49-F238E27FC236}">
                  <a16:creationId xmlns:a16="http://schemas.microsoft.com/office/drawing/2014/main" id="{1F0E9F7F-562D-9256-7BD1-C14E785B1D74}"/>
                </a:ext>
              </a:extLst>
            </p:cNvPr>
            <p:cNvSpPr txBox="1"/>
            <p:nvPr/>
          </p:nvSpPr>
          <p:spPr>
            <a:xfrm>
              <a:off x="10305113" y="5093388"/>
              <a:ext cx="1411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Workshops</a:t>
              </a:r>
            </a:p>
          </p:txBody>
        </p:sp>
        <p:pic>
          <p:nvPicPr>
            <p:cNvPr id="110" name="Graphic 109" descr="Badge Tick1 with solid fill">
              <a:extLst>
                <a:ext uri="{FF2B5EF4-FFF2-40B4-BE49-F238E27FC236}">
                  <a16:creationId xmlns:a16="http://schemas.microsoft.com/office/drawing/2014/main" id="{5A0A875A-ECFE-2474-4718-D9A96735FE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79115" y="4944163"/>
              <a:ext cx="781248" cy="781248"/>
            </a:xfrm>
            <a:prstGeom prst="rect">
              <a:avLst/>
            </a:prstGeom>
          </p:spPr>
        </p:pic>
      </p:grpSp>
      <p:pic>
        <p:nvPicPr>
          <p:cNvPr id="111" name="Graphic 110" descr="Badge Tick1 with solid fill">
            <a:extLst>
              <a:ext uri="{FF2B5EF4-FFF2-40B4-BE49-F238E27FC236}">
                <a16:creationId xmlns:a16="http://schemas.microsoft.com/office/drawing/2014/main" id="{7BE91C16-87F0-EB85-CAE6-EE7F5661A5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53898" y="4543649"/>
            <a:ext cx="781248" cy="781248"/>
          </a:xfrm>
          <a:prstGeom prst="rect">
            <a:avLst/>
          </a:prstGeom>
        </p:spPr>
      </p:pic>
      <p:grpSp>
        <p:nvGrpSpPr>
          <p:cNvPr id="112" name="Group 111">
            <a:extLst>
              <a:ext uri="{FF2B5EF4-FFF2-40B4-BE49-F238E27FC236}">
                <a16:creationId xmlns:a16="http://schemas.microsoft.com/office/drawing/2014/main" id="{D715E7A7-979A-059A-9C78-6A293399FD12}"/>
              </a:ext>
            </a:extLst>
          </p:cNvPr>
          <p:cNvGrpSpPr/>
          <p:nvPr/>
        </p:nvGrpSpPr>
        <p:grpSpPr>
          <a:xfrm>
            <a:off x="4823845" y="4512200"/>
            <a:ext cx="2171990" cy="1009997"/>
            <a:chOff x="4859831" y="4335764"/>
            <a:chExt cx="2171990" cy="1009997"/>
          </a:xfrm>
        </p:grpSpPr>
        <p:sp>
          <p:nvSpPr>
            <p:cNvPr id="113" name="TextBox 112">
              <a:extLst>
                <a:ext uri="{FF2B5EF4-FFF2-40B4-BE49-F238E27FC236}">
                  <a16:creationId xmlns:a16="http://schemas.microsoft.com/office/drawing/2014/main" id="{65A66BAB-51DC-2181-FEE2-C436B43B93DF}"/>
                </a:ext>
              </a:extLst>
            </p:cNvPr>
            <p:cNvSpPr txBox="1"/>
            <p:nvPr/>
          </p:nvSpPr>
          <p:spPr>
            <a:xfrm>
              <a:off x="5591071" y="4422431"/>
              <a:ext cx="14407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Classroom or taught sessions</a:t>
              </a:r>
            </a:p>
          </p:txBody>
        </p:sp>
        <p:pic>
          <p:nvPicPr>
            <p:cNvPr id="114" name="Graphic 113" descr="Badge Tick1 with solid fill">
              <a:extLst>
                <a:ext uri="{FF2B5EF4-FFF2-40B4-BE49-F238E27FC236}">
                  <a16:creationId xmlns:a16="http://schemas.microsoft.com/office/drawing/2014/main" id="{7B25745B-A830-394A-66FE-31A30AB3CA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59831" y="4335764"/>
              <a:ext cx="781248" cy="781248"/>
            </a:xfrm>
            <a:prstGeom prst="rect">
              <a:avLst/>
            </a:prstGeom>
          </p:spPr>
        </p:pic>
      </p:grpSp>
      <p:grpSp>
        <p:nvGrpSpPr>
          <p:cNvPr id="115" name="Group 114">
            <a:extLst>
              <a:ext uri="{FF2B5EF4-FFF2-40B4-BE49-F238E27FC236}">
                <a16:creationId xmlns:a16="http://schemas.microsoft.com/office/drawing/2014/main" id="{C9F611D2-268A-4F0D-75AC-0E451F05A4C0}"/>
              </a:ext>
            </a:extLst>
          </p:cNvPr>
          <p:cNvGrpSpPr/>
          <p:nvPr/>
        </p:nvGrpSpPr>
        <p:grpSpPr>
          <a:xfrm>
            <a:off x="2786386" y="4495466"/>
            <a:ext cx="1654721" cy="781248"/>
            <a:chOff x="2965825" y="4352400"/>
            <a:chExt cx="1654721" cy="781248"/>
          </a:xfrm>
        </p:grpSpPr>
        <p:sp>
          <p:nvSpPr>
            <p:cNvPr id="116" name="TextBox 115">
              <a:extLst>
                <a:ext uri="{FF2B5EF4-FFF2-40B4-BE49-F238E27FC236}">
                  <a16:creationId xmlns:a16="http://schemas.microsoft.com/office/drawing/2014/main" id="{261FF685-86BA-EDBF-FB6F-661FD0F66571}"/>
                </a:ext>
              </a:extLst>
            </p:cNvPr>
            <p:cNvSpPr txBox="1"/>
            <p:nvPr/>
          </p:nvSpPr>
          <p:spPr>
            <a:xfrm>
              <a:off x="3683822" y="4466604"/>
              <a:ext cx="936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Team training</a:t>
              </a:r>
            </a:p>
          </p:txBody>
        </p:sp>
        <p:pic>
          <p:nvPicPr>
            <p:cNvPr id="117" name="Graphic 116" descr="Badge Tick1 with solid fill">
              <a:extLst>
                <a:ext uri="{FF2B5EF4-FFF2-40B4-BE49-F238E27FC236}">
                  <a16:creationId xmlns:a16="http://schemas.microsoft.com/office/drawing/2014/main" id="{AAA2920E-0C30-709A-FAA4-BF78D5E269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5825" y="4352400"/>
              <a:ext cx="781248" cy="781248"/>
            </a:xfrm>
            <a:prstGeom prst="rect">
              <a:avLst/>
            </a:prstGeom>
          </p:spPr>
        </p:pic>
      </p:grpSp>
      <p:grpSp>
        <p:nvGrpSpPr>
          <p:cNvPr id="118" name="Group 117">
            <a:extLst>
              <a:ext uri="{FF2B5EF4-FFF2-40B4-BE49-F238E27FC236}">
                <a16:creationId xmlns:a16="http://schemas.microsoft.com/office/drawing/2014/main" id="{3354B2A4-BC16-D7C3-1D12-16716BEC54F4}"/>
              </a:ext>
            </a:extLst>
          </p:cNvPr>
          <p:cNvGrpSpPr/>
          <p:nvPr/>
        </p:nvGrpSpPr>
        <p:grpSpPr>
          <a:xfrm>
            <a:off x="2810434" y="5538747"/>
            <a:ext cx="1731372" cy="781248"/>
            <a:chOff x="2395762" y="5560233"/>
            <a:chExt cx="1731372" cy="781248"/>
          </a:xfrm>
        </p:grpSpPr>
        <p:sp>
          <p:nvSpPr>
            <p:cNvPr id="119" name="TextBox 118">
              <a:extLst>
                <a:ext uri="{FF2B5EF4-FFF2-40B4-BE49-F238E27FC236}">
                  <a16:creationId xmlns:a16="http://schemas.microsoft.com/office/drawing/2014/main" id="{CA94BEF0-14E6-6C17-62BD-3189FDE2383B}"/>
                </a:ext>
              </a:extLst>
            </p:cNvPr>
            <p:cNvSpPr txBox="1"/>
            <p:nvPr/>
          </p:nvSpPr>
          <p:spPr>
            <a:xfrm>
              <a:off x="3099182" y="5666493"/>
              <a:ext cx="10279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One to ones</a:t>
              </a:r>
            </a:p>
          </p:txBody>
        </p:sp>
        <p:pic>
          <p:nvPicPr>
            <p:cNvPr id="120" name="Graphic 119" descr="Badge Tick1 with solid fill">
              <a:extLst>
                <a:ext uri="{FF2B5EF4-FFF2-40B4-BE49-F238E27FC236}">
                  <a16:creationId xmlns:a16="http://schemas.microsoft.com/office/drawing/2014/main" id="{44B3A11D-C5F6-7485-7BB7-56CB852247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5762" y="5560233"/>
              <a:ext cx="781248" cy="781248"/>
            </a:xfrm>
            <a:prstGeom prst="rect">
              <a:avLst/>
            </a:prstGeom>
          </p:spPr>
        </p:pic>
      </p:grpSp>
      <p:grpSp>
        <p:nvGrpSpPr>
          <p:cNvPr id="121" name="Group 120">
            <a:extLst>
              <a:ext uri="{FF2B5EF4-FFF2-40B4-BE49-F238E27FC236}">
                <a16:creationId xmlns:a16="http://schemas.microsoft.com/office/drawing/2014/main" id="{6699EF67-6632-D6E7-23EE-0638C7EE5E94}"/>
              </a:ext>
            </a:extLst>
          </p:cNvPr>
          <p:cNvGrpSpPr/>
          <p:nvPr/>
        </p:nvGrpSpPr>
        <p:grpSpPr>
          <a:xfrm>
            <a:off x="4823845" y="5540826"/>
            <a:ext cx="2167379" cy="800662"/>
            <a:chOff x="4485313" y="5512163"/>
            <a:chExt cx="2167379" cy="800662"/>
          </a:xfrm>
        </p:grpSpPr>
        <p:sp>
          <p:nvSpPr>
            <p:cNvPr id="122" name="TextBox 121">
              <a:extLst>
                <a:ext uri="{FF2B5EF4-FFF2-40B4-BE49-F238E27FC236}">
                  <a16:creationId xmlns:a16="http://schemas.microsoft.com/office/drawing/2014/main" id="{EAA7D2B7-69A3-2CE7-3E27-49D262170DC9}"/>
                </a:ext>
              </a:extLst>
            </p:cNvPr>
            <p:cNvSpPr txBox="1"/>
            <p:nvPr/>
          </p:nvSpPr>
          <p:spPr>
            <a:xfrm>
              <a:off x="5202141" y="5666494"/>
              <a:ext cx="14505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cs typeface="Arial" panose="020B0604020202020204" pitchFamily="34" charset="0"/>
                </a:rPr>
                <a:t>Shadowing colleagues</a:t>
              </a:r>
            </a:p>
          </p:txBody>
        </p:sp>
        <p:pic>
          <p:nvPicPr>
            <p:cNvPr id="123" name="Graphic 122" descr="Badge Tick1 with solid fill">
              <a:extLst>
                <a:ext uri="{FF2B5EF4-FFF2-40B4-BE49-F238E27FC236}">
                  <a16:creationId xmlns:a16="http://schemas.microsoft.com/office/drawing/2014/main" id="{EC78F3EA-22D0-4FDF-7561-3D4CF0C0BD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5313" y="5512163"/>
              <a:ext cx="781248" cy="781248"/>
            </a:xfrm>
            <a:prstGeom prst="rect">
              <a:avLst/>
            </a:prstGeom>
          </p:spPr>
        </p:pic>
      </p:grpSp>
      <p:sp>
        <p:nvSpPr>
          <p:cNvPr id="124" name="TextBox 123">
            <a:extLst>
              <a:ext uri="{FF2B5EF4-FFF2-40B4-BE49-F238E27FC236}">
                <a16:creationId xmlns:a16="http://schemas.microsoft.com/office/drawing/2014/main" id="{593061FE-84BA-1DC6-1D32-0864C5FF76BA}"/>
              </a:ext>
            </a:extLst>
          </p:cNvPr>
          <p:cNvSpPr txBox="1"/>
          <p:nvPr/>
        </p:nvSpPr>
        <p:spPr>
          <a:xfrm>
            <a:off x="655145" y="1151384"/>
            <a:ext cx="6106255" cy="1015663"/>
          </a:xfrm>
          <a:prstGeom prst="rect">
            <a:avLst/>
          </a:prstGeom>
          <a:noFill/>
        </p:spPr>
        <p:txBody>
          <a:bodyPr wrap="square">
            <a:spAutoFit/>
          </a:bodyPr>
          <a:lstStyle/>
          <a:p>
            <a:r>
              <a:rPr lang="en-GB" sz="2000" dirty="0">
                <a:solidFill>
                  <a:schemeClr val="bg1"/>
                </a:solidFill>
                <a:cs typeface="Arial" panose="020B0604020202020204" pitchFamily="34" charset="0"/>
              </a:rPr>
              <a:t>Off the job is anything in the workplace that is new learning and moves an apprentice towards the successful completion of an apprenticeship standard.</a:t>
            </a:r>
          </a:p>
        </p:txBody>
      </p:sp>
    </p:spTree>
    <p:extLst>
      <p:ext uri="{BB962C8B-B14F-4D97-AF65-F5344CB8AC3E}">
        <p14:creationId xmlns:p14="http://schemas.microsoft.com/office/powerpoint/2010/main" val="1871453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FD7F-DE90-8DFD-B020-1630DDCE0D6A}"/>
              </a:ext>
            </a:extLst>
          </p:cNvPr>
          <p:cNvSpPr>
            <a:spLocks noGrp="1"/>
          </p:cNvSpPr>
          <p:nvPr>
            <p:ph type="title"/>
          </p:nvPr>
        </p:nvSpPr>
        <p:spPr>
          <a:xfrm>
            <a:off x="838200" y="365126"/>
            <a:ext cx="10515600" cy="893832"/>
          </a:xfrm>
        </p:spPr>
        <p:txBody>
          <a:bodyPr>
            <a:normAutofit/>
          </a:bodyPr>
          <a:lstStyle/>
          <a:p>
            <a:r>
              <a:rPr lang="en-GB" sz="4000" b="1" dirty="0">
                <a:latin typeface="+mn-lt"/>
              </a:rPr>
              <a:t>What’s everyone’s responsibilities?</a:t>
            </a:r>
            <a:endParaRPr lang="en-GB" sz="4000" dirty="0">
              <a:latin typeface="+mn-lt"/>
            </a:endParaRPr>
          </a:p>
        </p:txBody>
      </p:sp>
      <p:sp>
        <p:nvSpPr>
          <p:cNvPr id="6" name="Text Placeholder 5">
            <a:extLst>
              <a:ext uri="{FF2B5EF4-FFF2-40B4-BE49-F238E27FC236}">
                <a16:creationId xmlns:a16="http://schemas.microsoft.com/office/drawing/2014/main" id="{F00BE84E-A638-FEBF-6A41-AC700852B234}"/>
              </a:ext>
            </a:extLst>
          </p:cNvPr>
          <p:cNvSpPr>
            <a:spLocks noGrp="1"/>
          </p:cNvSpPr>
          <p:nvPr>
            <p:ph type="body" sz="quarter" idx="16"/>
          </p:nvPr>
        </p:nvSpPr>
        <p:spPr>
          <a:xfrm>
            <a:off x="838200" y="2001079"/>
            <a:ext cx="3378200" cy="4491795"/>
          </a:xfrm>
        </p:spPr>
        <p:txBody>
          <a:bodyP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Complete work meeting the targets 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Attend any training sessions made available to them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Communicate clearly and regularly with their Skills and Development Coach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Commence Functional Skills from the beginning of their programme </a:t>
            </a:r>
            <a:br>
              <a:rPr kumimoji="0" lang="en-GB" b="0" i="0" u="none" strike="noStrike" kern="1200" cap="none" spc="0" normalizeH="0" baseline="0" noProof="0" dirty="0">
                <a:ln>
                  <a:noFill/>
                </a:ln>
                <a:effectLst/>
                <a:uLnTx/>
                <a:uFillTx/>
                <a:latin typeface="+mn-lt"/>
                <a:ea typeface="+mn-ea"/>
                <a:cs typeface="+mn-cs"/>
              </a:rPr>
            </a:br>
            <a:endParaRPr kumimoji="0" lang="en-GB" b="0" i="0" u="none" strike="noStrike" kern="1200" cap="none" spc="0" normalizeH="0" baseline="0" noProof="0" dirty="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Complete off-the-Job activity every month</a:t>
            </a:r>
          </a:p>
          <a:p>
            <a:endParaRPr lang="en-GB" dirty="0">
              <a:latin typeface="+mn-lt"/>
            </a:endParaRPr>
          </a:p>
        </p:txBody>
      </p:sp>
      <p:sp>
        <p:nvSpPr>
          <p:cNvPr id="7" name="Text Placeholder 6">
            <a:extLst>
              <a:ext uri="{FF2B5EF4-FFF2-40B4-BE49-F238E27FC236}">
                <a16:creationId xmlns:a16="http://schemas.microsoft.com/office/drawing/2014/main" id="{46D496A6-AA71-72A6-C219-66BAFB88988F}"/>
              </a:ext>
            </a:extLst>
          </p:cNvPr>
          <p:cNvSpPr>
            <a:spLocks noGrp="1"/>
          </p:cNvSpPr>
          <p:nvPr>
            <p:ph type="body" sz="quarter" idx="17"/>
          </p:nvPr>
        </p:nvSpPr>
        <p:spPr>
          <a:xfrm>
            <a:off x="4406624" y="2001079"/>
            <a:ext cx="3378200" cy="4491795"/>
          </a:xfrm>
        </p:spPr>
        <p:txBody>
          <a:bodyPr>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Support development of the learner, giving opportunity to practice new skills attained in the workplace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Allow the learner to attend all agreed Tutor sessions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Support with off-the-job learning identification and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Support the apprentice to undertake all tasks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Attend progress reviews</a:t>
            </a:r>
          </a:p>
          <a:p>
            <a:endParaRPr lang="en-GB" dirty="0">
              <a:latin typeface="+mn-lt"/>
            </a:endParaRPr>
          </a:p>
        </p:txBody>
      </p:sp>
      <p:sp>
        <p:nvSpPr>
          <p:cNvPr id="8" name="Text Placeholder 7">
            <a:extLst>
              <a:ext uri="{FF2B5EF4-FFF2-40B4-BE49-F238E27FC236}">
                <a16:creationId xmlns:a16="http://schemas.microsoft.com/office/drawing/2014/main" id="{CE56219E-DB4D-8AF2-D810-70AA9265A14A}"/>
              </a:ext>
            </a:extLst>
          </p:cNvPr>
          <p:cNvSpPr>
            <a:spLocks noGrp="1"/>
          </p:cNvSpPr>
          <p:nvPr>
            <p:ph type="body" sz="quarter" idx="18"/>
          </p:nvPr>
        </p:nvSpPr>
        <p:spPr>
          <a:xfrm>
            <a:off x="7975878" y="2001079"/>
            <a:ext cx="3378200" cy="4491795"/>
          </a:xfrm>
        </p:spPr>
        <p:txBody>
          <a:bodyP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Create an individual learning plan</a:t>
            </a:r>
            <a:br>
              <a:rPr kumimoji="0" lang="en-GB" b="0" i="0" u="none" strike="noStrike" kern="1200" cap="none" spc="0" normalizeH="0" baseline="0" noProof="0" dirty="0">
                <a:ln>
                  <a:noFill/>
                </a:ln>
                <a:effectLst/>
                <a:uLnTx/>
                <a:uFillTx/>
                <a:latin typeface="+mn-lt"/>
                <a:ea typeface="+mn-ea"/>
                <a:cs typeface="+mn-cs"/>
              </a:rPr>
            </a:br>
            <a:endParaRPr kumimoji="0" lang="en-GB" b="0" i="0" u="none" strike="noStrike" kern="1200" cap="none" spc="0" normalizeH="0" baseline="0" noProof="0" dirty="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Identify any recognition of prior learning</a:t>
            </a:r>
            <a:br>
              <a:rPr kumimoji="0" lang="en-GB" b="0" i="0" u="none" strike="noStrike" kern="1200" cap="none" spc="0" normalizeH="0" baseline="0" noProof="0" dirty="0">
                <a:ln>
                  <a:noFill/>
                </a:ln>
                <a:effectLst/>
                <a:uLnTx/>
                <a:uFillTx/>
                <a:latin typeface="+mn-lt"/>
                <a:ea typeface="+mn-ea"/>
                <a:cs typeface="+mn-cs"/>
              </a:rPr>
            </a:br>
            <a:endParaRPr kumimoji="0" lang="en-GB" b="0" i="0" u="none" strike="noStrike" kern="1200" cap="none" spc="0" normalizeH="0" baseline="0" noProof="0" dirty="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Provide quality training, support and assessment</a:t>
            </a:r>
            <a:br>
              <a:rPr kumimoji="0" lang="en-GB" b="0" i="0" u="none" strike="noStrike" kern="1200" cap="none" spc="0" normalizeH="0" baseline="0" noProof="0" dirty="0">
                <a:ln>
                  <a:noFill/>
                </a:ln>
                <a:effectLst/>
                <a:uLnTx/>
                <a:uFillTx/>
                <a:latin typeface="+mn-lt"/>
                <a:ea typeface="+mn-ea"/>
                <a:cs typeface="+mn-cs"/>
              </a:rPr>
            </a:br>
            <a:endParaRPr kumimoji="0" lang="en-GB" b="0" i="0" u="none" strike="noStrike" kern="1200" cap="none" spc="0" normalizeH="0" baseline="0" noProof="0" dirty="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Provide regular feedback and development opportunities</a:t>
            </a:r>
            <a:br>
              <a:rPr kumimoji="0" lang="en-GB" b="0" i="0" u="none" strike="noStrike" kern="1200" cap="none" spc="0" normalizeH="0" baseline="0" noProof="0" dirty="0">
                <a:ln>
                  <a:noFill/>
                </a:ln>
                <a:effectLst/>
                <a:uLnTx/>
                <a:uFillTx/>
                <a:latin typeface="+mn-lt"/>
                <a:ea typeface="+mn-ea"/>
                <a:cs typeface="+mn-cs"/>
              </a:rPr>
            </a:br>
            <a:endParaRPr kumimoji="0" lang="en-GB" b="0" i="0" u="none" strike="noStrike" kern="1200" cap="none" spc="0" normalizeH="0" baseline="0" noProof="0" dirty="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mn-lt"/>
                <a:ea typeface="+mn-ea"/>
                <a:cs typeface="+mn-cs"/>
              </a:rPr>
              <a:t>Adapt delivery and assessment to meet individual needs were applicable</a:t>
            </a:r>
          </a:p>
          <a:p>
            <a:endParaRPr lang="en-GB" dirty="0">
              <a:latin typeface="+mn-lt"/>
            </a:endParaRPr>
          </a:p>
        </p:txBody>
      </p:sp>
      <p:sp>
        <p:nvSpPr>
          <p:cNvPr id="11" name="Text Placeholder 5">
            <a:extLst>
              <a:ext uri="{FF2B5EF4-FFF2-40B4-BE49-F238E27FC236}">
                <a16:creationId xmlns:a16="http://schemas.microsoft.com/office/drawing/2014/main" id="{61EDBB58-F30C-0255-601F-ABC7612A750A}"/>
              </a:ext>
            </a:extLst>
          </p:cNvPr>
          <p:cNvSpPr txBox="1">
            <a:spLocks/>
          </p:cNvSpPr>
          <p:nvPr/>
        </p:nvSpPr>
        <p:spPr>
          <a:xfrm>
            <a:off x="838200" y="1387079"/>
            <a:ext cx="3378200" cy="61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
              </a:buBlip>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C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FFFFC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defRPr/>
            </a:pPr>
            <a:r>
              <a:rPr lang="en-GB" sz="2400" b="1" dirty="0">
                <a:solidFill>
                  <a:schemeClr val="accent4"/>
                </a:solidFill>
                <a:latin typeface="+mn-lt"/>
                <a:cs typeface="+mn-cs"/>
              </a:rPr>
              <a:t>The Apprentice</a:t>
            </a:r>
          </a:p>
          <a:p>
            <a:endParaRPr lang="en-GB" dirty="0">
              <a:latin typeface="+mn-lt"/>
            </a:endParaRPr>
          </a:p>
        </p:txBody>
      </p:sp>
      <p:sp>
        <p:nvSpPr>
          <p:cNvPr id="12" name="Text Placeholder 5">
            <a:extLst>
              <a:ext uri="{FF2B5EF4-FFF2-40B4-BE49-F238E27FC236}">
                <a16:creationId xmlns:a16="http://schemas.microsoft.com/office/drawing/2014/main" id="{C90DDBA5-A360-03D5-BB9C-389B13B812AD}"/>
              </a:ext>
            </a:extLst>
          </p:cNvPr>
          <p:cNvSpPr txBox="1">
            <a:spLocks/>
          </p:cNvSpPr>
          <p:nvPr/>
        </p:nvSpPr>
        <p:spPr>
          <a:xfrm>
            <a:off x="4406624" y="1387079"/>
            <a:ext cx="3378200" cy="61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
              </a:buBlip>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C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FFFFC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defRPr/>
            </a:pPr>
            <a:r>
              <a:rPr lang="en-GB" sz="2400" b="1" dirty="0">
                <a:solidFill>
                  <a:schemeClr val="accent4"/>
                </a:solidFill>
                <a:latin typeface="+mn-lt"/>
                <a:cs typeface="+mn-cs"/>
              </a:rPr>
              <a:t>Line Manager / Mentor</a:t>
            </a:r>
          </a:p>
          <a:p>
            <a:endParaRPr lang="en-GB" dirty="0">
              <a:latin typeface="+mn-lt"/>
            </a:endParaRPr>
          </a:p>
        </p:txBody>
      </p:sp>
      <p:sp>
        <p:nvSpPr>
          <p:cNvPr id="13" name="Text Placeholder 5">
            <a:extLst>
              <a:ext uri="{FF2B5EF4-FFF2-40B4-BE49-F238E27FC236}">
                <a16:creationId xmlns:a16="http://schemas.microsoft.com/office/drawing/2014/main" id="{68AC8909-05FF-2C27-A18D-8683AEB339EC}"/>
              </a:ext>
            </a:extLst>
          </p:cNvPr>
          <p:cNvSpPr txBox="1">
            <a:spLocks/>
          </p:cNvSpPr>
          <p:nvPr/>
        </p:nvSpPr>
        <p:spPr>
          <a:xfrm>
            <a:off x="7784824" y="1387079"/>
            <a:ext cx="3378200" cy="614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
              </a:buBlip>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C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FFFFC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defRPr/>
            </a:pPr>
            <a:r>
              <a:rPr lang="en-GB" sz="2400" b="1" dirty="0">
                <a:solidFill>
                  <a:schemeClr val="accent4"/>
                </a:solidFill>
                <a:latin typeface="+mn-lt"/>
                <a:cs typeface="+mn-cs"/>
              </a:rPr>
              <a:t>Dynamic Training</a:t>
            </a:r>
          </a:p>
          <a:p>
            <a:endParaRPr lang="en-GB" dirty="0">
              <a:latin typeface="+mn-lt"/>
            </a:endParaRPr>
          </a:p>
        </p:txBody>
      </p:sp>
    </p:spTree>
    <p:extLst>
      <p:ext uri="{BB962C8B-B14F-4D97-AF65-F5344CB8AC3E}">
        <p14:creationId xmlns:p14="http://schemas.microsoft.com/office/powerpoint/2010/main" val="3300268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1121-AE8D-3EEA-55EB-88B3E0C52A4F}"/>
              </a:ext>
            </a:extLst>
          </p:cNvPr>
          <p:cNvSpPr>
            <a:spLocks noGrp="1"/>
          </p:cNvSpPr>
          <p:nvPr>
            <p:ph type="title"/>
          </p:nvPr>
        </p:nvSpPr>
        <p:spPr>
          <a:xfrm>
            <a:off x="816665" y="422383"/>
            <a:ext cx="10863470" cy="1100666"/>
          </a:xfrm>
        </p:spPr>
        <p:txBody>
          <a:bodyPr/>
          <a:lstStyle/>
          <a:p>
            <a:r>
              <a:rPr lang="en-GB" dirty="0">
                <a:solidFill>
                  <a:srgbClr val="FFC000"/>
                </a:solidFill>
              </a:rPr>
              <a:t>Who are Dynamic Training?</a:t>
            </a:r>
          </a:p>
        </p:txBody>
      </p:sp>
      <p:sp>
        <p:nvSpPr>
          <p:cNvPr id="4" name="TextBox 3">
            <a:extLst>
              <a:ext uri="{FF2B5EF4-FFF2-40B4-BE49-F238E27FC236}">
                <a16:creationId xmlns:a16="http://schemas.microsoft.com/office/drawing/2014/main" id="{FAD8431C-3B0F-D17D-90AE-CC6C20DE369F}"/>
              </a:ext>
            </a:extLst>
          </p:cNvPr>
          <p:cNvSpPr txBox="1"/>
          <p:nvPr/>
        </p:nvSpPr>
        <p:spPr>
          <a:xfrm>
            <a:off x="1605280" y="2235200"/>
            <a:ext cx="217424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Established in 2007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Offices in Uxbridge and Hartlepool</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DFAA80-A078-1090-7593-068291DECB21}"/>
              </a:ext>
            </a:extLst>
          </p:cNvPr>
          <p:cNvSpPr txBox="1"/>
          <p:nvPr/>
        </p:nvSpPr>
        <p:spPr>
          <a:xfrm>
            <a:off x="5008880" y="4099976"/>
            <a:ext cx="21742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Retained our Ofsted “good” inspection grade in Sept 2021</a:t>
            </a:r>
          </a:p>
        </p:txBody>
      </p:sp>
      <p:sp>
        <p:nvSpPr>
          <p:cNvPr id="7" name="TextBox 6">
            <a:extLst>
              <a:ext uri="{FF2B5EF4-FFF2-40B4-BE49-F238E27FC236}">
                <a16:creationId xmlns:a16="http://schemas.microsoft.com/office/drawing/2014/main" id="{1559E653-E6C6-A915-E6C0-D10817F3CCC9}"/>
              </a:ext>
            </a:extLst>
          </p:cNvPr>
          <p:cNvSpPr txBox="1"/>
          <p:nvPr/>
        </p:nvSpPr>
        <p:spPr>
          <a:xfrm>
            <a:off x="6096000" y="2235200"/>
            <a:ext cx="2174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Supporting circa 500 learners on a variety of programmes at any one time</a:t>
            </a:r>
          </a:p>
        </p:txBody>
      </p:sp>
      <p:sp>
        <p:nvSpPr>
          <p:cNvPr id="8" name="TextBox 7">
            <a:extLst>
              <a:ext uri="{FF2B5EF4-FFF2-40B4-BE49-F238E27FC236}">
                <a16:creationId xmlns:a16="http://schemas.microsoft.com/office/drawing/2014/main" id="{6535BDB4-59F2-CA3F-157A-B0A5EC5EF6C8}"/>
              </a:ext>
            </a:extLst>
          </p:cNvPr>
          <p:cNvSpPr txBox="1"/>
          <p:nvPr/>
        </p:nvSpPr>
        <p:spPr>
          <a:xfrm>
            <a:off x="8371840" y="2235200"/>
            <a:ext cx="217424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Over 80 NHS Trust choose Dynamic Training with their ongoing Learning &amp; Development Needs</a:t>
            </a:r>
          </a:p>
        </p:txBody>
      </p:sp>
      <p:sp>
        <p:nvSpPr>
          <p:cNvPr id="9" name="TextBox 8">
            <a:extLst>
              <a:ext uri="{FF2B5EF4-FFF2-40B4-BE49-F238E27FC236}">
                <a16:creationId xmlns:a16="http://schemas.microsoft.com/office/drawing/2014/main" id="{A89FED08-5088-8446-A14C-C832EAC4C2C0}"/>
              </a:ext>
            </a:extLst>
          </p:cNvPr>
          <p:cNvSpPr txBox="1"/>
          <p:nvPr/>
        </p:nvSpPr>
        <p:spPr>
          <a:xfrm>
            <a:off x="2717800" y="4174192"/>
            <a:ext cx="2174240" cy="18004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Matrix Accredited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Skills for Health Quality Mark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 disability confident employer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utoShape 4">
            <a:extLst>
              <a:ext uri="{FF2B5EF4-FFF2-40B4-BE49-F238E27FC236}">
                <a16:creationId xmlns:a16="http://schemas.microsoft.com/office/drawing/2014/main" id="{C0C14111-3E89-6171-4D47-E59D462DB0F6}"/>
              </a:ext>
            </a:extLst>
          </p:cNvPr>
          <p:cNvSpPr>
            <a:spLocks noChangeAspect="1" noChangeArrowheads="1"/>
          </p:cNvSpPr>
          <p:nvPr/>
        </p:nvSpPr>
        <p:spPr bwMode="auto">
          <a:xfrm flipH="1">
            <a:off x="6248400" y="1630680"/>
            <a:ext cx="1950720" cy="19507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480A944-A10B-D08F-1151-D39133A135DC}"/>
              </a:ext>
            </a:extLst>
          </p:cNvPr>
          <p:cNvSpPr txBox="1"/>
          <p:nvPr/>
        </p:nvSpPr>
        <p:spPr>
          <a:xfrm>
            <a:off x="3830320" y="2209264"/>
            <a:ext cx="221488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Delivering:</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Apprenticeships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Adult Education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Bespoke Training Solutions</a:t>
            </a:r>
          </a:p>
        </p:txBody>
      </p:sp>
      <p:sp>
        <p:nvSpPr>
          <p:cNvPr id="16" name="TextBox 15">
            <a:extLst>
              <a:ext uri="{FF2B5EF4-FFF2-40B4-BE49-F238E27FC236}">
                <a16:creationId xmlns:a16="http://schemas.microsoft.com/office/drawing/2014/main" id="{8E063D9C-4183-28B8-772C-D27705704458}"/>
              </a:ext>
            </a:extLst>
          </p:cNvPr>
          <p:cNvSpPr txBox="1"/>
          <p:nvPr/>
        </p:nvSpPr>
        <p:spPr>
          <a:xfrm>
            <a:off x="7243789" y="4121744"/>
            <a:ext cx="210312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Part of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Calder Holding BV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13 companies with 1000+ employees in the UK and the Netherlands.</a:t>
            </a:r>
            <a:endParaRPr kumimoji="0" lang="en-GB" sz="1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781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7B2E-934E-6F1D-13BC-455D1657AA39}"/>
              </a:ext>
            </a:extLst>
          </p:cNvPr>
          <p:cNvSpPr>
            <a:spLocks noGrp="1"/>
          </p:cNvSpPr>
          <p:nvPr>
            <p:ph type="title"/>
          </p:nvPr>
        </p:nvSpPr>
        <p:spPr/>
        <p:txBody>
          <a:bodyPr>
            <a:normAutofit/>
          </a:bodyPr>
          <a:lstStyle/>
          <a:p>
            <a:r>
              <a:rPr lang="en-GB" sz="4000" dirty="0">
                <a:solidFill>
                  <a:schemeClr val="accent4"/>
                </a:solidFill>
                <a:latin typeface="+mn-lt"/>
              </a:rPr>
              <a:t>Questions For Reflection?</a:t>
            </a:r>
          </a:p>
        </p:txBody>
      </p:sp>
      <p:graphicFrame>
        <p:nvGraphicFramePr>
          <p:cNvPr id="4" name="Content Placeholder 2">
            <a:extLst>
              <a:ext uri="{FF2B5EF4-FFF2-40B4-BE49-F238E27FC236}">
                <a16:creationId xmlns:a16="http://schemas.microsoft.com/office/drawing/2014/main" id="{D0259146-D506-F93A-F6DE-02520B31B217}"/>
              </a:ext>
            </a:extLst>
          </p:cNvPr>
          <p:cNvGraphicFramePr>
            <a:graphicFrameLocks/>
          </p:cNvGraphicFramePr>
          <p:nvPr/>
        </p:nvGraphicFramePr>
        <p:xfrm>
          <a:off x="838200" y="1518539"/>
          <a:ext cx="11165205" cy="497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81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04A05-DEAE-AB8B-6536-1DC3183E5E0D}"/>
              </a:ext>
            </a:extLst>
          </p:cNvPr>
          <p:cNvSpPr>
            <a:spLocks noGrp="1"/>
          </p:cNvSpPr>
          <p:nvPr>
            <p:ph type="title"/>
          </p:nvPr>
        </p:nvSpPr>
        <p:spPr/>
        <p:txBody>
          <a:bodyPr/>
          <a:lstStyle/>
          <a:p>
            <a:r>
              <a:rPr lang="en-GB" dirty="0">
                <a:solidFill>
                  <a:srgbClr val="FFC000"/>
                </a:solidFill>
              </a:rPr>
              <a:t>Mentoring an Apprentice Workshops</a:t>
            </a:r>
            <a:endParaRPr lang="en-GB" dirty="0"/>
          </a:p>
        </p:txBody>
      </p:sp>
      <p:sp>
        <p:nvSpPr>
          <p:cNvPr id="3" name="Text Placeholder 2">
            <a:extLst>
              <a:ext uri="{FF2B5EF4-FFF2-40B4-BE49-F238E27FC236}">
                <a16:creationId xmlns:a16="http://schemas.microsoft.com/office/drawing/2014/main" id="{C53C5704-3C53-B618-758A-88E0DF69449C}"/>
              </a:ext>
            </a:extLst>
          </p:cNvPr>
          <p:cNvSpPr>
            <a:spLocks noGrp="1"/>
          </p:cNvSpPr>
          <p:nvPr>
            <p:ph type="body" sz="quarter" idx="13"/>
          </p:nvPr>
        </p:nvSpPr>
        <p:spPr>
          <a:xfrm>
            <a:off x="838199" y="1966913"/>
            <a:ext cx="6321358" cy="4525962"/>
          </a:xfrm>
        </p:spPr>
        <p:txBody>
          <a:bodyPr>
            <a:normAutofit/>
          </a:bodyPr>
          <a:lstStyle/>
          <a:p>
            <a:r>
              <a:rPr lang="en-GB" sz="1600" dirty="0"/>
              <a:t>Aimed at the learner’s line manager or mentor</a:t>
            </a:r>
          </a:p>
          <a:p>
            <a:endParaRPr lang="en-GB" sz="1600" dirty="0"/>
          </a:p>
          <a:p>
            <a:r>
              <a:rPr lang="en-GB" sz="1600" dirty="0"/>
              <a:t>Workshops are delivered monthly online – two hours</a:t>
            </a:r>
          </a:p>
          <a:p>
            <a:endParaRPr lang="en-GB" sz="1600" dirty="0"/>
          </a:p>
          <a:p>
            <a:pPr>
              <a:lnSpc>
                <a:spcPct val="175000"/>
              </a:lnSpc>
            </a:pPr>
            <a:r>
              <a:rPr lang="en-GB" sz="1600" b="1" dirty="0">
                <a:ea typeface="Calibri" panose="020F0502020204030204" pitchFamily="34" charset="0"/>
              </a:rPr>
              <a:t>By the end of the session, you will be able to:</a:t>
            </a:r>
            <a:endParaRPr lang="en-GB" sz="1600" dirty="0">
              <a:ea typeface="Calibri" panose="020F0502020204030204" pitchFamily="34" charset="0"/>
            </a:endParaRPr>
          </a:p>
          <a:p>
            <a:pPr marL="342900" indent="-342900">
              <a:lnSpc>
                <a:spcPct val="175000"/>
              </a:lnSpc>
              <a:buSzPts val="1000"/>
              <a:buFont typeface="Symbol" panose="05050102010706020507" pitchFamily="18" charset="2"/>
              <a:buChar char=""/>
              <a:tabLst>
                <a:tab pos="457200" algn="l"/>
              </a:tabLst>
            </a:pPr>
            <a:r>
              <a:rPr lang="en-GB" sz="1600" dirty="0">
                <a:ea typeface="Times New Roman" panose="02020603050405020304" pitchFamily="18" charset="0"/>
              </a:rPr>
              <a:t>Describe the structure of an apprenticeship programme</a:t>
            </a:r>
            <a:endParaRPr lang="en-GB" sz="1600" dirty="0">
              <a:ea typeface="Calibri" panose="020F0502020204030204" pitchFamily="34" charset="0"/>
            </a:endParaRPr>
          </a:p>
          <a:p>
            <a:pPr marL="342900" indent="-342900">
              <a:lnSpc>
                <a:spcPct val="175000"/>
              </a:lnSpc>
              <a:buSzPts val="1000"/>
              <a:buFont typeface="Symbol" panose="05050102010706020507" pitchFamily="18" charset="2"/>
              <a:buChar char=""/>
              <a:tabLst>
                <a:tab pos="457200" algn="l"/>
              </a:tabLst>
            </a:pPr>
            <a:r>
              <a:rPr lang="en-GB" sz="1600" dirty="0">
                <a:ea typeface="Times New Roman" panose="02020603050405020304" pitchFamily="18" charset="0"/>
              </a:rPr>
              <a:t>Explain the principles that underpin the mentoring process</a:t>
            </a:r>
            <a:endParaRPr lang="en-GB" sz="1600" dirty="0">
              <a:ea typeface="Calibri" panose="020F0502020204030204" pitchFamily="34" charset="0"/>
            </a:endParaRPr>
          </a:p>
          <a:p>
            <a:pPr marL="342900" indent="-342900">
              <a:lnSpc>
                <a:spcPct val="175000"/>
              </a:lnSpc>
              <a:buSzPts val="1000"/>
              <a:buFont typeface="Symbol" panose="05050102010706020507" pitchFamily="18" charset="2"/>
              <a:buChar char=""/>
              <a:tabLst>
                <a:tab pos="457200" algn="l"/>
              </a:tabLst>
            </a:pPr>
            <a:r>
              <a:rPr lang="en-GB" sz="1600" dirty="0">
                <a:ea typeface="Times New Roman" panose="02020603050405020304" pitchFamily="18" charset="0"/>
              </a:rPr>
              <a:t>Initiate and establish a mentoring process with an apprentice</a:t>
            </a:r>
            <a:endParaRPr lang="en-GB" sz="1600" dirty="0">
              <a:ea typeface="Calibri" panose="020F0502020204030204" pitchFamily="34" charset="0"/>
            </a:endParaRPr>
          </a:p>
          <a:p>
            <a:endParaRPr lang="en-GB" dirty="0"/>
          </a:p>
        </p:txBody>
      </p:sp>
      <p:pic>
        <p:nvPicPr>
          <p:cNvPr id="7" name="Picture 6" descr="A blue and yellow text&#10;&#10;Description automatically generated">
            <a:extLst>
              <a:ext uri="{FF2B5EF4-FFF2-40B4-BE49-F238E27FC236}">
                <a16:creationId xmlns:a16="http://schemas.microsoft.com/office/drawing/2014/main" id="{2FDBBF03-0FD8-613F-E70F-863AEF2F0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4017" y="1803283"/>
            <a:ext cx="4525961" cy="4525961"/>
          </a:xfrm>
          <a:prstGeom prst="rect">
            <a:avLst/>
          </a:prstGeom>
          <a:ln>
            <a:solidFill>
              <a:srgbClr val="1E3D7F"/>
            </a:solidFill>
          </a:ln>
        </p:spPr>
      </p:pic>
    </p:spTree>
    <p:extLst>
      <p:ext uri="{BB962C8B-B14F-4D97-AF65-F5344CB8AC3E}">
        <p14:creationId xmlns:p14="http://schemas.microsoft.com/office/powerpoint/2010/main" val="4267795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36E07-6D11-4ADA-B603-4176FB0C69B5}"/>
              </a:ext>
            </a:extLst>
          </p:cNvPr>
          <p:cNvSpPr>
            <a:spLocks noGrp="1"/>
          </p:cNvSpPr>
          <p:nvPr>
            <p:ph type="ctrTitle"/>
          </p:nvPr>
        </p:nvSpPr>
        <p:spPr/>
        <p:txBody>
          <a:bodyPr>
            <a:normAutofit/>
          </a:bodyPr>
          <a:lstStyle/>
          <a:p>
            <a:r>
              <a:rPr lang="en-US" sz="5400" dirty="0">
                <a:latin typeface="+mn-lt"/>
              </a:rPr>
              <a:t>Any questions ?</a:t>
            </a:r>
            <a:endParaRPr lang="en-GB" sz="5400" dirty="0">
              <a:latin typeface="+mn-lt"/>
            </a:endParaRPr>
          </a:p>
        </p:txBody>
      </p:sp>
      <p:sp>
        <p:nvSpPr>
          <p:cNvPr id="3" name="Subtitle 2">
            <a:extLst>
              <a:ext uri="{FF2B5EF4-FFF2-40B4-BE49-F238E27FC236}">
                <a16:creationId xmlns:a16="http://schemas.microsoft.com/office/drawing/2014/main" id="{78CC3C8D-96AC-4CF9-AABF-DA8743BEC9EF}"/>
              </a:ext>
            </a:extLst>
          </p:cNvPr>
          <p:cNvSpPr>
            <a:spLocks noGrp="1"/>
          </p:cNvSpPr>
          <p:nvPr>
            <p:ph type="subTitle" idx="1"/>
          </p:nvPr>
        </p:nvSpPr>
        <p:spPr/>
        <p:txBody>
          <a:bodyPr>
            <a:normAutofit/>
          </a:bodyPr>
          <a:lstStyle/>
          <a:p>
            <a:r>
              <a:rPr lang="en-US" sz="2800" dirty="0">
                <a:solidFill>
                  <a:srgbClr val="FFC000"/>
                </a:solidFill>
                <a:latin typeface="+mn-lt"/>
                <a:hlinkClick r:id="rId2">
                  <a:extLst>
                    <a:ext uri="{A12FA001-AC4F-418D-AE19-62706E023703}">
                      <ahyp:hlinkClr xmlns:ahyp="http://schemas.microsoft.com/office/drawing/2018/hyperlinkcolor" val="tx"/>
                    </a:ext>
                  </a:extLst>
                </a:hlinkClick>
              </a:rPr>
              <a:t>hello@dynamictraining.org.uk</a:t>
            </a:r>
            <a:endParaRPr lang="en-US" sz="2800" dirty="0">
              <a:solidFill>
                <a:srgbClr val="FFC000"/>
              </a:solidFill>
              <a:latin typeface="+mn-lt"/>
            </a:endParaRPr>
          </a:p>
          <a:p>
            <a:endParaRPr lang="en-US" sz="2800" dirty="0">
              <a:latin typeface="+mn-lt"/>
            </a:endParaRPr>
          </a:p>
          <a:p>
            <a:r>
              <a:rPr lang="en-US" sz="3200" dirty="0">
                <a:latin typeface="+mn-lt"/>
              </a:rPr>
              <a:t>Thank you. </a:t>
            </a:r>
            <a:endParaRPr lang="en-GB" sz="3200" dirty="0">
              <a:latin typeface="+mn-lt"/>
            </a:endParaRPr>
          </a:p>
        </p:txBody>
      </p:sp>
    </p:spTree>
    <p:extLst>
      <p:ext uri="{BB962C8B-B14F-4D97-AF65-F5344CB8AC3E}">
        <p14:creationId xmlns:p14="http://schemas.microsoft.com/office/powerpoint/2010/main" val="2189528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BAAF27-15AF-5611-BF62-1D52EB72CDCA}"/>
              </a:ext>
            </a:extLst>
          </p:cNvPr>
          <p:cNvSpPr>
            <a:spLocks noGrp="1"/>
          </p:cNvSpPr>
          <p:nvPr>
            <p:ph type="title"/>
          </p:nvPr>
        </p:nvSpPr>
        <p:spPr/>
        <p:txBody>
          <a:bodyPr>
            <a:normAutofit/>
          </a:bodyPr>
          <a:lstStyle/>
          <a:p>
            <a:r>
              <a:rPr lang="en-GB" sz="4000" b="1" dirty="0">
                <a:latin typeface="+mn-lt"/>
              </a:rPr>
              <a:t>What Is An Apprenticeship Standard?</a:t>
            </a:r>
          </a:p>
        </p:txBody>
      </p:sp>
      <p:sp>
        <p:nvSpPr>
          <p:cNvPr id="6" name="Text Placeholder 5">
            <a:extLst>
              <a:ext uri="{FF2B5EF4-FFF2-40B4-BE49-F238E27FC236}">
                <a16:creationId xmlns:a16="http://schemas.microsoft.com/office/drawing/2014/main" id="{A08C96D1-25CF-7ADD-9F39-C9A1C6A3C32D}"/>
              </a:ext>
            </a:extLst>
          </p:cNvPr>
          <p:cNvSpPr>
            <a:spLocks noGrp="1"/>
          </p:cNvSpPr>
          <p:nvPr>
            <p:ph type="body" sz="quarter" idx="13"/>
          </p:nvPr>
        </p:nvSpPr>
        <p:spPr>
          <a:xfrm>
            <a:off x="838200" y="1414253"/>
            <a:ext cx="10515600" cy="5251589"/>
          </a:xfrm>
        </p:spPr>
        <p:txBody>
          <a:bodyPr>
            <a:normAutofit fontScale="92500"/>
          </a:bodyPr>
          <a:lstStyle/>
          <a:p>
            <a:pPr marL="285750" indent="-285750">
              <a:lnSpc>
                <a:spcPct val="150000"/>
              </a:lnSpc>
              <a:spcBef>
                <a:spcPts val="600"/>
              </a:spcBef>
              <a:buClr>
                <a:srgbClr val="002060"/>
              </a:buClr>
            </a:pPr>
            <a:r>
              <a:rPr lang="en-US" sz="2400" dirty="0">
                <a:latin typeface="+mn-lt"/>
              </a:rPr>
              <a:t>An apprenticeship is a work-based learning </a:t>
            </a:r>
            <a:r>
              <a:rPr lang="en-US" sz="2400" dirty="0" err="1">
                <a:latin typeface="+mn-lt"/>
              </a:rPr>
              <a:t>programme</a:t>
            </a:r>
            <a:endParaRPr lang="en-US" sz="2400" dirty="0">
              <a:latin typeface="+mn-lt"/>
            </a:endParaRPr>
          </a:p>
          <a:p>
            <a:pPr>
              <a:lnSpc>
                <a:spcPct val="150000"/>
              </a:lnSpc>
              <a:spcBef>
                <a:spcPts val="600"/>
              </a:spcBef>
              <a:buClr>
                <a:srgbClr val="002060"/>
              </a:buClr>
            </a:pPr>
            <a:r>
              <a:rPr lang="en-GB" sz="2400" dirty="0">
                <a:latin typeface="+mn-lt"/>
              </a:rPr>
              <a:t>D</a:t>
            </a:r>
            <a:r>
              <a:rPr lang="en-GB" sz="2400" dirty="0">
                <a:latin typeface="+mn-lt"/>
                <a:cs typeface="Arial" panose="020B0604020202020204" pitchFamily="34" charset="0"/>
              </a:rPr>
              <a:t>eveloped by employers from industry</a:t>
            </a:r>
          </a:p>
          <a:p>
            <a:pPr marL="285750" indent="-285750">
              <a:lnSpc>
                <a:spcPct val="150000"/>
              </a:lnSpc>
              <a:spcBef>
                <a:spcPts val="600"/>
              </a:spcBef>
              <a:buClr>
                <a:srgbClr val="002060"/>
              </a:buClr>
            </a:pPr>
            <a:r>
              <a:rPr lang="en-GB" sz="2400" dirty="0">
                <a:latin typeface="+mn-lt"/>
              </a:rPr>
              <a:t>An apprenticeship consists of:</a:t>
            </a:r>
          </a:p>
          <a:p>
            <a:pPr marL="742950" lvl="1" indent="-285750">
              <a:lnSpc>
                <a:spcPct val="150000"/>
              </a:lnSpc>
              <a:spcBef>
                <a:spcPts val="600"/>
              </a:spcBef>
              <a:buClr>
                <a:srgbClr val="002060"/>
              </a:buClr>
            </a:pPr>
            <a:r>
              <a:rPr lang="en-GB" b="1" dirty="0">
                <a:latin typeface="+mn-lt"/>
              </a:rPr>
              <a:t>Knowledge</a:t>
            </a:r>
            <a:r>
              <a:rPr lang="en-GB" dirty="0">
                <a:latin typeface="+mn-lt"/>
              </a:rPr>
              <a:t> of the areas involved in the staff's role at the appropriate level</a:t>
            </a:r>
          </a:p>
          <a:p>
            <a:pPr marL="742950" lvl="1" indent="-285750">
              <a:lnSpc>
                <a:spcPct val="150000"/>
              </a:lnSpc>
              <a:spcBef>
                <a:spcPts val="600"/>
              </a:spcBef>
              <a:buClr>
                <a:srgbClr val="002060"/>
              </a:buClr>
            </a:pPr>
            <a:r>
              <a:rPr lang="en-GB" b="1" dirty="0">
                <a:latin typeface="+mn-lt"/>
              </a:rPr>
              <a:t>Skills</a:t>
            </a:r>
            <a:r>
              <a:rPr lang="en-GB" dirty="0">
                <a:latin typeface="+mn-lt"/>
              </a:rPr>
              <a:t> the learner is expected to demonstrate competently</a:t>
            </a:r>
          </a:p>
          <a:p>
            <a:pPr marL="742950" lvl="1" indent="-285750">
              <a:lnSpc>
                <a:spcPct val="150000"/>
              </a:lnSpc>
              <a:spcBef>
                <a:spcPts val="600"/>
              </a:spcBef>
              <a:buClr>
                <a:srgbClr val="002060"/>
              </a:buClr>
            </a:pPr>
            <a:r>
              <a:rPr lang="en-GB" b="1" dirty="0">
                <a:latin typeface="+mn-lt"/>
              </a:rPr>
              <a:t>Behaviours</a:t>
            </a:r>
            <a:r>
              <a:rPr lang="en-GB" dirty="0">
                <a:latin typeface="+mn-lt"/>
              </a:rPr>
              <a:t> expected for the job role</a:t>
            </a:r>
          </a:p>
          <a:p>
            <a:pPr marL="742950" lvl="1" indent="-285750">
              <a:lnSpc>
                <a:spcPct val="150000"/>
              </a:lnSpc>
              <a:spcBef>
                <a:spcPts val="600"/>
              </a:spcBef>
              <a:buClr>
                <a:srgbClr val="002060"/>
              </a:buClr>
            </a:pPr>
            <a:r>
              <a:rPr lang="en-GB" dirty="0">
                <a:latin typeface="+mn-lt"/>
              </a:rPr>
              <a:t>Upskilling in maths and English and achievement of functional skills (if not exempt)</a:t>
            </a:r>
          </a:p>
          <a:p>
            <a:pPr marL="742950" lvl="1" indent="-285750">
              <a:lnSpc>
                <a:spcPct val="150000"/>
              </a:lnSpc>
              <a:spcBef>
                <a:spcPts val="600"/>
              </a:spcBef>
              <a:buClr>
                <a:srgbClr val="002060"/>
              </a:buClr>
            </a:pPr>
            <a:r>
              <a:rPr lang="en-GB" dirty="0">
                <a:latin typeface="+mn-lt"/>
              </a:rPr>
              <a:t>Achievement of a certificate, Diploma or other qualification  / exams subject to the needs of the apprenticeship standard</a:t>
            </a:r>
          </a:p>
        </p:txBody>
      </p:sp>
    </p:spTree>
    <p:extLst>
      <p:ext uri="{BB962C8B-B14F-4D97-AF65-F5344CB8AC3E}">
        <p14:creationId xmlns:p14="http://schemas.microsoft.com/office/powerpoint/2010/main" val="345154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54978-5A6B-68E8-31DA-E70F802F5B7F}"/>
              </a:ext>
            </a:extLst>
          </p:cNvPr>
          <p:cNvSpPr>
            <a:spLocks noGrp="1"/>
          </p:cNvSpPr>
          <p:nvPr>
            <p:ph type="title"/>
          </p:nvPr>
        </p:nvSpPr>
        <p:spPr/>
        <p:txBody>
          <a:bodyPr>
            <a:normAutofit fontScale="90000"/>
          </a:bodyPr>
          <a:lstStyle/>
          <a:p>
            <a:r>
              <a:rPr lang="en-US" dirty="0">
                <a:latin typeface="+mn-lt"/>
              </a:rPr>
              <a:t>An apprenticeship is built upon an agreed partnership between</a:t>
            </a:r>
            <a:endParaRPr lang="en-GB" dirty="0">
              <a:latin typeface="+mn-lt"/>
            </a:endParaRPr>
          </a:p>
        </p:txBody>
      </p:sp>
    </p:spTree>
    <p:extLst>
      <p:ext uri="{BB962C8B-B14F-4D97-AF65-F5344CB8AC3E}">
        <p14:creationId xmlns:p14="http://schemas.microsoft.com/office/powerpoint/2010/main" val="3213787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BAAF27-15AF-5611-BF62-1D52EB72CDCA}"/>
              </a:ext>
            </a:extLst>
          </p:cNvPr>
          <p:cNvSpPr>
            <a:spLocks noGrp="1"/>
          </p:cNvSpPr>
          <p:nvPr>
            <p:ph type="title"/>
          </p:nvPr>
        </p:nvSpPr>
        <p:spPr/>
        <p:txBody>
          <a:bodyPr>
            <a:normAutofit/>
          </a:bodyPr>
          <a:lstStyle/>
          <a:p>
            <a:r>
              <a:rPr lang="en-US" sz="4000" b="1" dirty="0">
                <a:solidFill>
                  <a:srgbClr val="FFC000"/>
                </a:solidFill>
                <a:latin typeface="+mn-lt"/>
              </a:rPr>
              <a:t>Accessible Apprenticeships</a:t>
            </a:r>
            <a:endParaRPr lang="en-GB" sz="4000" dirty="0">
              <a:latin typeface="+mn-lt"/>
            </a:endParaRPr>
          </a:p>
        </p:txBody>
      </p:sp>
      <p:sp>
        <p:nvSpPr>
          <p:cNvPr id="6" name="Text Placeholder 5">
            <a:extLst>
              <a:ext uri="{FF2B5EF4-FFF2-40B4-BE49-F238E27FC236}">
                <a16:creationId xmlns:a16="http://schemas.microsoft.com/office/drawing/2014/main" id="{A08C96D1-25CF-7ADD-9F39-C9A1C6A3C32D}"/>
              </a:ext>
            </a:extLst>
          </p:cNvPr>
          <p:cNvSpPr>
            <a:spLocks noGrp="1"/>
          </p:cNvSpPr>
          <p:nvPr>
            <p:ph type="body" sz="quarter" idx="13"/>
          </p:nvPr>
        </p:nvSpPr>
        <p:spPr>
          <a:xfrm>
            <a:off x="838200" y="1414253"/>
            <a:ext cx="10515600" cy="5251589"/>
          </a:xfrm>
        </p:spPr>
        <p:txBody>
          <a:bodyPr>
            <a:normAutofit/>
          </a:bodyPr>
          <a:lstStyle/>
          <a:p>
            <a:pPr marL="457200" indent="-457200">
              <a:buFont typeface="Arial" panose="020B0604020202020204" pitchFamily="34" charset="0"/>
              <a:buChar char="•"/>
            </a:pPr>
            <a:r>
              <a:rPr lang="en-US" sz="2400" dirty="0">
                <a:latin typeface="+mn-lt"/>
              </a:rPr>
              <a:t>Accessible apprenticeships means providing apprenticeships to -individuals with special educational needs and disabilities – in adulthood referred as individuals with learning difficulties or disabilities and/or Autism. </a:t>
            </a:r>
          </a:p>
          <a:p>
            <a:pPr marL="457200" indent="-457200">
              <a:buFont typeface="Arial" panose="020B0604020202020204" pitchFamily="34" charset="0"/>
              <a:buChar char="•"/>
            </a:pPr>
            <a:endParaRPr lang="en-US" sz="2400" dirty="0">
              <a:latin typeface="+mn-lt"/>
            </a:endParaRPr>
          </a:p>
          <a:p>
            <a:pPr marL="457200" indent="-457200">
              <a:buFont typeface="Arial" panose="020B0604020202020204" pitchFamily="34" charset="0"/>
              <a:buChar char="•"/>
            </a:pPr>
            <a:r>
              <a:rPr lang="en-US" sz="2400" dirty="0">
                <a:latin typeface="+mn-lt"/>
              </a:rPr>
              <a:t>Dynamic Training deliver accessible apprenticeship across our portfolio of programmes</a:t>
            </a:r>
            <a:br>
              <a:rPr lang="en-US" sz="2400" dirty="0">
                <a:latin typeface="+mn-lt"/>
              </a:rPr>
            </a:br>
            <a:endParaRPr lang="en-US" sz="2400" dirty="0">
              <a:latin typeface="+mn-lt"/>
            </a:endParaRPr>
          </a:p>
          <a:p>
            <a:r>
              <a:rPr lang="en-US" sz="2400" dirty="0">
                <a:solidFill>
                  <a:srgbClr val="FFC000"/>
                </a:solidFill>
                <a:latin typeface="+mn-lt"/>
              </a:rPr>
              <a:t>Apprentices that are accessible may:</a:t>
            </a:r>
          </a:p>
          <a:p>
            <a:pPr marL="342900" indent="-342900">
              <a:buFont typeface="Arial" panose="020B0604020202020204" pitchFamily="34" charset="0"/>
              <a:buChar char="•"/>
            </a:pPr>
            <a:r>
              <a:rPr lang="en-US" sz="2400" dirty="0">
                <a:latin typeface="+mn-lt"/>
              </a:rPr>
              <a:t>Be part time.</a:t>
            </a:r>
          </a:p>
          <a:p>
            <a:pPr marL="342900" indent="-342900">
              <a:buFont typeface="Arial" panose="020B0604020202020204" pitchFamily="34" charset="0"/>
              <a:buChar char="•"/>
            </a:pPr>
            <a:r>
              <a:rPr lang="en-US" sz="2400" dirty="0">
                <a:latin typeface="+mn-lt"/>
              </a:rPr>
              <a:t>Require a job coach to support in the workplace. </a:t>
            </a:r>
          </a:p>
          <a:p>
            <a:pPr marL="342900" indent="-342900">
              <a:buFont typeface="Arial" panose="020B0604020202020204" pitchFamily="34" charset="0"/>
              <a:buChar char="•"/>
            </a:pPr>
            <a:r>
              <a:rPr lang="en-US" sz="2400" dirty="0">
                <a:latin typeface="+mn-lt"/>
              </a:rPr>
              <a:t>Take longer to onboard. </a:t>
            </a:r>
          </a:p>
          <a:p>
            <a:pPr marL="342900" indent="-342900">
              <a:buFont typeface="Arial" panose="020B0604020202020204" pitchFamily="34" charset="0"/>
              <a:buChar char="•"/>
            </a:pPr>
            <a:r>
              <a:rPr lang="en-US" sz="2400" dirty="0">
                <a:latin typeface="+mn-lt"/>
              </a:rPr>
              <a:t>Require adaptations to the working practices/environment</a:t>
            </a:r>
            <a:endParaRPr lang="en-GB" sz="2400" dirty="0">
              <a:latin typeface="+mn-lt"/>
            </a:endParaRPr>
          </a:p>
        </p:txBody>
      </p:sp>
    </p:spTree>
    <p:extLst>
      <p:ext uri="{BB962C8B-B14F-4D97-AF65-F5344CB8AC3E}">
        <p14:creationId xmlns:p14="http://schemas.microsoft.com/office/powerpoint/2010/main" val="3239942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BAAF27-15AF-5611-BF62-1D52EB72CDCA}"/>
              </a:ext>
            </a:extLst>
          </p:cNvPr>
          <p:cNvSpPr>
            <a:spLocks noGrp="1"/>
          </p:cNvSpPr>
          <p:nvPr>
            <p:ph type="title"/>
          </p:nvPr>
        </p:nvSpPr>
        <p:spPr>
          <a:xfrm>
            <a:off x="838200" y="365125"/>
            <a:ext cx="10515600" cy="1146041"/>
          </a:xfrm>
        </p:spPr>
        <p:txBody>
          <a:bodyPr>
            <a:noAutofit/>
          </a:bodyPr>
          <a:lstStyle/>
          <a:p>
            <a:r>
              <a:rPr lang="en-US" sz="4000" b="1" dirty="0">
                <a:solidFill>
                  <a:srgbClr val="FFC000"/>
                </a:solidFill>
                <a:latin typeface="+mn-lt"/>
              </a:rPr>
              <a:t>Reasonable adjustments to learning and assessment</a:t>
            </a:r>
            <a:endParaRPr lang="en-GB" sz="4000" b="1" dirty="0">
              <a:latin typeface="+mn-lt"/>
            </a:endParaRPr>
          </a:p>
        </p:txBody>
      </p:sp>
      <p:sp>
        <p:nvSpPr>
          <p:cNvPr id="6" name="Text Placeholder 5">
            <a:extLst>
              <a:ext uri="{FF2B5EF4-FFF2-40B4-BE49-F238E27FC236}">
                <a16:creationId xmlns:a16="http://schemas.microsoft.com/office/drawing/2014/main" id="{A08C96D1-25CF-7ADD-9F39-C9A1C6A3C32D}"/>
              </a:ext>
            </a:extLst>
          </p:cNvPr>
          <p:cNvSpPr>
            <a:spLocks noGrp="1"/>
          </p:cNvSpPr>
          <p:nvPr>
            <p:ph type="body" sz="quarter" idx="13"/>
          </p:nvPr>
        </p:nvSpPr>
        <p:spPr>
          <a:xfrm>
            <a:off x="838200" y="1511166"/>
            <a:ext cx="10515600" cy="5154676"/>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Reasonable adjustments can be made for example: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Extra time allowance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Reader / scriber</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Assistive technology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Alternative assessment methods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British sign language interpreter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Timed rest breaks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prstClr val="white"/>
                </a:solidFill>
                <a:latin typeface="+mn-lt"/>
              </a:rPr>
              <a:t>121 support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Increased support.</a:t>
            </a:r>
          </a:p>
        </p:txBody>
      </p:sp>
    </p:spTree>
    <p:extLst>
      <p:ext uri="{BB962C8B-B14F-4D97-AF65-F5344CB8AC3E}">
        <p14:creationId xmlns:p14="http://schemas.microsoft.com/office/powerpoint/2010/main" val="2577746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rcular chart with people in different colors&#10;&#10;Description automatically generated">
            <a:extLst>
              <a:ext uri="{FF2B5EF4-FFF2-40B4-BE49-F238E27FC236}">
                <a16:creationId xmlns:a16="http://schemas.microsoft.com/office/drawing/2014/main" id="{69E4ECF6-3FB7-32D1-DFA5-B15F1150C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0"/>
            <a:ext cx="12192001" cy="6858000"/>
          </a:xfrm>
          <a:prstGeom prst="rect">
            <a:avLst/>
          </a:prstGeom>
        </p:spPr>
      </p:pic>
      <p:sp>
        <p:nvSpPr>
          <p:cNvPr id="2" name="Title 1">
            <a:extLst>
              <a:ext uri="{FF2B5EF4-FFF2-40B4-BE49-F238E27FC236}">
                <a16:creationId xmlns:a16="http://schemas.microsoft.com/office/drawing/2014/main" id="{7A3CAD61-73D8-57C1-A77F-3E1D35E4B8E3}"/>
              </a:ext>
            </a:extLst>
          </p:cNvPr>
          <p:cNvSpPr>
            <a:spLocks noGrp="1"/>
          </p:cNvSpPr>
          <p:nvPr>
            <p:ph type="title"/>
          </p:nvPr>
        </p:nvSpPr>
        <p:spPr>
          <a:xfrm>
            <a:off x="162341" y="186220"/>
            <a:ext cx="10515600" cy="1430824"/>
          </a:xfrm>
        </p:spPr>
        <p:txBody>
          <a:bodyPr>
            <a:noAutofit/>
          </a:bodyPr>
          <a:lstStyle/>
          <a:p>
            <a:r>
              <a:rPr lang="en-GB" sz="3600" b="1" dirty="0">
                <a:latin typeface="+mn-lt"/>
              </a:rPr>
              <a:t>What are </a:t>
            </a:r>
            <a:br>
              <a:rPr lang="en-GB" sz="3600" b="1" dirty="0">
                <a:latin typeface="+mn-lt"/>
              </a:rPr>
            </a:br>
            <a:r>
              <a:rPr lang="en-GB" sz="3600" b="1" dirty="0">
                <a:latin typeface="+mn-lt"/>
              </a:rPr>
              <a:t>Apprenticeship</a:t>
            </a:r>
            <a:br>
              <a:rPr lang="en-GB" sz="3600" b="1" dirty="0">
                <a:latin typeface="+mn-lt"/>
              </a:rPr>
            </a:br>
            <a:r>
              <a:rPr lang="en-GB" sz="3600" b="1" dirty="0">
                <a:latin typeface="+mn-lt"/>
              </a:rPr>
              <a:t>Standards?</a:t>
            </a:r>
          </a:p>
        </p:txBody>
      </p:sp>
    </p:spTree>
    <p:extLst>
      <p:ext uri="{BB962C8B-B14F-4D97-AF65-F5344CB8AC3E}">
        <p14:creationId xmlns:p14="http://schemas.microsoft.com/office/powerpoint/2010/main" val="80807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04C9-DA3A-23A2-73D9-AFD990F63E3F}"/>
              </a:ext>
            </a:extLst>
          </p:cNvPr>
          <p:cNvSpPr>
            <a:spLocks noGrp="1"/>
          </p:cNvSpPr>
          <p:nvPr>
            <p:ph type="title"/>
          </p:nvPr>
        </p:nvSpPr>
        <p:spPr>
          <a:xfrm>
            <a:off x="838200" y="385011"/>
            <a:ext cx="10240617" cy="847023"/>
          </a:xfrm>
        </p:spPr>
        <p:txBody>
          <a:bodyPr>
            <a:normAutofit/>
          </a:bodyPr>
          <a:lstStyle/>
          <a:p>
            <a:r>
              <a:rPr lang="en-GB" sz="4000" b="1" dirty="0">
                <a:latin typeface="+mn-lt"/>
              </a:rPr>
              <a:t>Functional Skills &amp; Developing English &amp; Maths </a:t>
            </a:r>
            <a:endParaRPr lang="en-GB" sz="4000" dirty="0">
              <a:latin typeface="+mn-lt"/>
            </a:endParaRPr>
          </a:p>
        </p:txBody>
      </p:sp>
      <p:sp>
        <p:nvSpPr>
          <p:cNvPr id="3" name="Text Placeholder 2">
            <a:extLst>
              <a:ext uri="{FF2B5EF4-FFF2-40B4-BE49-F238E27FC236}">
                <a16:creationId xmlns:a16="http://schemas.microsoft.com/office/drawing/2014/main" id="{1BB6E33B-27D7-CCA1-5D5F-A86ABAA01706}"/>
              </a:ext>
            </a:extLst>
          </p:cNvPr>
          <p:cNvSpPr>
            <a:spLocks noGrp="1"/>
          </p:cNvSpPr>
          <p:nvPr>
            <p:ph type="body" sz="quarter" idx="13"/>
          </p:nvPr>
        </p:nvSpPr>
        <p:spPr>
          <a:xfrm>
            <a:off x="838200" y="1338471"/>
            <a:ext cx="10515600" cy="5220664"/>
          </a:xfrm>
        </p:spPr>
        <p:txBody>
          <a:bodyPr>
            <a:normAutofit fontScale="77500" lnSpcReduction="20000"/>
          </a:bodyPr>
          <a:lstStyle/>
          <a:p>
            <a:pPr marL="457200" indent="-457200">
              <a:buFont typeface="Arial" panose="020B0604020202020204" pitchFamily="34" charset="0"/>
              <a:buChar char="•"/>
            </a:pPr>
            <a:r>
              <a:rPr lang="en-GB" sz="2800" dirty="0">
                <a:latin typeface="+mn-lt"/>
              </a:rPr>
              <a:t>Functional skills in maths and English is a mandatory component of all apprenticeship programmes</a:t>
            </a:r>
          </a:p>
          <a:p>
            <a:pPr marL="457200" indent="-457200">
              <a:buFont typeface="Arial" panose="020B0604020202020204" pitchFamily="34" charset="0"/>
              <a:buChar char="•"/>
            </a:pPr>
            <a:endParaRPr lang="en-GB" sz="2800" dirty="0">
              <a:latin typeface="+mn-lt"/>
            </a:endParaRPr>
          </a:p>
          <a:p>
            <a:pPr marL="457200" indent="-457200">
              <a:buFont typeface="Arial" panose="020B0604020202020204" pitchFamily="34" charset="0"/>
              <a:buChar char="•"/>
            </a:pPr>
            <a:r>
              <a:rPr lang="en-GB" sz="2800" dirty="0">
                <a:latin typeface="+mn-lt"/>
              </a:rPr>
              <a:t>Learners cannot achieve their apprenticeship without achievement of Functional Skills</a:t>
            </a:r>
          </a:p>
          <a:p>
            <a:pPr marL="457200" indent="-457200">
              <a:buFont typeface="Arial" panose="020B0604020202020204" pitchFamily="34" charset="0"/>
              <a:buChar char="•"/>
            </a:pPr>
            <a:endParaRPr lang="en-GB" sz="2800" dirty="0">
              <a:latin typeface="+mn-lt"/>
            </a:endParaRPr>
          </a:p>
          <a:p>
            <a:pPr marL="457200" indent="-457200">
              <a:buFont typeface="Arial" panose="020B0604020202020204" pitchFamily="34" charset="0"/>
              <a:buChar char="•"/>
            </a:pPr>
            <a:r>
              <a:rPr lang="en-GB" sz="2800" dirty="0">
                <a:latin typeface="+mn-lt"/>
              </a:rPr>
              <a:t>You are exempt from completing Functional Skills if you have GCSE A*-C/9-4 or equivalent and proof of this</a:t>
            </a:r>
          </a:p>
          <a:p>
            <a:pPr marL="457200" indent="-457200">
              <a:buFont typeface="Arial" panose="020B0604020202020204" pitchFamily="34" charset="0"/>
              <a:buChar char="•"/>
            </a:pPr>
            <a:endParaRPr lang="en-GB" sz="2800" dirty="0">
              <a:latin typeface="+mn-lt"/>
            </a:endParaRPr>
          </a:p>
          <a:p>
            <a:pPr marL="457200" indent="-457200">
              <a:buFont typeface="Arial" panose="020B0604020202020204" pitchFamily="34" charset="0"/>
              <a:buChar char="•"/>
            </a:pPr>
            <a:r>
              <a:rPr lang="en-GB" sz="2800" dirty="0">
                <a:latin typeface="+mn-lt"/>
              </a:rPr>
              <a:t>If you are required to complete Functional Skills, you are expected to achieve these within the first six to nine months of provision</a:t>
            </a:r>
          </a:p>
          <a:p>
            <a:pPr marL="457200" indent="-457200">
              <a:buFont typeface="Arial" panose="020B0604020202020204" pitchFamily="34" charset="0"/>
              <a:buChar char="•"/>
            </a:pPr>
            <a:endParaRPr lang="en-GB" sz="2800" dirty="0">
              <a:latin typeface="+mn-lt"/>
            </a:endParaRPr>
          </a:p>
          <a:p>
            <a:pPr marL="457200" indent="-457200">
              <a:buFont typeface="Arial" panose="020B0604020202020204" pitchFamily="34" charset="0"/>
              <a:buChar char="•"/>
            </a:pPr>
            <a:r>
              <a:rPr lang="en-GB" sz="2800" dirty="0">
                <a:latin typeface="+mn-lt"/>
              </a:rPr>
              <a:t>Learners who are working at more than one level below the required level of Functional Skills will not be able to progress onto the programme</a:t>
            </a:r>
          </a:p>
          <a:p>
            <a:pPr marL="457200" indent="-457200">
              <a:buFont typeface="Arial" panose="020B0604020202020204" pitchFamily="34" charset="0"/>
              <a:buChar char="•"/>
            </a:pPr>
            <a:endParaRPr lang="en-GB" sz="2800" dirty="0">
              <a:latin typeface="+mn-lt"/>
            </a:endParaRPr>
          </a:p>
          <a:p>
            <a:pPr marL="457200" indent="-457200">
              <a:buFont typeface="Arial" panose="020B0604020202020204" pitchFamily="34" charset="0"/>
              <a:buChar char="•"/>
            </a:pPr>
            <a:r>
              <a:rPr lang="en-GB" sz="2800" dirty="0">
                <a:latin typeface="+mn-lt"/>
              </a:rPr>
              <a:t>Development of maths and English is a core component of the programme irrespective of exemptions for those that need / want upskilling</a:t>
            </a:r>
          </a:p>
        </p:txBody>
      </p:sp>
    </p:spTree>
    <p:extLst>
      <p:ext uri="{BB962C8B-B14F-4D97-AF65-F5344CB8AC3E}">
        <p14:creationId xmlns:p14="http://schemas.microsoft.com/office/powerpoint/2010/main" val="28239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3D4976-C562-67ED-455E-D24DA2C91123}"/>
              </a:ext>
            </a:extLst>
          </p:cNvPr>
          <p:cNvSpPr>
            <a:spLocks noGrp="1"/>
          </p:cNvSpPr>
          <p:nvPr>
            <p:ph type="title"/>
          </p:nvPr>
        </p:nvSpPr>
        <p:spPr>
          <a:xfrm>
            <a:off x="408363" y="208975"/>
            <a:ext cx="10422393" cy="1173163"/>
          </a:xfrm>
        </p:spPr>
        <p:txBody>
          <a:bodyPr/>
          <a:lstStyle/>
          <a:p>
            <a:r>
              <a:rPr lang="en-GB" b="1" dirty="0"/>
              <a:t> </a:t>
            </a:r>
            <a:r>
              <a:rPr lang="en-GB" sz="4000" b="1" dirty="0">
                <a:solidFill>
                  <a:srgbClr val="FFC000"/>
                </a:solidFill>
                <a:latin typeface="+mn-lt"/>
              </a:rPr>
              <a:t>Healthcare Science Assistant Level 2 </a:t>
            </a:r>
            <a:endParaRPr lang="en-GB" dirty="0">
              <a:solidFill>
                <a:srgbClr val="FFC000"/>
              </a:solidFill>
              <a:latin typeface="+mn-lt"/>
            </a:endParaRPr>
          </a:p>
        </p:txBody>
      </p:sp>
      <p:sp>
        <p:nvSpPr>
          <p:cNvPr id="5" name="Text Placeholder 2">
            <a:extLst>
              <a:ext uri="{FF2B5EF4-FFF2-40B4-BE49-F238E27FC236}">
                <a16:creationId xmlns:a16="http://schemas.microsoft.com/office/drawing/2014/main" id="{B7C02254-04B4-DB0E-572E-E757E1A6E43A}"/>
              </a:ext>
            </a:extLst>
          </p:cNvPr>
          <p:cNvSpPr>
            <a:spLocks noGrp="1"/>
          </p:cNvSpPr>
          <p:nvPr>
            <p:ph type="body" sz="quarter" idx="10"/>
          </p:nvPr>
        </p:nvSpPr>
        <p:spPr>
          <a:xfrm>
            <a:off x="590550" y="1534538"/>
            <a:ext cx="7055954" cy="4628137"/>
          </a:xfrm>
        </p:spPr>
        <p:txBody>
          <a:bodyPr>
            <a:normAutofit/>
          </a:bodyPr>
          <a:lstStyle/>
          <a:p>
            <a:r>
              <a:rPr lang="en-GB" sz="2400" b="0" dirty="0">
                <a:effectLst/>
                <a:latin typeface="+mn-lt"/>
              </a:rPr>
              <a:t>HCSAs perform a range of low risk, routine technical and scientific procedures usually within one broad area of HCS, following specific protocols and in accordance with health, safety, governance and ethical requirements. HCSAs work using standard operating procedures, initially under direct supervision but increasingly with experience, under indirect supervision.</a:t>
            </a:r>
            <a:endParaRPr lang="en-GB" sz="3600" dirty="0">
              <a:latin typeface="+mn-lt"/>
            </a:endParaRPr>
          </a:p>
        </p:txBody>
      </p:sp>
      <p:sp>
        <p:nvSpPr>
          <p:cNvPr id="6" name="Text Placeholder 2">
            <a:extLst>
              <a:ext uri="{FF2B5EF4-FFF2-40B4-BE49-F238E27FC236}">
                <a16:creationId xmlns:a16="http://schemas.microsoft.com/office/drawing/2014/main" id="{352E2C3C-B6B3-5199-2C9C-F7AB5E1636F3}"/>
              </a:ext>
            </a:extLst>
          </p:cNvPr>
          <p:cNvSpPr txBox="1">
            <a:spLocks/>
          </p:cNvSpPr>
          <p:nvPr/>
        </p:nvSpPr>
        <p:spPr>
          <a:xfrm>
            <a:off x="590550" y="4796305"/>
            <a:ext cx="10673798" cy="167681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2"/>
              </a:buBlip>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latin typeface="+mn-lt"/>
              </a:rPr>
              <a:t>What will the learner achieve?</a:t>
            </a:r>
          </a:p>
          <a:p>
            <a:pPr marL="342900" indent="-342900">
              <a:buFont typeface="Arial" panose="020B0604020202020204" pitchFamily="34" charset="0"/>
              <a:buChar char="•"/>
            </a:pPr>
            <a:r>
              <a:rPr lang="en-GB" sz="2400" dirty="0">
                <a:latin typeface="+mn-lt"/>
              </a:rPr>
              <a:t>Healthcare Science Assistant Level 2 Apprenticeship</a:t>
            </a:r>
          </a:p>
          <a:p>
            <a:pPr marL="342900" indent="-342900">
              <a:buFont typeface="Arial" panose="020B0604020202020204" pitchFamily="34" charset="0"/>
              <a:buChar char="•"/>
            </a:pPr>
            <a:r>
              <a:rPr lang="en-GB" sz="2400" dirty="0">
                <a:latin typeface="+mn-lt"/>
              </a:rPr>
              <a:t>Healthcare Science Assistant Diploma Level 2 </a:t>
            </a:r>
          </a:p>
          <a:p>
            <a:pPr marL="342900" indent="-342900">
              <a:buFont typeface="Arial" panose="020B0604020202020204" pitchFamily="34" charset="0"/>
              <a:buChar char="•"/>
            </a:pPr>
            <a:r>
              <a:rPr lang="en-GB" sz="2400" dirty="0">
                <a:latin typeface="+mn-lt"/>
              </a:rPr>
              <a:t>Level 1 or 2 Functional Skills in maths and English (If applicable)</a:t>
            </a:r>
          </a:p>
          <a:p>
            <a:endParaRPr lang="en-GB" dirty="0"/>
          </a:p>
        </p:txBody>
      </p:sp>
    </p:spTree>
    <p:extLst>
      <p:ext uri="{BB962C8B-B14F-4D97-AF65-F5344CB8AC3E}">
        <p14:creationId xmlns:p14="http://schemas.microsoft.com/office/powerpoint/2010/main" val="1985585491"/>
      </p:ext>
    </p:extLst>
  </p:cSld>
  <p:clrMapOvr>
    <a:masterClrMapping/>
  </p:clrMapOvr>
</p:sld>
</file>

<file path=ppt/theme/theme1.xml><?xml version="1.0" encoding="utf-8"?>
<a:theme xmlns:a="http://schemas.openxmlformats.org/drawingml/2006/main" name="Title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e Apprenticeship Journ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Apprenticeship responsibiliti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Whit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Yellow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Dynamic Overview">
  <a:themeElements>
    <a:clrScheme name="DTUK">
      <a:dk1>
        <a:sysClr val="windowText" lastClr="000000"/>
      </a:dk1>
      <a:lt1>
        <a:sysClr val="window" lastClr="FFFFFF"/>
      </a:lt1>
      <a:dk2>
        <a:srgbClr val="1E3D7F"/>
      </a:dk2>
      <a:lt2>
        <a:srgbClr val="E7E6E6"/>
      </a:lt2>
      <a:accent1>
        <a:srgbClr val="F8AF14"/>
      </a:accent1>
      <a:accent2>
        <a:srgbClr val="00A339"/>
      </a:accent2>
      <a:accent3>
        <a:srgbClr val="593A8E"/>
      </a:accent3>
      <a:accent4>
        <a:srgbClr val="E31527"/>
      </a:accent4>
      <a:accent5>
        <a:srgbClr val="8F9EBF"/>
      </a:accent5>
      <a:accent6>
        <a:srgbClr val="70AD47"/>
      </a:accent6>
      <a:hlink>
        <a:srgbClr val="FC68EA"/>
      </a:hlink>
      <a:folHlink>
        <a:srgbClr val="92D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Education &amp; Childcare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ynamic Overview">
  <a:themeElements>
    <a:clrScheme name="DTUK">
      <a:dk1>
        <a:sysClr val="windowText" lastClr="000000"/>
      </a:dk1>
      <a:lt1>
        <a:sysClr val="window" lastClr="FFFFFF"/>
      </a:lt1>
      <a:dk2>
        <a:srgbClr val="1E3D7F"/>
      </a:dk2>
      <a:lt2>
        <a:srgbClr val="E7E6E6"/>
      </a:lt2>
      <a:accent1>
        <a:srgbClr val="F8AF14"/>
      </a:accent1>
      <a:accent2>
        <a:srgbClr val="00A339"/>
      </a:accent2>
      <a:accent3>
        <a:srgbClr val="593A8E"/>
      </a:accent3>
      <a:accent4>
        <a:srgbClr val="E31527"/>
      </a:accent4>
      <a:accent5>
        <a:srgbClr val="8F9EBF"/>
      </a:accent5>
      <a:accent6>
        <a:srgbClr val="70AD47"/>
      </a:accent6>
      <a:hlink>
        <a:srgbClr val="FC68EA"/>
      </a:hlink>
      <a:folHlink>
        <a:srgbClr val="92D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lth &amp; Science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re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usiness &amp; Admin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ducation &amp; Childcare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ales, marketing &amp; procurement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Facilities apprenticeship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 the job trai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9fee755-abcc-4be5-b9e4-b889f90ae6be">
      <Terms xmlns="http://schemas.microsoft.com/office/infopath/2007/PartnerControls"/>
    </lcf76f155ced4ddcb4097134ff3c332f>
    <TaxCatchAll xmlns="48dd474c-f759-4f49-9181-051728542e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0C53DA72134A4290F777D64798F98E" ma:contentTypeVersion="14" ma:contentTypeDescription="Create a new document." ma:contentTypeScope="" ma:versionID="b3d346e55a935409f4cf9d6285006413">
  <xsd:schema xmlns:xsd="http://www.w3.org/2001/XMLSchema" xmlns:xs="http://www.w3.org/2001/XMLSchema" xmlns:p="http://schemas.microsoft.com/office/2006/metadata/properties" xmlns:ns2="c9fee755-abcc-4be5-b9e4-b889f90ae6be" xmlns:ns3="48dd474c-f759-4f49-9181-051728542ec6" targetNamespace="http://schemas.microsoft.com/office/2006/metadata/properties" ma:root="true" ma:fieldsID="48df835cab5e0b0a4c3775c22f26618a" ns2:_="" ns3:_="">
    <xsd:import namespace="c9fee755-abcc-4be5-b9e4-b889f90ae6be"/>
    <xsd:import namespace="48dd474c-f759-4f49-9181-051728542ec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fee755-abcc-4be5-b9e4-b889f90ae6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cea817f-f2d0-43b6-9543-a23494ff6a2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dd474c-f759-4f49-9181-051728542ec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11fc466-5943-4497-bfa7-eb1b6395518d}" ma:internalName="TaxCatchAll" ma:showField="CatchAllData" ma:web="48dd474c-f759-4f49-9181-051728542ec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CEDB6F-BC3D-4F7C-B24E-B0D5EE13F8CF}">
  <ds:schemaRefs>
    <ds:schemaRef ds:uri="http://schemas.microsoft.com/sharepoint/v3/contenttype/forms"/>
  </ds:schemaRefs>
</ds:datastoreItem>
</file>

<file path=customXml/itemProps2.xml><?xml version="1.0" encoding="utf-8"?>
<ds:datastoreItem xmlns:ds="http://schemas.openxmlformats.org/officeDocument/2006/customXml" ds:itemID="{388B3842-60FA-458E-9D83-1AEF83BD096D}">
  <ds:schemaRefs>
    <ds:schemaRef ds:uri="http://schemas.microsoft.com/office/2006/metadata/properties"/>
    <ds:schemaRef ds:uri="http://schemas.microsoft.com/office/infopath/2007/PartnerControls"/>
    <ds:schemaRef ds:uri="c9fee755-abcc-4be5-b9e4-b889f90ae6be"/>
    <ds:schemaRef ds:uri="48dd474c-f759-4f49-9181-051728542ec6"/>
  </ds:schemaRefs>
</ds:datastoreItem>
</file>

<file path=customXml/itemProps3.xml><?xml version="1.0" encoding="utf-8"?>
<ds:datastoreItem xmlns:ds="http://schemas.openxmlformats.org/officeDocument/2006/customXml" ds:itemID="{FA75007A-4043-4FF6-8D5B-A5EC0ABE85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fee755-abcc-4be5-b9e4-b889f90ae6be"/>
    <ds:schemaRef ds:uri="48dd474c-f759-4f49-9181-051728542e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1727</TotalTime>
  <Words>1848</Words>
  <Application>Microsoft Office PowerPoint</Application>
  <PresentationFormat>Widescreen</PresentationFormat>
  <Paragraphs>245</Paragraphs>
  <Slides>22</Slides>
  <Notes>11</Notes>
  <HiddenSlides>0</HiddenSlides>
  <MMClips>0</MMClips>
  <ScaleCrop>false</ScaleCrop>
  <HeadingPairs>
    <vt:vector size="6" baseType="variant">
      <vt:variant>
        <vt:lpstr>Fonts Used</vt:lpstr>
      </vt:variant>
      <vt:variant>
        <vt:i4>5</vt:i4>
      </vt:variant>
      <vt:variant>
        <vt:lpstr>Theme</vt:lpstr>
      </vt:variant>
      <vt:variant>
        <vt:i4>18</vt:i4>
      </vt:variant>
      <vt:variant>
        <vt:lpstr>Slide Titles</vt:lpstr>
      </vt:variant>
      <vt:variant>
        <vt:i4>22</vt:i4>
      </vt:variant>
    </vt:vector>
  </HeadingPairs>
  <TitlesOfParts>
    <vt:vector size="45" baseType="lpstr">
      <vt:lpstr>Arial</vt:lpstr>
      <vt:lpstr>Calibri</vt:lpstr>
      <vt:lpstr>Courier New</vt:lpstr>
      <vt:lpstr>Symbol</vt:lpstr>
      <vt:lpstr>Times New Roman</vt:lpstr>
      <vt:lpstr>Title Page</vt:lpstr>
      <vt:lpstr>Dynamic Overview</vt:lpstr>
      <vt:lpstr>Health &amp; Science apprenticeships</vt:lpstr>
      <vt:lpstr>Care apprenticeships</vt:lpstr>
      <vt:lpstr>Business &amp; Admin apprenticeships</vt:lpstr>
      <vt:lpstr>Education &amp; Childcare apprenticeships</vt:lpstr>
      <vt:lpstr>Sales, marketing &amp; procurement  apprenticeships</vt:lpstr>
      <vt:lpstr>Facilities apprenticeships</vt:lpstr>
      <vt:lpstr>Off the job training</vt:lpstr>
      <vt:lpstr>The Apprenticeship Journey</vt:lpstr>
      <vt:lpstr>Apprenticeship responsibilities</vt:lpstr>
      <vt:lpstr>White background</vt:lpstr>
      <vt:lpstr>1 Blue Background</vt:lpstr>
      <vt:lpstr>Blue background</vt:lpstr>
      <vt:lpstr>Yellow background</vt:lpstr>
      <vt:lpstr>1_Dynamic Overview</vt:lpstr>
      <vt:lpstr>Custom Design</vt:lpstr>
      <vt:lpstr>1_Education &amp; Childcare apprenticeships</vt:lpstr>
      <vt:lpstr>Information Session  Healthcare Science Assistant Level 2 Healthcare Science Associate Level 4</vt:lpstr>
      <vt:lpstr>Who are Dynamic Training?</vt:lpstr>
      <vt:lpstr>What Is An Apprenticeship Standard?</vt:lpstr>
      <vt:lpstr>An apprenticeship is built upon an agreed partnership between</vt:lpstr>
      <vt:lpstr>Accessible Apprenticeships</vt:lpstr>
      <vt:lpstr>Reasonable adjustments to learning and assessment</vt:lpstr>
      <vt:lpstr>What are  Apprenticeship Standards?</vt:lpstr>
      <vt:lpstr>Functional Skills &amp; Developing English &amp; Maths </vt:lpstr>
      <vt:lpstr> Healthcare Science Assistant Level 2 </vt:lpstr>
      <vt:lpstr>Healthcare Science Assistant  - Level 2</vt:lpstr>
      <vt:lpstr>Healthcare Science Associate Level 4</vt:lpstr>
      <vt:lpstr> Healthcare Science Associate - Level 4 </vt:lpstr>
      <vt:lpstr>End Point Assessment</vt:lpstr>
      <vt:lpstr>The Apprentice Journey</vt:lpstr>
      <vt:lpstr>E-learning Tools and Portals</vt:lpstr>
      <vt:lpstr>Dedicated Learning Time</vt:lpstr>
      <vt:lpstr>Off the Job Learning</vt:lpstr>
      <vt:lpstr>Off the job – what counts?</vt:lpstr>
      <vt:lpstr>What’s everyone’s responsibilities?</vt:lpstr>
      <vt:lpstr>Questions For Reflection?</vt:lpstr>
      <vt:lpstr>Mentoring an Apprentice Workshops</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Anderson</dc:creator>
  <cp:lastModifiedBy>Oliver Hill</cp:lastModifiedBy>
  <cp:revision>31</cp:revision>
  <dcterms:created xsi:type="dcterms:W3CDTF">2021-04-21T10:20:08Z</dcterms:created>
  <dcterms:modified xsi:type="dcterms:W3CDTF">2024-03-22T12:45:07Z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0x010100E80C53DA72134A4290F777D64798F98E</vt:lpwstr>
  </property>
  <property fmtid="{D5CDD505-2E9C-101B-9397-08002B2CF9AE}" pid="3" name="MediaServiceImageTags">
    <vt:lpwstr/>
  </property>
</Properties>
</file>