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9" r:id="rId2"/>
    <p:sldMasterId id="2147483732" r:id="rId3"/>
    <p:sldMasterId id="2147483737" r:id="rId4"/>
    <p:sldMasterId id="2147483743" r:id="rId5"/>
    <p:sldMasterId id="2147483746" r:id="rId6"/>
    <p:sldMasterId id="2147483783" r:id="rId7"/>
    <p:sldMasterId id="2147483662" r:id="rId8"/>
    <p:sldMasterId id="2147483757" r:id="rId9"/>
    <p:sldMasterId id="2147483670" r:id="rId10"/>
    <p:sldMasterId id="2147483678" r:id="rId11"/>
  </p:sldMasterIdLst>
  <p:notesMasterIdLst>
    <p:notesMasterId r:id="rId31"/>
  </p:notesMasterIdLst>
  <p:sldIdLst>
    <p:sldId id="1971" r:id="rId12"/>
    <p:sldId id="260" r:id="rId13"/>
    <p:sldId id="261" r:id="rId14"/>
    <p:sldId id="266" r:id="rId15"/>
    <p:sldId id="263" r:id="rId16"/>
    <p:sldId id="264" r:id="rId17"/>
    <p:sldId id="267" r:id="rId18"/>
    <p:sldId id="1970" r:id="rId19"/>
    <p:sldId id="269" r:id="rId20"/>
    <p:sldId id="270" r:id="rId21"/>
    <p:sldId id="265" r:id="rId22"/>
    <p:sldId id="268" r:id="rId23"/>
    <p:sldId id="271" r:id="rId24"/>
    <p:sldId id="272" r:id="rId25"/>
    <p:sldId id="273" r:id="rId26"/>
    <p:sldId id="274" r:id="rId27"/>
    <p:sldId id="275" r:id="rId28"/>
    <p:sldId id="1969"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D7F"/>
    <a:srgbClr val="F2E5FF"/>
    <a:srgbClr val="FFFFCC"/>
    <a:srgbClr val="FFFFDD"/>
    <a:srgbClr val="E1F5FF"/>
    <a:srgbClr val="B7E7FF"/>
    <a:srgbClr val="E4C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A8A23-1EC6-40F1-8DFC-11D93266D434}" v="22" dt="2024-05-31T14:46:02.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0CF5C-C116-4E2E-B49C-E919D009BFDA}" type="datetimeFigureOut">
              <a:rPr lang="en-GB" smtClean="0"/>
              <a:t>31/05/2024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AF02D-84F3-4DD9-90EE-787FD8045BEC}" type="slidenum">
              <a:rPr lang="en-GB" smtClean="0"/>
              <a:t>‹#›</a:t>
            </a:fld>
            <a:endParaRPr lang="en-GB"/>
          </a:p>
        </p:txBody>
      </p:sp>
    </p:spTree>
    <p:extLst>
      <p:ext uri="{BB962C8B-B14F-4D97-AF65-F5344CB8AC3E}">
        <p14:creationId xmlns:p14="http://schemas.microsoft.com/office/powerpoint/2010/main" val="41408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DC79B-F5E3-4137-AA13-97768C94EF60}" type="slidenum">
              <a:rPr lang="en-GB" smtClean="0"/>
              <a:t>5</a:t>
            </a:fld>
            <a:endParaRPr lang="en-GB" dirty="0"/>
          </a:p>
        </p:txBody>
      </p:sp>
    </p:spTree>
    <p:extLst>
      <p:ext uri="{BB962C8B-B14F-4D97-AF65-F5344CB8AC3E}">
        <p14:creationId xmlns:p14="http://schemas.microsoft.com/office/powerpoint/2010/main" val="242501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DC79B-F5E3-4137-AA13-97768C94EF60}" type="slidenum">
              <a:rPr lang="en-GB" smtClean="0"/>
              <a:t>6</a:t>
            </a:fld>
            <a:endParaRPr lang="en-GB" dirty="0"/>
          </a:p>
        </p:txBody>
      </p:sp>
    </p:spTree>
    <p:extLst>
      <p:ext uri="{BB962C8B-B14F-4D97-AF65-F5344CB8AC3E}">
        <p14:creationId xmlns:p14="http://schemas.microsoft.com/office/powerpoint/2010/main" val="231910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5AFDAFE-D39B-4459-AF56-A4C77CCA9506}"/>
              </a:ext>
            </a:extLst>
          </p:cNvPr>
          <p:cNvSpPr>
            <a:spLocks noGrp="1" noRot="1" noChangeAspect="1" noChangeArrowheads="1" noTextEdit="1"/>
          </p:cNvSpPr>
          <p:nvPr>
            <p:ph type="sldImg"/>
          </p:nvPr>
        </p:nvSpPr>
        <p:spPr>
          <a:xfrm>
            <a:off x="685800" y="1143000"/>
            <a:ext cx="5486400" cy="3086100"/>
          </a:xfrm>
          <a:ln/>
        </p:spPr>
      </p:sp>
      <p:sp>
        <p:nvSpPr>
          <p:cNvPr id="34819" name="Notes Placeholder 2">
            <a:extLst>
              <a:ext uri="{FF2B5EF4-FFF2-40B4-BE49-F238E27FC236}">
                <a16:creationId xmlns:a16="http://schemas.microsoft.com/office/drawing/2014/main" id="{58BC70D3-E50A-4A1B-99CD-427DC1120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Use examples of observing others working and learning from them as this is showing development as long as it is within paid working hours.</a:t>
            </a:r>
          </a:p>
        </p:txBody>
      </p:sp>
      <p:sp>
        <p:nvSpPr>
          <p:cNvPr id="4" name="Slide Number Placeholder 3">
            <a:extLst>
              <a:ext uri="{FF2B5EF4-FFF2-40B4-BE49-F238E27FC236}">
                <a16:creationId xmlns:a16="http://schemas.microsoft.com/office/drawing/2014/main" id="{9C6AE568-16BA-453C-A163-BF350ED11B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471B8-D7A6-4843-BC1F-D30765531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15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357801-D3A4-4C25-B4D7-6DE38FE7BE8D}" type="slidenum">
              <a:rPr lang="en-GB" smtClean="0"/>
              <a:t>12</a:t>
            </a:fld>
            <a:endParaRPr lang="en-GB" dirty="0"/>
          </a:p>
        </p:txBody>
      </p:sp>
    </p:spTree>
    <p:extLst>
      <p:ext uri="{BB962C8B-B14F-4D97-AF65-F5344CB8AC3E}">
        <p14:creationId xmlns:p14="http://schemas.microsoft.com/office/powerpoint/2010/main" val="211100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357801-D3A4-4C25-B4D7-6DE38FE7BE8D}" type="slidenum">
              <a:rPr lang="en-GB" smtClean="0"/>
              <a:t>17</a:t>
            </a:fld>
            <a:endParaRPr lang="en-GB" dirty="0"/>
          </a:p>
        </p:txBody>
      </p:sp>
    </p:spTree>
    <p:extLst>
      <p:ext uri="{BB962C8B-B14F-4D97-AF65-F5344CB8AC3E}">
        <p14:creationId xmlns:p14="http://schemas.microsoft.com/office/powerpoint/2010/main" val="819243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lthcare Support Worker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5" y="208975"/>
            <a:ext cx="9067800" cy="1325563"/>
          </a:xfrm>
          <a:noFill/>
          <a:ln>
            <a:noFill/>
          </a:ln>
        </p:spPr>
        <p:txBody>
          <a:bodyPr/>
          <a:lstStyle>
            <a:lvl1pPr>
              <a:defRPr>
                <a:solidFill>
                  <a:schemeClr val="bg1"/>
                </a:solidFill>
              </a:defRPr>
            </a:lvl1pPr>
          </a:lstStyle>
          <a:p>
            <a:r>
              <a:rPr lang="en-US" dirty="0"/>
              <a:t>Healthcare Support Worker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4BCEEDBD-0523-4AC0-9DAF-CB4E0184573C}"/>
              </a:ext>
            </a:extLst>
          </p:cNvPr>
          <p:cNvSpPr>
            <a:spLocks noGrp="1"/>
          </p:cNvSpPr>
          <p:nvPr>
            <p:ph type="body" sz="quarter" idx="10"/>
          </p:nvPr>
        </p:nvSpPr>
        <p:spPr>
          <a:xfrm>
            <a:off x="541338" y="1819275"/>
            <a:ext cx="6605587"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58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SW L3 mental health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 Mental Health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489691"/>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D69F9AAE-6D49-43A5-8145-80AA2B2CCBE6}"/>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164625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SW L3 allied health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a:t>
            </a:r>
            <a:br>
              <a:rPr lang="en-US" dirty="0"/>
            </a:br>
            <a:r>
              <a:rPr lang="en-US" dirty="0"/>
              <a:t>Allied Health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75513" y="1462343"/>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13361BA4-3172-488C-A277-6243E6E8E316}"/>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271100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SW L3 allied health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a:t>
            </a:r>
            <a:br>
              <a:rPr lang="en-US" dirty="0"/>
            </a:br>
            <a:r>
              <a:rPr lang="en-US" dirty="0"/>
              <a:t>Allied Health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534538"/>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1BA97DE2-C630-454D-BB52-05E279D04414}"/>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152600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HSW L3 Theatre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Theatre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19674B47-435E-43CB-B35B-8D569818718C}"/>
              </a:ext>
            </a:extLst>
          </p:cNvPr>
          <p:cNvSpPr txBox="1"/>
          <p:nvPr userDrawn="1"/>
        </p:nvSpPr>
        <p:spPr>
          <a:xfrm>
            <a:off x="781050" y="2213227"/>
            <a:ext cx="6673046" cy="3631763"/>
          </a:xfrm>
          <a:prstGeom prst="rect">
            <a:avLst/>
          </a:prstGeom>
          <a:noFill/>
        </p:spPr>
        <p:txBody>
          <a:bodyPr wrap="square">
            <a:spAutoFit/>
          </a:bodyPr>
          <a:lstStyle/>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Programme duration 18 months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need to be in a role that aligns with the apprenticeship</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learn new knowledge, skills and behaviours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be assigned a Skills &amp; Development Coach who will challenge and stretch you and prepare you for End Point Assessment	</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751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SW L3 Theatre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Theatre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9C75F37A-A206-4F4C-BD4E-B14078B0BEF5}"/>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116890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HSW L3 C&amp;YP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510426"/>
            <a:ext cx="10422393" cy="1325563"/>
          </a:xfrm>
          <a:noFill/>
          <a:ln>
            <a:noFill/>
          </a:ln>
        </p:spPr>
        <p:txBody>
          <a:bodyPr/>
          <a:lstStyle>
            <a:lvl1pPr>
              <a:defRPr>
                <a:solidFill>
                  <a:schemeClr val="bg1"/>
                </a:solidFill>
              </a:defRPr>
            </a:lvl1pPr>
          </a:lstStyle>
          <a:p>
            <a:r>
              <a:rPr lang="en-US" dirty="0"/>
              <a:t>Senior Healthcare Support Worker Children &amp; Young Peoples Support</a:t>
            </a:r>
            <a:br>
              <a:rPr lang="en-US" dirty="0"/>
            </a:br>
            <a:r>
              <a:rPr lang="en-US" dirty="0"/>
              <a:t>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3648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5175A22E-4F28-4148-A335-D647826FC95A}"/>
              </a:ext>
            </a:extLst>
          </p:cNvPr>
          <p:cNvSpPr txBox="1"/>
          <p:nvPr userDrawn="1"/>
        </p:nvSpPr>
        <p:spPr>
          <a:xfrm>
            <a:off x="781050" y="2213227"/>
            <a:ext cx="6673046" cy="3631763"/>
          </a:xfrm>
          <a:prstGeom prst="rect">
            <a:avLst/>
          </a:prstGeom>
          <a:noFill/>
        </p:spPr>
        <p:txBody>
          <a:bodyPr wrap="square">
            <a:spAutoFit/>
          </a:bodyPr>
          <a:lstStyle/>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Programme duration 18 months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need to be in a role that aligns with the apprenticeship</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learn new knowledge, skills and behaviours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be assigned a Skills &amp; Development Coach who will challenge and stretch you and prepare you for End Point Assessment	</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7382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HSW L3 C&amp;YP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510426"/>
            <a:ext cx="10422393" cy="1325563"/>
          </a:xfrm>
          <a:noFill/>
          <a:ln>
            <a:noFill/>
          </a:ln>
        </p:spPr>
        <p:txBody>
          <a:bodyPr/>
          <a:lstStyle>
            <a:lvl1pPr>
              <a:defRPr>
                <a:solidFill>
                  <a:schemeClr val="bg1"/>
                </a:solidFill>
              </a:defRPr>
            </a:lvl1pPr>
          </a:lstStyle>
          <a:p>
            <a:r>
              <a:rPr lang="en-US" dirty="0"/>
              <a:t>Senior Healthcare Support Worker Children &amp; Young Peoples Support</a:t>
            </a:r>
            <a:br>
              <a:rPr lang="en-US" dirty="0"/>
            </a:br>
            <a:r>
              <a:rPr lang="en-US" dirty="0"/>
              <a:t>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3648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BC3D181-74E0-4968-BC4C-04645A0C718B}"/>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93842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HSW L3 maternity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510426"/>
            <a:ext cx="10422393" cy="1325563"/>
          </a:xfrm>
          <a:noFill/>
          <a:ln>
            <a:noFill/>
          </a:ln>
        </p:spPr>
        <p:txBody>
          <a:bodyPr/>
          <a:lstStyle>
            <a:lvl1pPr>
              <a:defRPr>
                <a:solidFill>
                  <a:schemeClr val="bg1"/>
                </a:solidFill>
              </a:defRPr>
            </a:lvl1pPr>
          </a:lstStyle>
          <a:p>
            <a:r>
              <a:rPr lang="en-US" dirty="0"/>
              <a:t>Senior Healthcare Support Worker Maternity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3648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5FF5DBE0-0BB1-46C1-B2C9-6578E7F9F296}"/>
              </a:ext>
            </a:extLst>
          </p:cNvPr>
          <p:cNvSpPr txBox="1"/>
          <p:nvPr userDrawn="1"/>
        </p:nvSpPr>
        <p:spPr>
          <a:xfrm>
            <a:off x="781050" y="2213227"/>
            <a:ext cx="6673046" cy="3631763"/>
          </a:xfrm>
          <a:prstGeom prst="rect">
            <a:avLst/>
          </a:prstGeom>
          <a:noFill/>
        </p:spPr>
        <p:txBody>
          <a:bodyPr wrap="square">
            <a:spAutoFit/>
          </a:bodyPr>
          <a:lstStyle/>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Programme duration 18 months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need to be in a role that aligns with the apprenticeship</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learn new knowledge, skills and behaviours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be assigned a Skills &amp; Development Coach who will challenge and stretch you and prepare you for End Point Assessment	</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85718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HSW L3 maternity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510426"/>
            <a:ext cx="10422393" cy="1325563"/>
          </a:xfrm>
          <a:noFill/>
          <a:ln>
            <a:noFill/>
          </a:ln>
        </p:spPr>
        <p:txBody>
          <a:bodyPr/>
          <a:lstStyle>
            <a:lvl1pPr>
              <a:defRPr>
                <a:solidFill>
                  <a:schemeClr val="bg1"/>
                </a:solidFill>
              </a:defRPr>
            </a:lvl1pPr>
          </a:lstStyle>
          <a:p>
            <a:r>
              <a:rPr lang="en-US" dirty="0"/>
              <a:t>Senior Healthcare Support Worker Maternity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3648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C20BB8DA-0166-4B4C-B43A-8F3E05265F73}"/>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Tree>
    <p:extLst>
      <p:ext uri="{BB962C8B-B14F-4D97-AF65-F5344CB8AC3E}">
        <p14:creationId xmlns:p14="http://schemas.microsoft.com/office/powerpoint/2010/main" val="181174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lvl1pPr>
              <a:defRPr/>
            </a:lvl1pPr>
          </a:lstStyle>
          <a:p>
            <a:r>
              <a:rPr lang="en-US" dirty="0"/>
              <a:t>SHSW Adult Nursing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2DBB198-0E38-40A5-8038-7D783B03B9AE}"/>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462343"/>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617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lthcare Cleaning Operative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4" y="208975"/>
            <a:ext cx="9960753" cy="1325563"/>
          </a:xfrm>
          <a:noFill/>
          <a:ln>
            <a:noFill/>
          </a:ln>
        </p:spPr>
        <p:txBody>
          <a:bodyPr/>
          <a:lstStyle>
            <a:lvl1pPr>
              <a:defRPr>
                <a:solidFill>
                  <a:schemeClr val="bg1"/>
                </a:solidFill>
              </a:defRPr>
            </a:lvl1pPr>
          </a:lstStyle>
          <a:p>
            <a:r>
              <a:rPr lang="en-US" dirty="0"/>
              <a:t>Healthcare Cleaning Operative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413457"/>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584BE4E1-B184-45E6-9E1C-9D7F51265DB8}"/>
              </a:ext>
            </a:extLst>
          </p:cNvPr>
          <p:cNvSpPr>
            <a:spLocks noGrp="1"/>
          </p:cNvSpPr>
          <p:nvPr>
            <p:ph type="body" sz="quarter" idx="10"/>
          </p:nvPr>
        </p:nvSpPr>
        <p:spPr>
          <a:xfrm>
            <a:off x="541338" y="1819275"/>
            <a:ext cx="6605587"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58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lvl1pPr>
              <a:defRPr/>
            </a:lvl1pPr>
          </a:lstStyle>
          <a:p>
            <a:r>
              <a:rPr lang="en-US" dirty="0"/>
              <a:t>SHSW Mental Health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75D1B30C-6A26-4AA5-8553-E2BCB1838DBE}"/>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582049"/>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7290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lvl1pPr>
              <a:defRPr/>
            </a:lvl1pPr>
          </a:lstStyle>
          <a:p>
            <a:r>
              <a:rPr lang="en-US" dirty="0"/>
              <a:t>SHSW Allied Health Therapy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56609D79-F821-4039-A858-6B26B09CD65C}"/>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582049"/>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684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p>
            <a:r>
              <a:rPr lang="en-US" dirty="0"/>
              <a:t>SHSW Theatre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B4A12BF8-BF5E-4C4A-A31F-1D7FFD5E1CC2}"/>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497854"/>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49680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lvl1pPr>
              <a:defRPr/>
            </a:lvl1pPr>
          </a:lstStyle>
          <a:p>
            <a:r>
              <a:rPr lang="en-US" dirty="0"/>
              <a:t>SHSW Children &amp; Young People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D6BBE4AE-C8BB-4F4A-A853-71F6751352F1}"/>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90688"/>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60007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3F21-2BAF-4B97-88CD-B6A2AA3AF11D}"/>
              </a:ext>
            </a:extLst>
          </p:cNvPr>
          <p:cNvSpPr>
            <a:spLocks noGrp="1"/>
          </p:cNvSpPr>
          <p:nvPr>
            <p:ph type="title" hasCustomPrompt="1"/>
          </p:nvPr>
        </p:nvSpPr>
        <p:spPr/>
        <p:txBody>
          <a:bodyPr/>
          <a:lstStyle/>
          <a:p>
            <a:r>
              <a:rPr lang="en-US" dirty="0"/>
              <a:t>SHSW Maternity Support</a:t>
            </a:r>
            <a:endParaRPr lang="en-GB" dirty="0"/>
          </a:p>
        </p:txBody>
      </p:sp>
      <p:sp>
        <p:nvSpPr>
          <p:cNvPr id="4" name="Text Placeholder 3">
            <a:extLst>
              <a:ext uri="{FF2B5EF4-FFF2-40B4-BE49-F238E27FC236}">
                <a16:creationId xmlns:a16="http://schemas.microsoft.com/office/drawing/2014/main" id="{E1985506-6316-423E-8DEE-79F469FFF96E}"/>
              </a:ext>
            </a:extLst>
          </p:cNvPr>
          <p:cNvSpPr>
            <a:spLocks noGrp="1"/>
          </p:cNvSpPr>
          <p:nvPr>
            <p:ph type="body" sz="quarter" idx="10"/>
          </p:nvPr>
        </p:nvSpPr>
        <p:spPr>
          <a:xfrm>
            <a:off x="838200" y="2143125"/>
            <a:ext cx="6315075" cy="380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18EA1258-8DFE-4B8E-8547-D4CAD7E7DC85}"/>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63648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2676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ult Care Worker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Adult Care Worker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FEE4B36D-5E2D-4CE7-BCDC-19EADD94C347}"/>
              </a:ext>
            </a:extLst>
          </p:cNvPr>
          <p:cNvSpPr>
            <a:spLocks noGrp="1"/>
          </p:cNvSpPr>
          <p:nvPr>
            <p:ph type="body" sz="quarter" idx="10"/>
          </p:nvPr>
        </p:nvSpPr>
        <p:spPr>
          <a:xfrm>
            <a:off x="407988" y="2019300"/>
            <a:ext cx="7011987"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60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ad Adult Care Worke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Lead Adult Care Worker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59699" y="1534538"/>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85470C6A-A71C-4C4B-858D-AD0D66309F7A}"/>
              </a:ext>
            </a:extLst>
          </p:cNvPr>
          <p:cNvSpPr>
            <a:spLocks noGrp="1"/>
          </p:cNvSpPr>
          <p:nvPr>
            <p:ph type="body" sz="quarter" idx="10"/>
          </p:nvPr>
        </p:nvSpPr>
        <p:spPr>
          <a:xfrm>
            <a:off x="552450" y="2047875"/>
            <a:ext cx="68865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060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ad Practitioner In Adult Care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Lead Practitioner In Adult Care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117" r="117"/>
          <a:stretch/>
        </p:blipFill>
        <p:spPr>
          <a:xfrm>
            <a:off x="7875390" y="1498754"/>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448B5ABA-43B1-414E-B2E0-037888987158}"/>
              </a:ext>
            </a:extLst>
          </p:cNvPr>
          <p:cNvSpPr>
            <a:spLocks noGrp="1"/>
          </p:cNvSpPr>
          <p:nvPr>
            <p:ph type="body" sz="quarter" idx="10"/>
          </p:nvPr>
        </p:nvSpPr>
        <p:spPr>
          <a:xfrm>
            <a:off x="628650" y="2219325"/>
            <a:ext cx="6505575"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753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YPF Practitioner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Children, Young People and Families Practitioner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38A249C2-7FC6-45D7-B78B-5F1B14010E5E}"/>
              </a:ext>
            </a:extLst>
          </p:cNvPr>
          <p:cNvSpPr>
            <a:spLocks noGrp="1"/>
          </p:cNvSpPr>
          <p:nvPr>
            <p:ph type="body" sz="quarter" idx="10"/>
          </p:nvPr>
        </p:nvSpPr>
        <p:spPr>
          <a:xfrm>
            <a:off x="581025" y="2057400"/>
            <a:ext cx="6858000" cy="412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357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ader In Adult Care L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Leader In Adult Care Level 5</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t="8" b="8"/>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E04F098D-4CE1-4DAA-9E5E-8A19DE864349}"/>
              </a:ext>
            </a:extLst>
          </p:cNvPr>
          <p:cNvSpPr>
            <a:spLocks noGrp="1"/>
          </p:cNvSpPr>
          <p:nvPr>
            <p:ph type="body" sz="quarter" idx="10"/>
          </p:nvPr>
        </p:nvSpPr>
        <p:spPr>
          <a:xfrm>
            <a:off x="493713" y="2133600"/>
            <a:ext cx="6831012"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7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care Science Assistant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4" y="208975"/>
            <a:ext cx="9605647" cy="1325563"/>
          </a:xfrm>
          <a:noFill/>
          <a:ln>
            <a:noFill/>
          </a:ln>
        </p:spPr>
        <p:txBody>
          <a:bodyPr/>
          <a:lstStyle>
            <a:lvl1pPr>
              <a:defRPr>
                <a:solidFill>
                  <a:schemeClr val="bg1"/>
                </a:solidFill>
              </a:defRPr>
            </a:lvl1pPr>
          </a:lstStyle>
          <a:p>
            <a:r>
              <a:rPr lang="en-US" dirty="0"/>
              <a:t>Healthcare Science Assistant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57757" y="1382444"/>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1F11152A-D588-4093-9A4C-1A50C05C4B4F}"/>
              </a:ext>
            </a:extLst>
          </p:cNvPr>
          <p:cNvSpPr>
            <a:spLocks noGrp="1"/>
          </p:cNvSpPr>
          <p:nvPr>
            <p:ph type="body" sz="quarter" idx="10"/>
          </p:nvPr>
        </p:nvSpPr>
        <p:spPr>
          <a:xfrm>
            <a:off x="541338" y="1819275"/>
            <a:ext cx="6605587"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0761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YPF Manager L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Children, Young People and Families Manager Level 5</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3D2C8C9C-38D4-44FB-8302-39E561BBD7A0}"/>
              </a:ext>
            </a:extLst>
          </p:cNvPr>
          <p:cNvSpPr>
            <a:spLocks noGrp="1"/>
          </p:cNvSpPr>
          <p:nvPr>
            <p:ph type="body" sz="quarter" idx="10"/>
          </p:nvPr>
        </p:nvSpPr>
        <p:spPr>
          <a:xfrm>
            <a:off x="533400" y="2066925"/>
            <a:ext cx="6791325"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581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siness Administrato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Business Administrator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t="1986" b="1986"/>
          <a:stretch/>
        </p:blipFill>
        <p:spPr>
          <a:xfrm>
            <a:off x="7840002" y="1346934"/>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021FD621-894A-4B39-B76F-A40A42BD0F01}"/>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7284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Leader Superviso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Team Leader/Supervisor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304" r="304"/>
          <a:stretch/>
        </p:blipFill>
        <p:spPr>
          <a:xfrm>
            <a:off x="7848880" y="1329178"/>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DFBDE0D3-288E-46C0-8F9B-55DD18D17B5C}"/>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6263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ssociate Project Manager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Associate Project Manager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40002" y="1373566"/>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FE62905C-275E-41C7-AC81-16B71BDFE5F8}"/>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1367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erations/Departmental Manager L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Operations/Departmental Manager  Level 5</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D789D61F-4D38-45F1-BA21-BB80932BE9F3}"/>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7435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arly Years Practitioner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Early Years Practitioner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40002" y="1417955"/>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F8582BA7-73F0-4CAA-ABBA-B3D2C79181C5}"/>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76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arning Mento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Learning Mentor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9A08986B-B894-484F-927B-4FA603A5B0D0}"/>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0526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ching Assistant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Teaching Assistant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179" r="179"/>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9367B9BD-67EA-45C0-B288-C37AB78A64B2}"/>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6157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ssessor Coach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Assessor/Coach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8F768182-8B50-4F9B-BD91-85417BDA19BC}"/>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1775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amp; Skills Teacher L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Learning &amp; Skills Teacher Level 5</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786736" y="1453466"/>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49BE3EA5-36F2-4920-9918-0D9E637E3BDA}"/>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6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lthcare Science Associate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4" y="208975"/>
            <a:ext cx="10067286" cy="1325563"/>
          </a:xfrm>
          <a:noFill/>
          <a:ln>
            <a:noFill/>
          </a:ln>
        </p:spPr>
        <p:txBody>
          <a:bodyPr/>
          <a:lstStyle>
            <a:lvl1pPr>
              <a:defRPr>
                <a:solidFill>
                  <a:schemeClr val="bg1"/>
                </a:solidFill>
              </a:defRPr>
            </a:lvl1pPr>
          </a:lstStyle>
          <a:p>
            <a:r>
              <a:rPr lang="en-US" dirty="0"/>
              <a:t>Healthcare Science Associate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373567"/>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D8B58E73-E12D-4292-867B-72E5E4EF3E4E}"/>
              </a:ext>
            </a:extLst>
          </p:cNvPr>
          <p:cNvSpPr>
            <a:spLocks noGrp="1"/>
          </p:cNvSpPr>
          <p:nvPr>
            <p:ph type="body" sz="quarter" idx="10"/>
          </p:nvPr>
        </p:nvSpPr>
        <p:spPr>
          <a:xfrm>
            <a:off x="541338" y="1819275"/>
            <a:ext cx="6605587"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11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er Services Practitioner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Customer Services Practitioner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t="4236" b="4236"/>
          <a:stretch/>
        </p:blipFill>
        <p:spPr>
          <a:xfrm>
            <a:off x="7813369" y="1373566"/>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5F9032B2-307B-4ED0-A394-B295ECF5140E}"/>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629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er Services Practitione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Customer Service Specialist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8404" r="8404"/>
          <a:stretch/>
        </p:blipFill>
        <p:spPr>
          <a:xfrm>
            <a:off x="7831125" y="1382444"/>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40FEBF63-479D-4F75-8628-B5FA325F8AB4}"/>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94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acilities Services Operative L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Facilities Services Operative Level 2</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913490" y="1440242"/>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7F7B3582-88D9-4A85-8EAE-1D9A5AF402A9}"/>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6383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acilities Management Supervisor L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Facilities Management Supervisor  </a:t>
            </a:r>
            <a:br>
              <a:rPr lang="en-US" dirty="0"/>
            </a:br>
            <a:r>
              <a:rPr lang="en-US" dirty="0"/>
              <a:t>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7896" r="7896"/>
          <a:stretch/>
        </p:blipFill>
        <p:spPr>
          <a:xfrm>
            <a:off x="7840002" y="1364689"/>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CBE96182-0BED-4C40-A564-9F996A133EF6}"/>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397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ilities Manager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Facilities Manager Level 4</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7858" r="7858"/>
          <a:stretch/>
        </p:blipFill>
        <p:spPr>
          <a:xfrm>
            <a:off x="7866635" y="1284790"/>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D430A027-6AFF-4BFB-9894-21A5F1F5019C}"/>
              </a:ext>
            </a:extLst>
          </p:cNvPr>
          <p:cNvSpPr>
            <a:spLocks noGrp="1"/>
          </p:cNvSpPr>
          <p:nvPr>
            <p:ph type="body" sz="quarter" idx="10"/>
          </p:nvPr>
        </p:nvSpPr>
        <p:spPr>
          <a:xfrm>
            <a:off x="590550" y="1933575"/>
            <a:ext cx="6581775"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046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acilities Manager L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The Apprenticeship Journey</a:t>
            </a:r>
            <a:endParaRPr lang="en-GB" dirty="0"/>
          </a:p>
        </p:txBody>
      </p:sp>
      <p:grpSp>
        <p:nvGrpSpPr>
          <p:cNvPr id="9" name="Group 8">
            <a:extLst>
              <a:ext uri="{FF2B5EF4-FFF2-40B4-BE49-F238E27FC236}">
                <a16:creationId xmlns:a16="http://schemas.microsoft.com/office/drawing/2014/main" id="{F81DE0BA-B48A-4097-AB78-E0B32FA5A967}"/>
              </a:ext>
            </a:extLst>
          </p:cNvPr>
          <p:cNvGrpSpPr/>
          <p:nvPr userDrawn="1"/>
        </p:nvGrpSpPr>
        <p:grpSpPr>
          <a:xfrm>
            <a:off x="408363" y="1790700"/>
            <a:ext cx="10258425" cy="4362450"/>
            <a:chOff x="1095375" y="1790700"/>
            <a:chExt cx="10258425" cy="4362450"/>
          </a:xfrm>
        </p:grpSpPr>
        <p:sp>
          <p:nvSpPr>
            <p:cNvPr id="10" name="Rectangle 9">
              <a:extLst>
                <a:ext uri="{FF2B5EF4-FFF2-40B4-BE49-F238E27FC236}">
                  <a16:creationId xmlns:a16="http://schemas.microsoft.com/office/drawing/2014/main" id="{4C3E9F5D-DC59-4CFE-8304-CDA8E3C89575}"/>
                </a:ext>
              </a:extLst>
            </p:cNvPr>
            <p:cNvSpPr/>
            <p:nvPr userDrawn="1"/>
          </p:nvSpPr>
          <p:spPr>
            <a:xfrm>
              <a:off x="1095375" y="1790700"/>
              <a:ext cx="10258425" cy="4362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5">
              <a:extLst>
                <a:ext uri="{FF2B5EF4-FFF2-40B4-BE49-F238E27FC236}">
                  <a16:creationId xmlns:a16="http://schemas.microsoft.com/office/drawing/2014/main" id="{354D9C91-4ED0-42E3-98CF-42E829A7DC15}"/>
                </a:ext>
              </a:extLst>
            </p:cNvPr>
            <p:cNvSpPr>
              <a:spLocks/>
            </p:cNvSpPr>
            <p:nvPr userDrawn="1"/>
          </p:nvSpPr>
          <p:spPr bwMode="auto">
            <a:xfrm>
              <a:off x="3688686" y="3566962"/>
              <a:ext cx="1841500" cy="1008063"/>
            </a:xfrm>
            <a:custGeom>
              <a:avLst/>
              <a:gdLst>
                <a:gd name="T0" fmla="*/ 332 w 3326"/>
                <a:gd name="T1" fmla="*/ 1814 h 1814"/>
                <a:gd name="T2" fmla="*/ 2993 w 3326"/>
                <a:gd name="T3" fmla="*/ 1814 h 1814"/>
                <a:gd name="T4" fmla="*/ 3326 w 3326"/>
                <a:gd name="T5" fmla="*/ 1481 h 1814"/>
                <a:gd name="T6" fmla="*/ 3326 w 3326"/>
                <a:gd name="T7" fmla="*/ 332 h 1814"/>
                <a:gd name="T8" fmla="*/ 2993 w 3326"/>
                <a:gd name="T9" fmla="*/ 0 h 1814"/>
                <a:gd name="T10" fmla="*/ 332 w 3326"/>
                <a:gd name="T11" fmla="*/ 0 h 1814"/>
                <a:gd name="T12" fmla="*/ 0 w 3326"/>
                <a:gd name="T13" fmla="*/ 332 h 1814"/>
                <a:gd name="T14" fmla="*/ 0 w 3326"/>
                <a:gd name="T15" fmla="*/ 1481 h 1814"/>
                <a:gd name="T16" fmla="*/ 332 w 3326"/>
                <a:gd name="T1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6" h="1814">
                  <a:moveTo>
                    <a:pt x="332" y="1814"/>
                  </a:moveTo>
                  <a:lnTo>
                    <a:pt x="2993" y="1814"/>
                  </a:lnTo>
                  <a:cubicBezTo>
                    <a:pt x="3177" y="1814"/>
                    <a:pt x="3326" y="1665"/>
                    <a:pt x="3326" y="1481"/>
                  </a:cubicBezTo>
                  <a:lnTo>
                    <a:pt x="3326" y="332"/>
                  </a:lnTo>
                  <a:cubicBezTo>
                    <a:pt x="3326" y="149"/>
                    <a:pt x="3177" y="0"/>
                    <a:pt x="2993" y="0"/>
                  </a:cubicBezTo>
                  <a:lnTo>
                    <a:pt x="332" y="0"/>
                  </a:lnTo>
                  <a:cubicBezTo>
                    <a:pt x="149" y="0"/>
                    <a:pt x="0" y="149"/>
                    <a:pt x="0" y="332"/>
                  </a:cubicBezTo>
                  <a:lnTo>
                    <a:pt x="0" y="1481"/>
                  </a:lnTo>
                  <a:cubicBezTo>
                    <a:pt x="0" y="1665"/>
                    <a:pt x="149" y="1814"/>
                    <a:pt x="332" y="1814"/>
                  </a:cubicBez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B796DD5-0E85-43EF-B7A7-3581427A8031}"/>
                </a:ext>
              </a:extLst>
            </p:cNvPr>
            <p:cNvSpPr>
              <a:spLocks noChangeArrowheads="1"/>
            </p:cNvSpPr>
            <p:nvPr userDrawn="1"/>
          </p:nvSpPr>
          <p:spPr bwMode="auto">
            <a:xfrm>
              <a:off x="3770850" y="3731528"/>
              <a:ext cx="17867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Standard, Accredited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Diploma,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Care Certificate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Freeform 12">
              <a:extLst>
                <a:ext uri="{FF2B5EF4-FFF2-40B4-BE49-F238E27FC236}">
                  <a16:creationId xmlns:a16="http://schemas.microsoft.com/office/drawing/2014/main" id="{7D4554EE-49A3-431C-9EF6-461867A76747}"/>
                </a:ext>
              </a:extLst>
            </p:cNvPr>
            <p:cNvSpPr>
              <a:spLocks/>
            </p:cNvSpPr>
            <p:nvPr userDrawn="1"/>
          </p:nvSpPr>
          <p:spPr bwMode="auto">
            <a:xfrm>
              <a:off x="3393424" y="2594769"/>
              <a:ext cx="200025" cy="3021013"/>
            </a:xfrm>
            <a:custGeom>
              <a:avLst/>
              <a:gdLst>
                <a:gd name="T0" fmla="*/ 63 w 126"/>
                <a:gd name="T1" fmla="*/ 1903 h 1903"/>
                <a:gd name="T2" fmla="*/ 63 w 126"/>
                <a:gd name="T3" fmla="*/ 1015 h 1903"/>
                <a:gd name="T4" fmla="*/ 126 w 126"/>
                <a:gd name="T5" fmla="*/ 984 h 1903"/>
                <a:gd name="T6" fmla="*/ 0 w 126"/>
                <a:gd name="T7" fmla="*/ 920 h 1903"/>
                <a:gd name="T8" fmla="*/ 63 w 126"/>
                <a:gd name="T9" fmla="*/ 888 h 1903"/>
                <a:gd name="T10" fmla="*/ 63 w 126"/>
                <a:gd name="T11" fmla="*/ 0 h 1903"/>
              </a:gdLst>
              <a:ahLst/>
              <a:cxnLst>
                <a:cxn ang="0">
                  <a:pos x="T0" y="T1"/>
                </a:cxn>
                <a:cxn ang="0">
                  <a:pos x="T2" y="T3"/>
                </a:cxn>
                <a:cxn ang="0">
                  <a:pos x="T4" y="T5"/>
                </a:cxn>
                <a:cxn ang="0">
                  <a:pos x="T6" y="T7"/>
                </a:cxn>
                <a:cxn ang="0">
                  <a:pos x="T8" y="T9"/>
                </a:cxn>
                <a:cxn ang="0">
                  <a:pos x="T10" y="T11"/>
                </a:cxn>
              </a:cxnLst>
              <a:rect l="0" t="0" r="r" b="b"/>
              <a:pathLst>
                <a:path w="126" h="1903">
                  <a:moveTo>
                    <a:pt x="63" y="1903"/>
                  </a:moveTo>
                  <a:lnTo>
                    <a:pt x="63" y="1015"/>
                  </a:lnTo>
                  <a:lnTo>
                    <a:pt x="126" y="984"/>
                  </a:lnTo>
                  <a:lnTo>
                    <a:pt x="0" y="920"/>
                  </a:lnTo>
                  <a:lnTo>
                    <a:pt x="63" y="888"/>
                  </a:lnTo>
                  <a:lnTo>
                    <a:pt x="63"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2524F356-6CAB-4540-9F61-961337A770AD}"/>
                </a:ext>
              </a:extLst>
            </p:cNvPr>
            <p:cNvSpPr>
              <a:spLocks/>
            </p:cNvSpPr>
            <p:nvPr userDrawn="1"/>
          </p:nvSpPr>
          <p:spPr bwMode="auto">
            <a:xfrm>
              <a:off x="3569128" y="2570720"/>
              <a:ext cx="2162175" cy="1158875"/>
            </a:xfrm>
            <a:custGeom>
              <a:avLst/>
              <a:gdLst>
                <a:gd name="T0" fmla="*/ 2706 w 3904"/>
                <a:gd name="T1" fmla="*/ 2086 h 2086"/>
                <a:gd name="T2" fmla="*/ 3538 w 3904"/>
                <a:gd name="T3" fmla="*/ 1633 h 2086"/>
                <a:gd name="T4" fmla="*/ 3371 w 3904"/>
                <a:gd name="T5" fmla="*/ 1633 h 2086"/>
                <a:gd name="T6" fmla="*/ 2839 w 3904"/>
                <a:gd name="T7" fmla="*/ 291 h 2086"/>
                <a:gd name="T8" fmla="*/ 378 w 3904"/>
                <a:gd name="T9" fmla="*/ 581 h 2086"/>
                <a:gd name="T10" fmla="*/ 378 w 3904"/>
                <a:gd name="T11" fmla="*/ 1633 h 2086"/>
                <a:gd name="T12" fmla="*/ 1477 w 3904"/>
                <a:gd name="T13" fmla="*/ 1633 h 2086"/>
                <a:gd name="T14" fmla="*/ 1619 w 3904"/>
                <a:gd name="T15" fmla="*/ 1276 h 2086"/>
                <a:gd name="T16" fmla="*/ 2272 w 3904"/>
                <a:gd name="T17" fmla="*/ 1353 h 2086"/>
                <a:gd name="T18" fmla="*/ 2272 w 3904"/>
                <a:gd name="T19" fmla="*/ 1633 h 2086"/>
                <a:gd name="T20" fmla="*/ 2106 w 3904"/>
                <a:gd name="T21" fmla="*/ 1633 h 2086"/>
                <a:gd name="T22" fmla="*/ 2706 w 3904"/>
                <a:gd name="T23" fmla="*/ 208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4" h="2086">
                  <a:moveTo>
                    <a:pt x="2706" y="2086"/>
                  </a:moveTo>
                  <a:lnTo>
                    <a:pt x="3538" y="1633"/>
                  </a:lnTo>
                  <a:lnTo>
                    <a:pt x="3371" y="1633"/>
                  </a:lnTo>
                  <a:cubicBezTo>
                    <a:pt x="3904" y="1182"/>
                    <a:pt x="3665" y="581"/>
                    <a:pt x="2839" y="291"/>
                  </a:cubicBezTo>
                  <a:cubicBezTo>
                    <a:pt x="2012" y="0"/>
                    <a:pt x="910" y="130"/>
                    <a:pt x="378" y="581"/>
                  </a:cubicBezTo>
                  <a:cubicBezTo>
                    <a:pt x="0" y="901"/>
                    <a:pt x="0" y="1312"/>
                    <a:pt x="378" y="1633"/>
                  </a:cubicBezTo>
                  <a:lnTo>
                    <a:pt x="1477" y="1633"/>
                  </a:lnTo>
                  <a:cubicBezTo>
                    <a:pt x="1336" y="1513"/>
                    <a:pt x="1399" y="1353"/>
                    <a:pt x="1619" y="1276"/>
                  </a:cubicBezTo>
                  <a:cubicBezTo>
                    <a:pt x="1838" y="1199"/>
                    <a:pt x="2131" y="1234"/>
                    <a:pt x="2272" y="1353"/>
                  </a:cubicBezTo>
                  <a:cubicBezTo>
                    <a:pt x="2373" y="1438"/>
                    <a:pt x="2373" y="1548"/>
                    <a:pt x="2272" y="1633"/>
                  </a:cubicBezTo>
                  <a:lnTo>
                    <a:pt x="2106" y="1633"/>
                  </a:lnTo>
                  <a:lnTo>
                    <a:pt x="2706" y="2086"/>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a:extLst>
                <a:ext uri="{FF2B5EF4-FFF2-40B4-BE49-F238E27FC236}">
                  <a16:creationId xmlns:a16="http://schemas.microsoft.com/office/drawing/2014/main" id="{073EA988-337A-46FF-80C6-0FD714D92CDC}"/>
                </a:ext>
              </a:extLst>
            </p:cNvPr>
            <p:cNvSpPr>
              <a:spLocks/>
            </p:cNvSpPr>
            <p:nvPr userDrawn="1"/>
          </p:nvSpPr>
          <p:spPr bwMode="auto">
            <a:xfrm>
              <a:off x="3473020" y="4475482"/>
              <a:ext cx="2127251" cy="1152344"/>
            </a:xfrm>
            <a:custGeom>
              <a:avLst/>
              <a:gdLst>
                <a:gd name="T0" fmla="*/ 1197 w 3903"/>
                <a:gd name="T1" fmla="*/ 0 h 2086"/>
                <a:gd name="T2" fmla="*/ 366 w 3903"/>
                <a:gd name="T3" fmla="*/ 454 h 2086"/>
                <a:gd name="T4" fmla="*/ 532 w 3903"/>
                <a:gd name="T5" fmla="*/ 454 h 2086"/>
                <a:gd name="T6" fmla="*/ 1065 w 3903"/>
                <a:gd name="T7" fmla="*/ 1796 h 2086"/>
                <a:gd name="T8" fmla="*/ 3525 w 3903"/>
                <a:gd name="T9" fmla="*/ 1505 h 2086"/>
                <a:gd name="T10" fmla="*/ 3525 w 3903"/>
                <a:gd name="T11" fmla="*/ 454 h 2086"/>
                <a:gd name="T12" fmla="*/ 2426 w 3903"/>
                <a:gd name="T13" fmla="*/ 454 h 2086"/>
                <a:gd name="T14" fmla="*/ 2285 w 3903"/>
                <a:gd name="T15" fmla="*/ 810 h 2086"/>
                <a:gd name="T16" fmla="*/ 1631 w 3903"/>
                <a:gd name="T17" fmla="*/ 733 h 2086"/>
                <a:gd name="T18" fmla="*/ 1631 w 3903"/>
                <a:gd name="T19" fmla="*/ 454 h 2086"/>
                <a:gd name="T20" fmla="*/ 1797 w 3903"/>
                <a:gd name="T21" fmla="*/ 454 h 2086"/>
                <a:gd name="T22" fmla="*/ 1197 w 3903"/>
                <a:gd name="T23"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3" h="2086">
                  <a:moveTo>
                    <a:pt x="1197" y="0"/>
                  </a:moveTo>
                  <a:lnTo>
                    <a:pt x="366" y="454"/>
                  </a:lnTo>
                  <a:lnTo>
                    <a:pt x="532" y="454"/>
                  </a:lnTo>
                  <a:cubicBezTo>
                    <a:pt x="0" y="905"/>
                    <a:pt x="238" y="1506"/>
                    <a:pt x="1065" y="1796"/>
                  </a:cubicBezTo>
                  <a:cubicBezTo>
                    <a:pt x="1892" y="2086"/>
                    <a:pt x="2993" y="1956"/>
                    <a:pt x="3525" y="1505"/>
                  </a:cubicBezTo>
                  <a:cubicBezTo>
                    <a:pt x="3903" y="1185"/>
                    <a:pt x="3903" y="774"/>
                    <a:pt x="3525" y="454"/>
                  </a:cubicBezTo>
                  <a:lnTo>
                    <a:pt x="2426" y="454"/>
                  </a:lnTo>
                  <a:cubicBezTo>
                    <a:pt x="2568" y="574"/>
                    <a:pt x="2504" y="733"/>
                    <a:pt x="2285" y="810"/>
                  </a:cubicBezTo>
                  <a:cubicBezTo>
                    <a:pt x="2065" y="887"/>
                    <a:pt x="1773" y="853"/>
                    <a:pt x="1631" y="733"/>
                  </a:cubicBezTo>
                  <a:cubicBezTo>
                    <a:pt x="1531" y="648"/>
                    <a:pt x="1531" y="539"/>
                    <a:pt x="1631" y="454"/>
                  </a:cubicBezTo>
                  <a:lnTo>
                    <a:pt x="1797" y="454"/>
                  </a:lnTo>
                  <a:lnTo>
                    <a:pt x="1197" y="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E80AED7-66AF-4859-BE0A-2164C3C7629E}"/>
                </a:ext>
              </a:extLst>
            </p:cNvPr>
            <p:cNvSpPr>
              <a:spLocks noChangeArrowheads="1"/>
            </p:cNvSpPr>
            <p:nvPr userDrawn="1"/>
          </p:nvSpPr>
          <p:spPr bwMode="auto">
            <a:xfrm>
              <a:off x="3804052" y="2896046"/>
              <a:ext cx="1616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Off the Job Training</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F30B3163-ED9C-42D8-ABDC-A5D206A88968}"/>
                </a:ext>
              </a:extLst>
            </p:cNvPr>
            <p:cNvSpPr>
              <a:spLocks noChangeArrowheads="1"/>
            </p:cNvSpPr>
            <p:nvPr userDrawn="1"/>
          </p:nvSpPr>
          <p:spPr bwMode="auto">
            <a:xfrm>
              <a:off x="3733624" y="4946291"/>
              <a:ext cx="15626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English and Math’s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Level 1 or 2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Freeform 21">
              <a:extLst>
                <a:ext uri="{FF2B5EF4-FFF2-40B4-BE49-F238E27FC236}">
                  <a16:creationId xmlns:a16="http://schemas.microsoft.com/office/drawing/2014/main" id="{E60E0CD6-A893-408F-AE99-3DBDD3E80D5F}"/>
                </a:ext>
              </a:extLst>
            </p:cNvPr>
            <p:cNvSpPr>
              <a:spLocks/>
            </p:cNvSpPr>
            <p:nvPr userDrawn="1"/>
          </p:nvSpPr>
          <p:spPr bwMode="auto">
            <a:xfrm>
              <a:off x="5655126" y="2634564"/>
              <a:ext cx="201613" cy="3021013"/>
            </a:xfrm>
            <a:custGeom>
              <a:avLst/>
              <a:gdLst>
                <a:gd name="T0" fmla="*/ 64 w 127"/>
                <a:gd name="T1" fmla="*/ 1903 h 1903"/>
                <a:gd name="T2" fmla="*/ 64 w 127"/>
                <a:gd name="T3" fmla="*/ 1015 h 1903"/>
                <a:gd name="T4" fmla="*/ 127 w 127"/>
                <a:gd name="T5" fmla="*/ 984 h 1903"/>
                <a:gd name="T6" fmla="*/ 0 w 127"/>
                <a:gd name="T7" fmla="*/ 920 h 1903"/>
                <a:gd name="T8" fmla="*/ 64 w 127"/>
                <a:gd name="T9" fmla="*/ 888 h 1903"/>
                <a:gd name="T10" fmla="*/ 64 w 127"/>
                <a:gd name="T11" fmla="*/ 0 h 1903"/>
              </a:gdLst>
              <a:ahLst/>
              <a:cxnLst>
                <a:cxn ang="0">
                  <a:pos x="T0" y="T1"/>
                </a:cxn>
                <a:cxn ang="0">
                  <a:pos x="T2" y="T3"/>
                </a:cxn>
                <a:cxn ang="0">
                  <a:pos x="T4" y="T5"/>
                </a:cxn>
                <a:cxn ang="0">
                  <a:pos x="T6" y="T7"/>
                </a:cxn>
                <a:cxn ang="0">
                  <a:pos x="T8" y="T9"/>
                </a:cxn>
                <a:cxn ang="0">
                  <a:pos x="T10" y="T11"/>
                </a:cxn>
              </a:cxnLst>
              <a:rect l="0" t="0" r="r" b="b"/>
              <a:pathLst>
                <a:path w="127" h="1903">
                  <a:moveTo>
                    <a:pt x="64" y="1903"/>
                  </a:moveTo>
                  <a:lnTo>
                    <a:pt x="64" y="1015"/>
                  </a:lnTo>
                  <a:lnTo>
                    <a:pt x="127" y="984"/>
                  </a:lnTo>
                  <a:lnTo>
                    <a:pt x="0" y="920"/>
                  </a:lnTo>
                  <a:lnTo>
                    <a:pt x="64" y="888"/>
                  </a:lnTo>
                  <a:lnTo>
                    <a:pt x="6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3">
              <a:extLst>
                <a:ext uri="{FF2B5EF4-FFF2-40B4-BE49-F238E27FC236}">
                  <a16:creationId xmlns:a16="http://schemas.microsoft.com/office/drawing/2014/main" id="{1C4AAE3F-3A31-4C29-BE18-7D566A139FF9}"/>
                </a:ext>
              </a:extLst>
            </p:cNvPr>
            <p:cNvSpPr>
              <a:spLocks/>
            </p:cNvSpPr>
            <p:nvPr userDrawn="1"/>
          </p:nvSpPr>
          <p:spPr bwMode="auto">
            <a:xfrm>
              <a:off x="6027998" y="2956983"/>
              <a:ext cx="1314450" cy="2531959"/>
            </a:xfrm>
            <a:custGeom>
              <a:avLst/>
              <a:gdLst>
                <a:gd name="T0" fmla="*/ 181 w 1814"/>
                <a:gd name="T1" fmla="*/ 3447 h 3447"/>
                <a:gd name="T2" fmla="*/ 1633 w 1814"/>
                <a:gd name="T3" fmla="*/ 3447 h 3447"/>
                <a:gd name="T4" fmla="*/ 1814 w 1814"/>
                <a:gd name="T5" fmla="*/ 3266 h 3447"/>
                <a:gd name="T6" fmla="*/ 1814 w 1814"/>
                <a:gd name="T7" fmla="*/ 182 h 3447"/>
                <a:gd name="T8" fmla="*/ 1633 w 1814"/>
                <a:gd name="T9" fmla="*/ 0 h 3447"/>
                <a:gd name="T10" fmla="*/ 181 w 1814"/>
                <a:gd name="T11" fmla="*/ 0 h 3447"/>
                <a:gd name="T12" fmla="*/ 0 w 1814"/>
                <a:gd name="T13" fmla="*/ 182 h 3447"/>
                <a:gd name="T14" fmla="*/ 0 w 1814"/>
                <a:gd name="T15" fmla="*/ 3266 h 3447"/>
                <a:gd name="T16" fmla="*/ 181 w 1814"/>
                <a:gd name="T17" fmla="*/ 344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4" h="3447">
                  <a:moveTo>
                    <a:pt x="181" y="3447"/>
                  </a:moveTo>
                  <a:lnTo>
                    <a:pt x="1633" y="3447"/>
                  </a:lnTo>
                  <a:cubicBezTo>
                    <a:pt x="1733" y="3447"/>
                    <a:pt x="1814" y="3366"/>
                    <a:pt x="1814" y="3266"/>
                  </a:cubicBezTo>
                  <a:lnTo>
                    <a:pt x="1814" y="182"/>
                  </a:lnTo>
                  <a:cubicBezTo>
                    <a:pt x="1814" y="82"/>
                    <a:pt x="1733" y="0"/>
                    <a:pt x="1633" y="0"/>
                  </a:cubicBezTo>
                  <a:lnTo>
                    <a:pt x="181" y="0"/>
                  </a:lnTo>
                  <a:cubicBezTo>
                    <a:pt x="81" y="0"/>
                    <a:pt x="0" y="82"/>
                    <a:pt x="0" y="182"/>
                  </a:cubicBezTo>
                  <a:lnTo>
                    <a:pt x="0" y="3266"/>
                  </a:lnTo>
                  <a:cubicBezTo>
                    <a:pt x="0" y="3366"/>
                    <a:pt x="81" y="3447"/>
                    <a:pt x="181" y="3447"/>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5C90B7-C5F0-4B37-9C8E-FC40D3F7AED6}"/>
                </a:ext>
              </a:extLst>
            </p:cNvPr>
            <p:cNvSpPr>
              <a:spLocks noChangeArrowheads="1"/>
            </p:cNvSpPr>
            <p:nvPr userDrawn="1"/>
          </p:nvSpPr>
          <p:spPr bwMode="auto">
            <a:xfrm>
              <a:off x="6174992" y="3041926"/>
              <a:ext cx="10288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Practice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Mock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Assessment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Rectangle 20">
              <a:extLst>
                <a:ext uri="{FF2B5EF4-FFF2-40B4-BE49-F238E27FC236}">
                  <a16:creationId xmlns:a16="http://schemas.microsoft.com/office/drawing/2014/main" id="{B4127CF2-91C3-4509-B586-C9683B4B4564}"/>
                </a:ext>
              </a:extLst>
            </p:cNvPr>
            <p:cNvSpPr>
              <a:spLocks noChangeArrowheads="1"/>
            </p:cNvSpPr>
            <p:nvPr userDrawn="1"/>
          </p:nvSpPr>
          <p:spPr bwMode="auto">
            <a:xfrm>
              <a:off x="6359976" y="34616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99034CD2-7A98-447F-9B62-1A348E5CC8BF}"/>
                </a:ext>
              </a:extLst>
            </p:cNvPr>
            <p:cNvSpPr>
              <a:spLocks noChangeArrowheads="1"/>
            </p:cNvSpPr>
            <p:nvPr userDrawn="1"/>
          </p:nvSpPr>
          <p:spPr bwMode="auto">
            <a:xfrm>
              <a:off x="6196251" y="3660687"/>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6C67D7AA-0725-4149-9AD1-21503773A0AA}"/>
                </a:ext>
              </a:extLst>
            </p:cNvPr>
            <p:cNvSpPr>
              <a:spLocks noChangeArrowheads="1"/>
            </p:cNvSpPr>
            <p:nvPr userDrawn="1"/>
          </p:nvSpPr>
          <p:spPr bwMode="auto">
            <a:xfrm>
              <a:off x="6172441" y="4674046"/>
              <a:ext cx="10654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Confirm ready for EPA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23">
              <a:extLst>
                <a:ext uri="{FF2B5EF4-FFF2-40B4-BE49-F238E27FC236}">
                  <a16:creationId xmlns:a16="http://schemas.microsoft.com/office/drawing/2014/main" id="{356257DE-D798-4FE4-91A3-526B81ED521E}"/>
                </a:ext>
              </a:extLst>
            </p:cNvPr>
            <p:cNvSpPr>
              <a:spLocks noChangeArrowheads="1"/>
            </p:cNvSpPr>
            <p:nvPr userDrawn="1"/>
          </p:nvSpPr>
          <p:spPr bwMode="auto">
            <a:xfrm>
              <a:off x="6079807" y="3833845"/>
              <a:ext cx="1293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Evidence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 achieved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Elements</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85D692CB-DA80-4390-90F0-396E06164C93}"/>
                </a:ext>
              </a:extLst>
            </p:cNvPr>
            <p:cNvSpPr>
              <a:spLocks noChangeArrowheads="1"/>
            </p:cNvSpPr>
            <p:nvPr userDrawn="1"/>
          </p:nvSpPr>
          <p:spPr bwMode="auto">
            <a:xfrm>
              <a:off x="6180588" y="46554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Freeform 33">
              <a:extLst>
                <a:ext uri="{FF2B5EF4-FFF2-40B4-BE49-F238E27FC236}">
                  <a16:creationId xmlns:a16="http://schemas.microsoft.com/office/drawing/2014/main" id="{C43C405E-B63A-4D62-A3FE-2E6904A39345}"/>
                </a:ext>
              </a:extLst>
            </p:cNvPr>
            <p:cNvSpPr>
              <a:spLocks/>
            </p:cNvSpPr>
            <p:nvPr userDrawn="1"/>
          </p:nvSpPr>
          <p:spPr bwMode="auto">
            <a:xfrm>
              <a:off x="7409313" y="2634564"/>
              <a:ext cx="201613" cy="3021013"/>
            </a:xfrm>
            <a:custGeom>
              <a:avLst/>
              <a:gdLst>
                <a:gd name="T0" fmla="*/ 63 w 127"/>
                <a:gd name="T1" fmla="*/ 1903 h 1903"/>
                <a:gd name="T2" fmla="*/ 63 w 127"/>
                <a:gd name="T3" fmla="*/ 1015 h 1903"/>
                <a:gd name="T4" fmla="*/ 127 w 127"/>
                <a:gd name="T5" fmla="*/ 984 h 1903"/>
                <a:gd name="T6" fmla="*/ 0 w 127"/>
                <a:gd name="T7" fmla="*/ 920 h 1903"/>
                <a:gd name="T8" fmla="*/ 63 w 127"/>
                <a:gd name="T9" fmla="*/ 888 h 1903"/>
                <a:gd name="T10" fmla="*/ 63 w 127"/>
                <a:gd name="T11" fmla="*/ 0 h 1903"/>
              </a:gdLst>
              <a:ahLst/>
              <a:cxnLst>
                <a:cxn ang="0">
                  <a:pos x="T0" y="T1"/>
                </a:cxn>
                <a:cxn ang="0">
                  <a:pos x="T2" y="T3"/>
                </a:cxn>
                <a:cxn ang="0">
                  <a:pos x="T4" y="T5"/>
                </a:cxn>
                <a:cxn ang="0">
                  <a:pos x="T6" y="T7"/>
                </a:cxn>
                <a:cxn ang="0">
                  <a:pos x="T8" y="T9"/>
                </a:cxn>
                <a:cxn ang="0">
                  <a:pos x="T10" y="T11"/>
                </a:cxn>
              </a:cxnLst>
              <a:rect l="0" t="0" r="r" b="b"/>
              <a:pathLst>
                <a:path w="127" h="1903">
                  <a:moveTo>
                    <a:pt x="63" y="1903"/>
                  </a:moveTo>
                  <a:lnTo>
                    <a:pt x="63" y="1015"/>
                  </a:lnTo>
                  <a:lnTo>
                    <a:pt x="127" y="984"/>
                  </a:lnTo>
                  <a:lnTo>
                    <a:pt x="0" y="920"/>
                  </a:lnTo>
                  <a:lnTo>
                    <a:pt x="63" y="888"/>
                  </a:lnTo>
                  <a:lnTo>
                    <a:pt x="63"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C89BC7BF-13CA-4116-B920-E263F9CAD0DB}"/>
                </a:ext>
              </a:extLst>
            </p:cNvPr>
            <p:cNvGrpSpPr/>
            <p:nvPr userDrawn="1"/>
          </p:nvGrpSpPr>
          <p:grpSpPr>
            <a:xfrm>
              <a:off x="7635798" y="3193273"/>
              <a:ext cx="1461537" cy="514597"/>
              <a:chOff x="6086925" y="2136086"/>
              <a:chExt cx="1461537" cy="514597"/>
            </a:xfrm>
          </p:grpSpPr>
          <p:sp>
            <p:nvSpPr>
              <p:cNvPr id="51" name="Freeform 34">
                <a:extLst>
                  <a:ext uri="{FF2B5EF4-FFF2-40B4-BE49-F238E27FC236}">
                    <a16:creationId xmlns:a16="http://schemas.microsoft.com/office/drawing/2014/main" id="{BC1EDEC2-FD72-4BB6-8646-1C8EAACFEE34}"/>
                  </a:ext>
                </a:extLst>
              </p:cNvPr>
              <p:cNvSpPr>
                <a:spLocks/>
              </p:cNvSpPr>
              <p:nvPr/>
            </p:nvSpPr>
            <p:spPr bwMode="auto">
              <a:xfrm>
                <a:off x="6086925" y="2136086"/>
                <a:ext cx="1461537" cy="514597"/>
              </a:xfrm>
              <a:custGeom>
                <a:avLst/>
                <a:gdLst>
                  <a:gd name="T0" fmla="*/ 210 w 2097"/>
                  <a:gd name="T1" fmla="*/ 665 h 665"/>
                  <a:gd name="T2" fmla="*/ 1887 w 2097"/>
                  <a:gd name="T3" fmla="*/ 665 h 665"/>
                  <a:gd name="T4" fmla="*/ 2097 w 2097"/>
                  <a:gd name="T5" fmla="*/ 455 h 665"/>
                  <a:gd name="T6" fmla="*/ 2097 w 2097"/>
                  <a:gd name="T7" fmla="*/ 209 h 665"/>
                  <a:gd name="T8" fmla="*/ 1887 w 2097"/>
                  <a:gd name="T9" fmla="*/ 0 h 665"/>
                  <a:gd name="T10" fmla="*/ 210 w 2097"/>
                  <a:gd name="T11" fmla="*/ 0 h 665"/>
                  <a:gd name="T12" fmla="*/ 0 w 2097"/>
                  <a:gd name="T13" fmla="*/ 209 h 665"/>
                  <a:gd name="T14" fmla="*/ 0 w 2097"/>
                  <a:gd name="T15" fmla="*/ 455 h 665"/>
                  <a:gd name="T16" fmla="*/ 210 w 2097"/>
                  <a:gd name="T17"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7" h="665">
                    <a:moveTo>
                      <a:pt x="210" y="665"/>
                    </a:moveTo>
                    <a:lnTo>
                      <a:pt x="1887" y="665"/>
                    </a:lnTo>
                    <a:cubicBezTo>
                      <a:pt x="2003" y="665"/>
                      <a:pt x="2097" y="571"/>
                      <a:pt x="2097" y="455"/>
                    </a:cubicBezTo>
                    <a:lnTo>
                      <a:pt x="2097" y="209"/>
                    </a:lnTo>
                    <a:cubicBezTo>
                      <a:pt x="2097" y="94"/>
                      <a:pt x="2003" y="0"/>
                      <a:pt x="1887" y="0"/>
                    </a:cubicBezTo>
                    <a:lnTo>
                      <a:pt x="210" y="0"/>
                    </a:lnTo>
                    <a:cubicBezTo>
                      <a:pt x="94" y="0"/>
                      <a:pt x="0" y="94"/>
                      <a:pt x="0" y="209"/>
                    </a:cubicBezTo>
                    <a:lnTo>
                      <a:pt x="0" y="455"/>
                    </a:lnTo>
                    <a:cubicBezTo>
                      <a:pt x="0" y="571"/>
                      <a:pt x="94" y="665"/>
                      <a:pt x="210" y="665"/>
                    </a:cubicBezTo>
                    <a:close/>
                  </a:path>
                </a:pathLst>
              </a:cu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ectangle 36">
                <a:extLst>
                  <a:ext uri="{FF2B5EF4-FFF2-40B4-BE49-F238E27FC236}">
                    <a16:creationId xmlns:a16="http://schemas.microsoft.com/office/drawing/2014/main" id="{E5ED3CBA-7945-432A-B23E-DB9BAE52992D}"/>
                  </a:ext>
                </a:extLst>
              </p:cNvPr>
              <p:cNvSpPr>
                <a:spLocks noChangeArrowheads="1"/>
              </p:cNvSpPr>
              <p:nvPr/>
            </p:nvSpPr>
            <p:spPr bwMode="auto">
              <a:xfrm>
                <a:off x="6293363" y="2151436"/>
                <a:ext cx="10635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Observation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 practice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8" name="Group 27">
              <a:extLst>
                <a:ext uri="{FF2B5EF4-FFF2-40B4-BE49-F238E27FC236}">
                  <a16:creationId xmlns:a16="http://schemas.microsoft.com/office/drawing/2014/main" id="{A11889E2-0BCB-4818-8088-D06BEB30B18A}"/>
                </a:ext>
              </a:extLst>
            </p:cNvPr>
            <p:cNvGrpSpPr/>
            <p:nvPr userDrawn="1"/>
          </p:nvGrpSpPr>
          <p:grpSpPr>
            <a:xfrm>
              <a:off x="7635798" y="3871721"/>
              <a:ext cx="1461537" cy="603669"/>
              <a:chOff x="6094374" y="3166959"/>
              <a:chExt cx="1461537" cy="603669"/>
            </a:xfrm>
          </p:grpSpPr>
          <p:sp>
            <p:nvSpPr>
              <p:cNvPr id="49" name="Freeform 38">
                <a:extLst>
                  <a:ext uri="{FF2B5EF4-FFF2-40B4-BE49-F238E27FC236}">
                    <a16:creationId xmlns:a16="http://schemas.microsoft.com/office/drawing/2014/main" id="{7C0D0249-DA34-4D59-B070-30D0B9FC915F}"/>
                  </a:ext>
                </a:extLst>
              </p:cNvPr>
              <p:cNvSpPr>
                <a:spLocks/>
              </p:cNvSpPr>
              <p:nvPr/>
            </p:nvSpPr>
            <p:spPr bwMode="auto">
              <a:xfrm>
                <a:off x="6094374" y="3166959"/>
                <a:ext cx="1461537" cy="603669"/>
              </a:xfrm>
              <a:custGeom>
                <a:avLst/>
                <a:gdLst>
                  <a:gd name="T0" fmla="*/ 210 w 2097"/>
                  <a:gd name="T1" fmla="*/ 666 h 666"/>
                  <a:gd name="T2" fmla="*/ 1887 w 2097"/>
                  <a:gd name="T3" fmla="*/ 666 h 666"/>
                  <a:gd name="T4" fmla="*/ 2097 w 2097"/>
                  <a:gd name="T5" fmla="*/ 456 h 666"/>
                  <a:gd name="T6" fmla="*/ 2097 w 2097"/>
                  <a:gd name="T7" fmla="*/ 210 h 666"/>
                  <a:gd name="T8" fmla="*/ 1887 w 2097"/>
                  <a:gd name="T9" fmla="*/ 0 h 666"/>
                  <a:gd name="T10" fmla="*/ 210 w 2097"/>
                  <a:gd name="T11" fmla="*/ 0 h 666"/>
                  <a:gd name="T12" fmla="*/ 0 w 2097"/>
                  <a:gd name="T13" fmla="*/ 210 h 666"/>
                  <a:gd name="T14" fmla="*/ 0 w 2097"/>
                  <a:gd name="T15" fmla="*/ 456 h 666"/>
                  <a:gd name="T16" fmla="*/ 210 w 2097"/>
                  <a:gd name="T17"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7" h="666">
                    <a:moveTo>
                      <a:pt x="210" y="666"/>
                    </a:moveTo>
                    <a:lnTo>
                      <a:pt x="1887" y="666"/>
                    </a:lnTo>
                    <a:cubicBezTo>
                      <a:pt x="2003" y="666"/>
                      <a:pt x="2097" y="572"/>
                      <a:pt x="2097" y="456"/>
                    </a:cubicBezTo>
                    <a:lnTo>
                      <a:pt x="2097" y="210"/>
                    </a:lnTo>
                    <a:cubicBezTo>
                      <a:pt x="2097" y="94"/>
                      <a:pt x="2003" y="0"/>
                      <a:pt x="1887" y="0"/>
                    </a:cubicBezTo>
                    <a:lnTo>
                      <a:pt x="210" y="0"/>
                    </a:lnTo>
                    <a:cubicBezTo>
                      <a:pt x="94" y="0"/>
                      <a:pt x="0" y="94"/>
                      <a:pt x="0" y="210"/>
                    </a:cubicBezTo>
                    <a:lnTo>
                      <a:pt x="0" y="456"/>
                    </a:lnTo>
                    <a:cubicBezTo>
                      <a:pt x="0" y="572"/>
                      <a:pt x="94" y="666"/>
                      <a:pt x="210" y="666"/>
                    </a:cubicBezTo>
                    <a:close/>
                  </a:path>
                </a:pathLst>
              </a:custGeom>
              <a:solidFill>
                <a:srgbClr val="AB9A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40">
                <a:extLst>
                  <a:ext uri="{FF2B5EF4-FFF2-40B4-BE49-F238E27FC236}">
                    <a16:creationId xmlns:a16="http://schemas.microsoft.com/office/drawing/2014/main" id="{D68418FE-F92A-4E70-9E03-08E5EBC0E7FF}"/>
                  </a:ext>
                </a:extLst>
              </p:cNvPr>
              <p:cNvSpPr>
                <a:spLocks noChangeArrowheads="1"/>
              </p:cNvSpPr>
              <p:nvPr/>
            </p:nvSpPr>
            <p:spPr bwMode="auto">
              <a:xfrm>
                <a:off x="6212154" y="3232751"/>
                <a:ext cx="13320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Multiple choice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exam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9" name="Group 28">
              <a:extLst>
                <a:ext uri="{FF2B5EF4-FFF2-40B4-BE49-F238E27FC236}">
                  <a16:creationId xmlns:a16="http://schemas.microsoft.com/office/drawing/2014/main" id="{DFB922E5-CC78-49A8-BD59-41DE733780C1}"/>
                </a:ext>
              </a:extLst>
            </p:cNvPr>
            <p:cNvGrpSpPr/>
            <p:nvPr userDrawn="1"/>
          </p:nvGrpSpPr>
          <p:grpSpPr>
            <a:xfrm>
              <a:off x="7624419" y="4627228"/>
              <a:ext cx="1434548" cy="751364"/>
              <a:chOff x="6113914" y="3471709"/>
              <a:chExt cx="1434548" cy="751364"/>
            </a:xfrm>
          </p:grpSpPr>
          <p:sp>
            <p:nvSpPr>
              <p:cNvPr id="47" name="Freeform 42">
                <a:extLst>
                  <a:ext uri="{FF2B5EF4-FFF2-40B4-BE49-F238E27FC236}">
                    <a16:creationId xmlns:a16="http://schemas.microsoft.com/office/drawing/2014/main" id="{88D3E450-C9F3-482E-9AAC-CA4CBE57B811}"/>
                  </a:ext>
                </a:extLst>
              </p:cNvPr>
              <p:cNvSpPr>
                <a:spLocks/>
              </p:cNvSpPr>
              <p:nvPr/>
            </p:nvSpPr>
            <p:spPr bwMode="auto">
              <a:xfrm>
                <a:off x="6113914" y="3471709"/>
                <a:ext cx="1434548" cy="751364"/>
              </a:xfrm>
              <a:custGeom>
                <a:avLst/>
                <a:gdLst>
                  <a:gd name="T0" fmla="*/ 210 w 2097"/>
                  <a:gd name="T1" fmla="*/ 665 h 665"/>
                  <a:gd name="T2" fmla="*/ 1887 w 2097"/>
                  <a:gd name="T3" fmla="*/ 665 h 665"/>
                  <a:gd name="T4" fmla="*/ 2097 w 2097"/>
                  <a:gd name="T5" fmla="*/ 455 h 665"/>
                  <a:gd name="T6" fmla="*/ 2097 w 2097"/>
                  <a:gd name="T7" fmla="*/ 210 h 665"/>
                  <a:gd name="T8" fmla="*/ 1887 w 2097"/>
                  <a:gd name="T9" fmla="*/ 0 h 665"/>
                  <a:gd name="T10" fmla="*/ 210 w 2097"/>
                  <a:gd name="T11" fmla="*/ 0 h 665"/>
                  <a:gd name="T12" fmla="*/ 0 w 2097"/>
                  <a:gd name="T13" fmla="*/ 210 h 665"/>
                  <a:gd name="T14" fmla="*/ 0 w 2097"/>
                  <a:gd name="T15" fmla="*/ 455 h 665"/>
                  <a:gd name="T16" fmla="*/ 210 w 2097"/>
                  <a:gd name="T17"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7" h="665">
                    <a:moveTo>
                      <a:pt x="210" y="665"/>
                    </a:moveTo>
                    <a:lnTo>
                      <a:pt x="1887" y="665"/>
                    </a:lnTo>
                    <a:cubicBezTo>
                      <a:pt x="2003" y="665"/>
                      <a:pt x="2097" y="571"/>
                      <a:pt x="2097" y="455"/>
                    </a:cubicBezTo>
                    <a:lnTo>
                      <a:pt x="2097" y="210"/>
                    </a:lnTo>
                    <a:cubicBezTo>
                      <a:pt x="2097" y="94"/>
                      <a:pt x="2003" y="0"/>
                      <a:pt x="1887" y="0"/>
                    </a:cubicBezTo>
                    <a:lnTo>
                      <a:pt x="210" y="0"/>
                    </a:lnTo>
                    <a:cubicBezTo>
                      <a:pt x="94" y="0"/>
                      <a:pt x="0" y="94"/>
                      <a:pt x="0" y="210"/>
                    </a:cubicBezTo>
                    <a:lnTo>
                      <a:pt x="0" y="455"/>
                    </a:lnTo>
                    <a:cubicBezTo>
                      <a:pt x="0" y="571"/>
                      <a:pt x="94" y="665"/>
                      <a:pt x="210" y="665"/>
                    </a:cubicBezTo>
                    <a:close/>
                  </a:path>
                </a:pathLst>
              </a:custGeom>
              <a:solidFill>
                <a:srgbClr val="9DBB6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4">
                <a:extLst>
                  <a:ext uri="{FF2B5EF4-FFF2-40B4-BE49-F238E27FC236}">
                    <a16:creationId xmlns:a16="http://schemas.microsoft.com/office/drawing/2014/main" id="{2AA2A2CB-C6E7-4E59-AE56-6884E0E88043}"/>
                  </a:ext>
                </a:extLst>
              </p:cNvPr>
              <p:cNvSpPr>
                <a:spLocks noChangeArrowheads="1"/>
              </p:cNvSpPr>
              <p:nvPr/>
            </p:nvSpPr>
            <p:spPr bwMode="auto">
              <a:xfrm>
                <a:off x="6370296" y="3484409"/>
                <a:ext cx="8768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Reflective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journal &amp;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interview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0" name="Rectangle 45">
              <a:extLst>
                <a:ext uri="{FF2B5EF4-FFF2-40B4-BE49-F238E27FC236}">
                  <a16:creationId xmlns:a16="http://schemas.microsoft.com/office/drawing/2014/main" id="{CDB8EF42-97AC-4C3E-9650-39EA9397F563}"/>
                </a:ext>
              </a:extLst>
            </p:cNvPr>
            <p:cNvSpPr>
              <a:spLocks noChangeArrowheads="1"/>
            </p:cNvSpPr>
            <p:nvPr userDrawn="1"/>
          </p:nvSpPr>
          <p:spPr bwMode="auto">
            <a:xfrm>
              <a:off x="7888738" y="43284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Freeform 47">
              <a:extLst>
                <a:ext uri="{FF2B5EF4-FFF2-40B4-BE49-F238E27FC236}">
                  <a16:creationId xmlns:a16="http://schemas.microsoft.com/office/drawing/2014/main" id="{461CD26D-5356-48EA-89C2-6DC9585DA404}"/>
                </a:ext>
              </a:extLst>
            </p:cNvPr>
            <p:cNvSpPr>
              <a:spLocks/>
            </p:cNvSpPr>
            <p:nvPr userDrawn="1"/>
          </p:nvSpPr>
          <p:spPr bwMode="auto">
            <a:xfrm>
              <a:off x="9135703" y="2634564"/>
              <a:ext cx="201613" cy="3021013"/>
            </a:xfrm>
            <a:custGeom>
              <a:avLst/>
              <a:gdLst>
                <a:gd name="T0" fmla="*/ 64 w 127"/>
                <a:gd name="T1" fmla="*/ 1903 h 1903"/>
                <a:gd name="T2" fmla="*/ 64 w 127"/>
                <a:gd name="T3" fmla="*/ 1015 h 1903"/>
                <a:gd name="T4" fmla="*/ 127 w 127"/>
                <a:gd name="T5" fmla="*/ 984 h 1903"/>
                <a:gd name="T6" fmla="*/ 0 w 127"/>
                <a:gd name="T7" fmla="*/ 920 h 1903"/>
                <a:gd name="T8" fmla="*/ 64 w 127"/>
                <a:gd name="T9" fmla="*/ 888 h 1903"/>
                <a:gd name="T10" fmla="*/ 64 w 127"/>
                <a:gd name="T11" fmla="*/ 0 h 1903"/>
              </a:gdLst>
              <a:ahLst/>
              <a:cxnLst>
                <a:cxn ang="0">
                  <a:pos x="T0" y="T1"/>
                </a:cxn>
                <a:cxn ang="0">
                  <a:pos x="T2" y="T3"/>
                </a:cxn>
                <a:cxn ang="0">
                  <a:pos x="T4" y="T5"/>
                </a:cxn>
                <a:cxn ang="0">
                  <a:pos x="T6" y="T7"/>
                </a:cxn>
                <a:cxn ang="0">
                  <a:pos x="T8" y="T9"/>
                </a:cxn>
                <a:cxn ang="0">
                  <a:pos x="T10" y="T11"/>
                </a:cxn>
              </a:cxnLst>
              <a:rect l="0" t="0" r="r" b="b"/>
              <a:pathLst>
                <a:path w="127" h="1903">
                  <a:moveTo>
                    <a:pt x="64" y="1903"/>
                  </a:moveTo>
                  <a:lnTo>
                    <a:pt x="64" y="1015"/>
                  </a:lnTo>
                  <a:lnTo>
                    <a:pt x="127" y="984"/>
                  </a:lnTo>
                  <a:lnTo>
                    <a:pt x="0" y="920"/>
                  </a:lnTo>
                  <a:lnTo>
                    <a:pt x="64" y="888"/>
                  </a:lnTo>
                  <a:lnTo>
                    <a:pt x="6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61E09520-8B60-44C1-A49C-E8DA539385D0}"/>
                </a:ext>
              </a:extLst>
            </p:cNvPr>
            <p:cNvGrpSpPr/>
            <p:nvPr userDrawn="1"/>
          </p:nvGrpSpPr>
          <p:grpSpPr>
            <a:xfrm>
              <a:off x="9350928" y="3647366"/>
              <a:ext cx="1244471" cy="1109410"/>
              <a:chOff x="7826927" y="2971091"/>
              <a:chExt cx="1244471" cy="1109410"/>
            </a:xfrm>
          </p:grpSpPr>
          <p:sp>
            <p:nvSpPr>
              <p:cNvPr id="45" name="Freeform 48">
                <a:extLst>
                  <a:ext uri="{FF2B5EF4-FFF2-40B4-BE49-F238E27FC236}">
                    <a16:creationId xmlns:a16="http://schemas.microsoft.com/office/drawing/2014/main" id="{3864BCDB-CB6B-4BDF-B67D-D531B0622393}"/>
                  </a:ext>
                </a:extLst>
              </p:cNvPr>
              <p:cNvSpPr>
                <a:spLocks/>
              </p:cNvSpPr>
              <p:nvPr/>
            </p:nvSpPr>
            <p:spPr bwMode="auto">
              <a:xfrm>
                <a:off x="7826927" y="2971091"/>
                <a:ext cx="1244471" cy="1109410"/>
              </a:xfrm>
              <a:custGeom>
                <a:avLst/>
                <a:gdLst>
                  <a:gd name="T0" fmla="*/ 181 w 1814"/>
                  <a:gd name="T1" fmla="*/ 1814 h 1814"/>
                  <a:gd name="T2" fmla="*/ 1632 w 1814"/>
                  <a:gd name="T3" fmla="*/ 1814 h 1814"/>
                  <a:gd name="T4" fmla="*/ 1814 w 1814"/>
                  <a:gd name="T5" fmla="*/ 1633 h 1814"/>
                  <a:gd name="T6" fmla="*/ 1814 w 1814"/>
                  <a:gd name="T7" fmla="*/ 181 h 1814"/>
                  <a:gd name="T8" fmla="*/ 1632 w 1814"/>
                  <a:gd name="T9" fmla="*/ 0 h 1814"/>
                  <a:gd name="T10" fmla="*/ 181 w 1814"/>
                  <a:gd name="T11" fmla="*/ 0 h 1814"/>
                  <a:gd name="T12" fmla="*/ 0 w 1814"/>
                  <a:gd name="T13" fmla="*/ 181 h 1814"/>
                  <a:gd name="T14" fmla="*/ 0 w 1814"/>
                  <a:gd name="T15" fmla="*/ 1633 h 1814"/>
                  <a:gd name="T16" fmla="*/ 181 w 1814"/>
                  <a:gd name="T1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4" h="1814">
                    <a:moveTo>
                      <a:pt x="181" y="1814"/>
                    </a:moveTo>
                    <a:lnTo>
                      <a:pt x="1632" y="1814"/>
                    </a:lnTo>
                    <a:cubicBezTo>
                      <a:pt x="1733" y="1814"/>
                      <a:pt x="1814" y="1733"/>
                      <a:pt x="1814" y="1633"/>
                    </a:cubicBezTo>
                    <a:lnTo>
                      <a:pt x="1814" y="181"/>
                    </a:lnTo>
                    <a:cubicBezTo>
                      <a:pt x="1814" y="81"/>
                      <a:pt x="1733" y="0"/>
                      <a:pt x="1632" y="0"/>
                    </a:cubicBezTo>
                    <a:lnTo>
                      <a:pt x="181" y="0"/>
                    </a:lnTo>
                    <a:cubicBezTo>
                      <a:pt x="81" y="0"/>
                      <a:pt x="0" y="81"/>
                      <a:pt x="0" y="181"/>
                    </a:cubicBezTo>
                    <a:lnTo>
                      <a:pt x="0" y="1633"/>
                    </a:lnTo>
                    <a:cubicBezTo>
                      <a:pt x="0" y="1733"/>
                      <a:pt x="81" y="1814"/>
                      <a:pt x="181" y="1814"/>
                    </a:cubicBezTo>
                    <a:close/>
                  </a:path>
                </a:pathLst>
              </a:custGeom>
              <a:solidFill>
                <a:srgbClr val="B7DDE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ectangle 50">
                <a:extLst>
                  <a:ext uri="{FF2B5EF4-FFF2-40B4-BE49-F238E27FC236}">
                    <a16:creationId xmlns:a16="http://schemas.microsoft.com/office/drawing/2014/main" id="{F8B55F8E-0DD5-4CCD-84DE-3654198DBA7D}"/>
                  </a:ext>
                </a:extLst>
              </p:cNvPr>
              <p:cNvSpPr>
                <a:spLocks noChangeArrowheads="1"/>
              </p:cNvSpPr>
              <p:nvPr/>
            </p:nvSpPr>
            <p:spPr bwMode="auto">
              <a:xfrm>
                <a:off x="7881795" y="3188645"/>
                <a:ext cx="113473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Achievement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&amp; Certification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progression  </a:t>
                </a: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3" name="Rectangle 53">
              <a:extLst>
                <a:ext uri="{FF2B5EF4-FFF2-40B4-BE49-F238E27FC236}">
                  <a16:creationId xmlns:a16="http://schemas.microsoft.com/office/drawing/2014/main" id="{6C856686-8F78-4B38-A413-20B2B2C41E04}"/>
                </a:ext>
              </a:extLst>
            </p:cNvPr>
            <p:cNvSpPr>
              <a:spLocks noChangeArrowheads="1"/>
            </p:cNvSpPr>
            <p:nvPr userDrawn="1"/>
          </p:nvSpPr>
          <p:spPr bwMode="auto">
            <a:xfrm>
              <a:off x="1648694" y="2342352"/>
              <a:ext cx="8964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Application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54">
              <a:extLst>
                <a:ext uri="{FF2B5EF4-FFF2-40B4-BE49-F238E27FC236}">
                  <a16:creationId xmlns:a16="http://schemas.microsoft.com/office/drawing/2014/main" id="{AA382837-8E15-4008-9ECC-267A2F8C9756}"/>
                </a:ext>
              </a:extLst>
            </p:cNvPr>
            <p:cNvSpPr>
              <a:spLocks noChangeArrowheads="1"/>
            </p:cNvSpPr>
            <p:nvPr userDrawn="1"/>
          </p:nvSpPr>
          <p:spPr bwMode="auto">
            <a:xfrm>
              <a:off x="3790933" y="2317207"/>
              <a:ext cx="1611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Programme</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Rectangle 55">
              <a:extLst>
                <a:ext uri="{FF2B5EF4-FFF2-40B4-BE49-F238E27FC236}">
                  <a16:creationId xmlns:a16="http://schemas.microsoft.com/office/drawing/2014/main" id="{4C5E94A1-B7AB-4806-9D96-5B4A3ABB4C82}"/>
                </a:ext>
              </a:extLst>
            </p:cNvPr>
            <p:cNvSpPr>
              <a:spLocks noChangeArrowheads="1"/>
            </p:cNvSpPr>
            <p:nvPr userDrawn="1"/>
          </p:nvSpPr>
          <p:spPr bwMode="auto">
            <a:xfrm>
              <a:off x="6094016" y="2108943"/>
              <a:ext cx="131529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Assessment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Gateway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57">
              <a:extLst>
                <a:ext uri="{FF2B5EF4-FFF2-40B4-BE49-F238E27FC236}">
                  <a16:creationId xmlns:a16="http://schemas.microsoft.com/office/drawing/2014/main" id="{A8833FF5-B321-40E8-AB4D-34C5CED72DE8}"/>
                </a:ext>
              </a:extLst>
            </p:cNvPr>
            <p:cNvSpPr>
              <a:spLocks noChangeArrowheads="1"/>
            </p:cNvSpPr>
            <p:nvPr userDrawn="1"/>
          </p:nvSpPr>
          <p:spPr bwMode="auto">
            <a:xfrm>
              <a:off x="7782039" y="2157687"/>
              <a:ext cx="131529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End Point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Assessment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Rectangle 59">
              <a:extLst>
                <a:ext uri="{FF2B5EF4-FFF2-40B4-BE49-F238E27FC236}">
                  <a16:creationId xmlns:a16="http://schemas.microsoft.com/office/drawing/2014/main" id="{6AAB1B8E-5DEF-4448-97B2-7BE7FA72274F}"/>
                </a:ext>
              </a:extLst>
            </p:cNvPr>
            <p:cNvSpPr>
              <a:spLocks noChangeArrowheads="1"/>
            </p:cNvSpPr>
            <p:nvPr userDrawn="1"/>
          </p:nvSpPr>
          <p:spPr bwMode="auto">
            <a:xfrm>
              <a:off x="9284357" y="2416719"/>
              <a:ext cx="1237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Completion</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 name="Freeform 61">
              <a:extLst>
                <a:ext uri="{FF2B5EF4-FFF2-40B4-BE49-F238E27FC236}">
                  <a16:creationId xmlns:a16="http://schemas.microsoft.com/office/drawing/2014/main" id="{92D967C0-868B-4D01-964E-AD3FD3F96BB6}"/>
                </a:ext>
              </a:extLst>
            </p:cNvPr>
            <p:cNvSpPr>
              <a:spLocks/>
            </p:cNvSpPr>
            <p:nvPr userDrawn="1"/>
          </p:nvSpPr>
          <p:spPr bwMode="auto">
            <a:xfrm>
              <a:off x="1627637" y="3150156"/>
              <a:ext cx="1789115" cy="2357440"/>
            </a:xfrm>
            <a:custGeom>
              <a:avLst/>
              <a:gdLst>
                <a:gd name="T0" fmla="*/ 0 w 802"/>
                <a:gd name="T1" fmla="*/ 750 h 750"/>
                <a:gd name="T2" fmla="*/ 401 w 802"/>
                <a:gd name="T3" fmla="*/ 750 h 750"/>
                <a:gd name="T4" fmla="*/ 802 w 802"/>
                <a:gd name="T5" fmla="*/ 375 h 750"/>
                <a:gd name="T6" fmla="*/ 401 w 802"/>
                <a:gd name="T7" fmla="*/ 0 h 750"/>
                <a:gd name="T8" fmla="*/ 0 w 802"/>
                <a:gd name="T9" fmla="*/ 0 h 750"/>
                <a:gd name="T10" fmla="*/ 0 w 802"/>
                <a:gd name="T11" fmla="*/ 750 h 750"/>
              </a:gdLst>
              <a:ahLst/>
              <a:cxnLst>
                <a:cxn ang="0">
                  <a:pos x="T0" y="T1"/>
                </a:cxn>
                <a:cxn ang="0">
                  <a:pos x="T2" y="T3"/>
                </a:cxn>
                <a:cxn ang="0">
                  <a:pos x="T4" y="T5"/>
                </a:cxn>
                <a:cxn ang="0">
                  <a:pos x="T6" y="T7"/>
                </a:cxn>
                <a:cxn ang="0">
                  <a:pos x="T8" y="T9"/>
                </a:cxn>
                <a:cxn ang="0">
                  <a:pos x="T10" y="T11"/>
                </a:cxn>
              </a:cxnLst>
              <a:rect l="0" t="0" r="r" b="b"/>
              <a:pathLst>
                <a:path w="802" h="750">
                  <a:moveTo>
                    <a:pt x="0" y="750"/>
                  </a:moveTo>
                  <a:lnTo>
                    <a:pt x="401" y="750"/>
                  </a:lnTo>
                  <a:lnTo>
                    <a:pt x="802" y="375"/>
                  </a:lnTo>
                  <a:lnTo>
                    <a:pt x="401" y="0"/>
                  </a:lnTo>
                  <a:lnTo>
                    <a:pt x="0" y="0"/>
                  </a:lnTo>
                  <a:lnTo>
                    <a:pt x="0" y="75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62">
              <a:extLst>
                <a:ext uri="{FF2B5EF4-FFF2-40B4-BE49-F238E27FC236}">
                  <a16:creationId xmlns:a16="http://schemas.microsoft.com/office/drawing/2014/main" id="{A9E3F1CF-5C11-4714-B6AB-99332AA18BA3}"/>
                </a:ext>
              </a:extLst>
            </p:cNvPr>
            <p:cNvSpPr>
              <a:spLocks noChangeArrowheads="1"/>
            </p:cNvSpPr>
            <p:nvPr userDrawn="1"/>
          </p:nvSpPr>
          <p:spPr bwMode="auto">
            <a:xfrm>
              <a:off x="1692404" y="3545365"/>
              <a:ext cx="1165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Rectangle 63">
              <a:extLst>
                <a:ext uri="{FF2B5EF4-FFF2-40B4-BE49-F238E27FC236}">
                  <a16:creationId xmlns:a16="http://schemas.microsoft.com/office/drawing/2014/main" id="{72942A02-C995-403A-9FD1-D3F6794FF157}"/>
                </a:ext>
              </a:extLst>
            </p:cNvPr>
            <p:cNvSpPr>
              <a:spLocks noChangeArrowheads="1"/>
            </p:cNvSpPr>
            <p:nvPr userDrawn="1"/>
          </p:nvSpPr>
          <p:spPr bwMode="auto">
            <a:xfrm>
              <a:off x="1578425" y="3812489"/>
              <a:ext cx="320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 name="Rectangle 64">
              <a:extLst>
                <a:ext uri="{FF2B5EF4-FFF2-40B4-BE49-F238E27FC236}">
                  <a16:creationId xmlns:a16="http://schemas.microsoft.com/office/drawing/2014/main" id="{5B656F92-87FF-4EC8-AD3F-6C1A0D540C04}"/>
                </a:ext>
              </a:extLst>
            </p:cNvPr>
            <p:cNvSpPr>
              <a:spLocks noChangeArrowheads="1"/>
            </p:cNvSpPr>
            <p:nvPr userDrawn="1"/>
          </p:nvSpPr>
          <p:spPr bwMode="auto">
            <a:xfrm>
              <a:off x="1578426" y="39807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65">
              <a:extLst>
                <a:ext uri="{FF2B5EF4-FFF2-40B4-BE49-F238E27FC236}">
                  <a16:creationId xmlns:a16="http://schemas.microsoft.com/office/drawing/2014/main" id="{9D27FCB2-C414-4D78-8A2E-89857B3AD94A}"/>
                </a:ext>
              </a:extLst>
            </p:cNvPr>
            <p:cNvSpPr>
              <a:spLocks noChangeArrowheads="1"/>
            </p:cNvSpPr>
            <p:nvPr userDrawn="1"/>
          </p:nvSpPr>
          <p:spPr bwMode="auto">
            <a:xfrm>
              <a:off x="1677350" y="3897126"/>
              <a:ext cx="15100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Application &amp;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Eligibility Check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67">
              <a:extLst>
                <a:ext uri="{FF2B5EF4-FFF2-40B4-BE49-F238E27FC236}">
                  <a16:creationId xmlns:a16="http://schemas.microsoft.com/office/drawing/2014/main" id="{F46129AB-DB7A-4DE1-BE70-50FF6191F82D}"/>
                </a:ext>
              </a:extLst>
            </p:cNvPr>
            <p:cNvSpPr>
              <a:spLocks noChangeArrowheads="1"/>
            </p:cNvSpPr>
            <p:nvPr userDrawn="1"/>
          </p:nvSpPr>
          <p:spPr bwMode="auto">
            <a:xfrm>
              <a:off x="1648694" y="4546181"/>
              <a:ext cx="13524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Assessments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68">
              <a:extLst>
                <a:ext uri="{FF2B5EF4-FFF2-40B4-BE49-F238E27FC236}">
                  <a16:creationId xmlns:a16="http://schemas.microsoft.com/office/drawing/2014/main" id="{BE7FAAC0-D206-49E9-9FB9-BEF903F57E6D}"/>
                </a:ext>
              </a:extLst>
            </p:cNvPr>
            <p:cNvSpPr>
              <a:spLocks noChangeArrowheads="1"/>
            </p:cNvSpPr>
            <p:nvPr userDrawn="1"/>
          </p:nvSpPr>
          <p:spPr bwMode="auto">
            <a:xfrm>
              <a:off x="1648694" y="4914179"/>
              <a:ext cx="11675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Induction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60202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9192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0218-DC0A-41EE-A05C-FBA4BC190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B59534-67E4-4FC3-A6AC-0E194E930DD3}"/>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E41E5277-4439-4904-B1CA-5ED9A95DED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C04D27-9649-408C-9650-AE32AFD9FF3B}"/>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9" name="Media Placeholder 8">
            <a:extLst>
              <a:ext uri="{FF2B5EF4-FFF2-40B4-BE49-F238E27FC236}">
                <a16:creationId xmlns:a16="http://schemas.microsoft.com/office/drawing/2014/main" id="{5B7B70DA-7FD6-490C-A98B-C0BBA4510B07}"/>
              </a:ext>
            </a:extLst>
          </p:cNvPr>
          <p:cNvSpPr>
            <a:spLocks noGrp="1"/>
          </p:cNvSpPr>
          <p:nvPr>
            <p:ph type="media" sz="quarter" idx="14"/>
          </p:nvPr>
        </p:nvSpPr>
        <p:spPr>
          <a:xfrm>
            <a:off x="5821363" y="2176463"/>
            <a:ext cx="5532437" cy="3703637"/>
          </a:xfrm>
        </p:spPr>
        <p:txBody>
          <a:bodyPr/>
          <a:lstStyle/>
          <a:p>
            <a:endParaRPr lang="en-GB"/>
          </a:p>
        </p:txBody>
      </p:sp>
      <p:sp>
        <p:nvSpPr>
          <p:cNvPr id="11" name="Text Placeholder 10">
            <a:extLst>
              <a:ext uri="{FF2B5EF4-FFF2-40B4-BE49-F238E27FC236}">
                <a16:creationId xmlns:a16="http://schemas.microsoft.com/office/drawing/2014/main" id="{76AEACB5-4F22-4ED3-8B84-8B04D20330AB}"/>
              </a:ext>
            </a:extLst>
          </p:cNvPr>
          <p:cNvSpPr>
            <a:spLocks noGrp="1"/>
          </p:cNvSpPr>
          <p:nvPr>
            <p:ph type="body" sz="quarter" idx="15"/>
          </p:nvPr>
        </p:nvSpPr>
        <p:spPr>
          <a:xfrm>
            <a:off x="838200" y="2176463"/>
            <a:ext cx="4683125"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6030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2432843" y="1888331"/>
            <a:ext cx="7326313" cy="4270375"/>
          </a:xfrm>
        </p:spPr>
        <p:txBody>
          <a:bodyPr/>
          <a:lstStyle/>
          <a:p>
            <a:endParaRPr lang="en-GB"/>
          </a:p>
        </p:txBody>
      </p:sp>
    </p:spTree>
    <p:extLst>
      <p:ext uri="{BB962C8B-B14F-4D97-AF65-F5344CB8AC3E}">
        <p14:creationId xmlns:p14="http://schemas.microsoft.com/office/powerpoint/2010/main" val="4105089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838200" y="2131400"/>
            <a:ext cx="3377648" cy="2336428"/>
          </a:xfrm>
        </p:spPr>
        <p:txBody>
          <a:bodyPr/>
          <a:lstStyle/>
          <a:p>
            <a:endParaRPr lang="en-GB"/>
          </a:p>
        </p:txBody>
      </p:sp>
      <p:sp>
        <p:nvSpPr>
          <p:cNvPr id="7" name="Picture Placeholder 7">
            <a:extLst>
              <a:ext uri="{FF2B5EF4-FFF2-40B4-BE49-F238E27FC236}">
                <a16:creationId xmlns:a16="http://schemas.microsoft.com/office/drawing/2014/main" id="{329C243D-5B7C-4948-A1FF-45D6F3C0C6F2}"/>
              </a:ext>
            </a:extLst>
          </p:cNvPr>
          <p:cNvSpPr>
            <a:spLocks noGrp="1"/>
          </p:cNvSpPr>
          <p:nvPr>
            <p:ph type="pic" sz="quarter" idx="14"/>
          </p:nvPr>
        </p:nvSpPr>
        <p:spPr>
          <a:xfrm>
            <a:off x="7976154" y="2131400"/>
            <a:ext cx="3377648" cy="2336428"/>
          </a:xfrm>
        </p:spPr>
        <p:txBody>
          <a:bodyPr/>
          <a:lstStyle/>
          <a:p>
            <a:endParaRPr lang="en-GB"/>
          </a:p>
        </p:txBody>
      </p:sp>
      <p:sp>
        <p:nvSpPr>
          <p:cNvPr id="9" name="Picture Placeholder 7">
            <a:extLst>
              <a:ext uri="{FF2B5EF4-FFF2-40B4-BE49-F238E27FC236}">
                <a16:creationId xmlns:a16="http://schemas.microsoft.com/office/drawing/2014/main" id="{D24F449D-D6EA-4CDF-98E6-319CA84D45B0}"/>
              </a:ext>
            </a:extLst>
          </p:cNvPr>
          <p:cNvSpPr>
            <a:spLocks noGrp="1"/>
          </p:cNvSpPr>
          <p:nvPr>
            <p:ph type="pic" sz="quarter" idx="15"/>
          </p:nvPr>
        </p:nvSpPr>
        <p:spPr>
          <a:xfrm>
            <a:off x="4407176" y="2131400"/>
            <a:ext cx="3377648" cy="2336428"/>
          </a:xfrm>
        </p:spPr>
        <p:txBody>
          <a:bodyPr/>
          <a:lstStyle/>
          <a:p>
            <a:endParaRPr lang="en-GB"/>
          </a:p>
        </p:txBody>
      </p:sp>
      <p:sp>
        <p:nvSpPr>
          <p:cNvPr id="10" name="Text Placeholder 9">
            <a:extLst>
              <a:ext uri="{FF2B5EF4-FFF2-40B4-BE49-F238E27FC236}">
                <a16:creationId xmlns:a16="http://schemas.microsoft.com/office/drawing/2014/main" id="{883BD9C6-1DDA-40BB-9F43-36871E05F31E}"/>
              </a:ext>
            </a:extLst>
          </p:cNvPr>
          <p:cNvSpPr>
            <a:spLocks noGrp="1"/>
          </p:cNvSpPr>
          <p:nvPr>
            <p:ph type="body" sz="quarter" idx="16"/>
          </p:nvPr>
        </p:nvSpPr>
        <p:spPr>
          <a:xfrm>
            <a:off x="838200"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1" name="Text Placeholder 9">
            <a:extLst>
              <a:ext uri="{FF2B5EF4-FFF2-40B4-BE49-F238E27FC236}">
                <a16:creationId xmlns:a16="http://schemas.microsoft.com/office/drawing/2014/main" id="{CAAA858A-C80B-4500-BA65-F5BF12A0C1C5}"/>
              </a:ext>
            </a:extLst>
          </p:cNvPr>
          <p:cNvSpPr>
            <a:spLocks noGrp="1"/>
          </p:cNvSpPr>
          <p:nvPr>
            <p:ph type="body" sz="quarter" idx="17"/>
          </p:nvPr>
        </p:nvSpPr>
        <p:spPr>
          <a:xfrm>
            <a:off x="4406624"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2" name="Text Placeholder 9">
            <a:extLst>
              <a:ext uri="{FF2B5EF4-FFF2-40B4-BE49-F238E27FC236}">
                <a16:creationId xmlns:a16="http://schemas.microsoft.com/office/drawing/2014/main" id="{6EC02E56-202F-4E14-89CD-76B47BC47EF2}"/>
              </a:ext>
            </a:extLst>
          </p:cNvPr>
          <p:cNvSpPr>
            <a:spLocks noGrp="1"/>
          </p:cNvSpPr>
          <p:nvPr>
            <p:ph type="body" sz="quarter" idx="18"/>
          </p:nvPr>
        </p:nvSpPr>
        <p:spPr>
          <a:xfrm>
            <a:off x="7975878"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Tree>
    <p:extLst>
      <p:ext uri="{BB962C8B-B14F-4D97-AF65-F5344CB8AC3E}">
        <p14:creationId xmlns:p14="http://schemas.microsoft.com/office/powerpoint/2010/main" val="161326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sistant Practitioner L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Healthcare Assistant Practitioner Level  5</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117" r="117"/>
          <a:stretch/>
        </p:blipFill>
        <p:spPr>
          <a:xfrm>
            <a:off x="7866635" y="1413457"/>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3">
            <a:extLst>
              <a:ext uri="{FF2B5EF4-FFF2-40B4-BE49-F238E27FC236}">
                <a16:creationId xmlns:a16="http://schemas.microsoft.com/office/drawing/2014/main" id="{E656005E-F502-42D1-B307-5106418B7628}"/>
              </a:ext>
            </a:extLst>
          </p:cNvPr>
          <p:cNvSpPr>
            <a:spLocks noGrp="1"/>
          </p:cNvSpPr>
          <p:nvPr>
            <p:ph type="body" sz="quarter" idx="10"/>
          </p:nvPr>
        </p:nvSpPr>
        <p:spPr>
          <a:xfrm>
            <a:off x="506445" y="1869009"/>
            <a:ext cx="6605587"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5716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312534"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able Placeholder 7">
            <a:extLst>
              <a:ext uri="{FF2B5EF4-FFF2-40B4-BE49-F238E27FC236}">
                <a16:creationId xmlns:a16="http://schemas.microsoft.com/office/drawing/2014/main" id="{6175EBF8-50C6-4E32-8794-99F4EED8025B}"/>
              </a:ext>
            </a:extLst>
          </p:cNvPr>
          <p:cNvSpPr>
            <a:spLocks noGrp="1"/>
          </p:cNvSpPr>
          <p:nvPr>
            <p:ph type="tbl" sz="quarter" idx="14"/>
          </p:nvPr>
        </p:nvSpPr>
        <p:spPr>
          <a:xfrm>
            <a:off x="5335588" y="1966913"/>
            <a:ext cx="6018212" cy="3762375"/>
          </a:xfrm>
        </p:spPr>
        <p:txBody>
          <a:bodyPr/>
          <a:lstStyle/>
          <a:p>
            <a:endParaRPr lang="en-GB"/>
          </a:p>
        </p:txBody>
      </p:sp>
    </p:spTree>
    <p:extLst>
      <p:ext uri="{BB962C8B-B14F-4D97-AF65-F5344CB8AC3E}">
        <p14:creationId xmlns:p14="http://schemas.microsoft.com/office/powerpoint/2010/main" val="1414005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52578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53DDE662-E80A-4146-9D53-E0810A48E4CD}"/>
              </a:ext>
            </a:extLst>
          </p:cNvPr>
          <p:cNvSpPr>
            <a:spLocks noGrp="1"/>
          </p:cNvSpPr>
          <p:nvPr>
            <p:ph type="pic" sz="quarter" idx="14"/>
          </p:nvPr>
        </p:nvSpPr>
        <p:spPr>
          <a:xfrm>
            <a:off x="6096000" y="1966913"/>
            <a:ext cx="5257800" cy="3762375"/>
          </a:xfrm>
        </p:spPr>
        <p:txBody>
          <a:bodyPr/>
          <a:lstStyle/>
          <a:p>
            <a:endParaRPr lang="en-GB"/>
          </a:p>
        </p:txBody>
      </p:sp>
    </p:spTree>
    <p:extLst>
      <p:ext uri="{BB962C8B-B14F-4D97-AF65-F5344CB8AC3E}">
        <p14:creationId xmlns:p14="http://schemas.microsoft.com/office/powerpoint/2010/main" val="1624828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D480CA89-7D6A-4621-8EFA-38898603D16D}"/>
              </a:ext>
            </a:extLst>
          </p:cNvPr>
          <p:cNvSpPr>
            <a:spLocks noGrp="1"/>
          </p:cNvSpPr>
          <p:nvPr>
            <p:ph type="body" sz="quarter" idx="14"/>
          </p:nvPr>
        </p:nvSpPr>
        <p:spPr>
          <a:xfrm>
            <a:off x="6636152" y="1966912"/>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1272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EB61-3876-4D9F-8E9B-B6646ABA2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80477D-C3D2-478D-8ACA-48BE2920FB0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5E66027E-A187-445B-912E-493B4500A2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B9E7D6-CD6C-436B-9D90-86E3DAEC051E}"/>
              </a:ext>
            </a:extLst>
          </p:cNvPr>
          <p:cNvSpPr>
            <a:spLocks noGrp="1"/>
          </p:cNvSpPr>
          <p:nvPr>
            <p:ph type="sldNum" sz="quarter" idx="12"/>
          </p:nvPr>
        </p:nvSpPr>
        <p:spPr/>
        <p:txBody>
          <a:bodyPr/>
          <a:lstStyle/>
          <a:p>
            <a:fld id="{26D1CC21-AFC1-41CB-87A0-25FF6684EDBA}" type="slidenum">
              <a:rPr lang="en-GB" smtClean="0"/>
              <a:t>‹#›</a:t>
            </a:fld>
            <a:endParaRPr lang="en-GB"/>
          </a:p>
        </p:txBody>
      </p:sp>
    </p:spTree>
    <p:extLst>
      <p:ext uri="{BB962C8B-B14F-4D97-AF65-F5344CB8AC3E}">
        <p14:creationId xmlns:p14="http://schemas.microsoft.com/office/powerpoint/2010/main" val="2989896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D5D-A5BC-454E-A853-66E8EA5239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5B6DC-09CD-45A3-9B2B-59C2FD95B9BA}"/>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17E0D66F-B358-4255-BA11-5272055AF8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DC683-2946-4BAF-9E27-8CD91077A694}"/>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8D8913A5-C4E4-4CF9-BF15-712EFECE1AAC}"/>
              </a:ext>
            </a:extLst>
          </p:cNvPr>
          <p:cNvSpPr>
            <a:spLocks noGrp="1"/>
          </p:cNvSpPr>
          <p:nvPr>
            <p:ph type="body" sz="quarter" idx="13"/>
          </p:nvPr>
        </p:nvSpPr>
        <p:spPr>
          <a:xfrm>
            <a:off x="8382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3B35102A-011B-4014-8695-EF8AC1C958B8}"/>
              </a:ext>
            </a:extLst>
          </p:cNvPr>
          <p:cNvSpPr>
            <a:spLocks noGrp="1"/>
          </p:cNvSpPr>
          <p:nvPr>
            <p:ph type="body" sz="quarter" idx="14"/>
          </p:nvPr>
        </p:nvSpPr>
        <p:spPr>
          <a:xfrm>
            <a:off x="37655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D8D23C75-BA16-4D33-B1F8-B92E249E3ECA}"/>
              </a:ext>
            </a:extLst>
          </p:cNvPr>
          <p:cNvSpPr>
            <a:spLocks noGrp="1"/>
          </p:cNvSpPr>
          <p:nvPr>
            <p:ph type="body" sz="quarter" idx="15"/>
          </p:nvPr>
        </p:nvSpPr>
        <p:spPr>
          <a:xfrm>
            <a:off x="66929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B8F42B0-F4FD-4347-9FB0-CB453E0112F5}"/>
              </a:ext>
            </a:extLst>
          </p:cNvPr>
          <p:cNvSpPr>
            <a:spLocks noGrp="1"/>
          </p:cNvSpPr>
          <p:nvPr>
            <p:ph type="body" sz="quarter" idx="16"/>
          </p:nvPr>
        </p:nvSpPr>
        <p:spPr>
          <a:xfrm>
            <a:off x="96202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2" name="Picture Placeholder 11">
            <a:extLst>
              <a:ext uri="{FF2B5EF4-FFF2-40B4-BE49-F238E27FC236}">
                <a16:creationId xmlns:a16="http://schemas.microsoft.com/office/drawing/2014/main" id="{B1B06D73-3850-4283-9B4A-A18CEC9E4E6C}"/>
              </a:ext>
            </a:extLst>
          </p:cNvPr>
          <p:cNvSpPr>
            <a:spLocks noGrp="1"/>
          </p:cNvSpPr>
          <p:nvPr>
            <p:ph type="pic" sz="quarter" idx="17"/>
          </p:nvPr>
        </p:nvSpPr>
        <p:spPr>
          <a:xfrm>
            <a:off x="838200" y="2609850"/>
            <a:ext cx="2330450" cy="1739900"/>
          </a:xfrm>
        </p:spPr>
        <p:txBody>
          <a:bodyPr/>
          <a:lstStyle/>
          <a:p>
            <a:endParaRPr lang="en-GB"/>
          </a:p>
        </p:txBody>
      </p:sp>
      <p:sp>
        <p:nvSpPr>
          <p:cNvPr id="13" name="Picture Placeholder 11">
            <a:extLst>
              <a:ext uri="{FF2B5EF4-FFF2-40B4-BE49-F238E27FC236}">
                <a16:creationId xmlns:a16="http://schemas.microsoft.com/office/drawing/2014/main" id="{69F7A626-CBFB-4101-8D2A-380DC6574E98}"/>
              </a:ext>
            </a:extLst>
          </p:cNvPr>
          <p:cNvSpPr>
            <a:spLocks noGrp="1"/>
          </p:cNvSpPr>
          <p:nvPr>
            <p:ph type="pic" sz="quarter" idx="18"/>
          </p:nvPr>
        </p:nvSpPr>
        <p:spPr>
          <a:xfrm>
            <a:off x="9620250" y="2609850"/>
            <a:ext cx="2330450" cy="1739900"/>
          </a:xfrm>
        </p:spPr>
        <p:txBody>
          <a:bodyPr/>
          <a:lstStyle/>
          <a:p>
            <a:endParaRPr lang="en-GB"/>
          </a:p>
        </p:txBody>
      </p:sp>
      <p:sp>
        <p:nvSpPr>
          <p:cNvPr id="14" name="Picture Placeholder 11">
            <a:extLst>
              <a:ext uri="{FF2B5EF4-FFF2-40B4-BE49-F238E27FC236}">
                <a16:creationId xmlns:a16="http://schemas.microsoft.com/office/drawing/2014/main" id="{C1B4BFEE-565B-491F-AD6E-0E3CBD8906FE}"/>
              </a:ext>
            </a:extLst>
          </p:cNvPr>
          <p:cNvSpPr>
            <a:spLocks noGrp="1"/>
          </p:cNvSpPr>
          <p:nvPr>
            <p:ph type="pic" sz="quarter" idx="19"/>
          </p:nvPr>
        </p:nvSpPr>
        <p:spPr>
          <a:xfrm>
            <a:off x="6692900" y="2609850"/>
            <a:ext cx="2330450" cy="1739900"/>
          </a:xfrm>
        </p:spPr>
        <p:txBody>
          <a:bodyPr/>
          <a:lstStyle/>
          <a:p>
            <a:endParaRPr lang="en-GB"/>
          </a:p>
        </p:txBody>
      </p:sp>
      <p:sp>
        <p:nvSpPr>
          <p:cNvPr id="15" name="Picture Placeholder 11">
            <a:extLst>
              <a:ext uri="{FF2B5EF4-FFF2-40B4-BE49-F238E27FC236}">
                <a16:creationId xmlns:a16="http://schemas.microsoft.com/office/drawing/2014/main" id="{C939CB5D-8DD5-4089-A354-D365A9C44D67}"/>
              </a:ext>
            </a:extLst>
          </p:cNvPr>
          <p:cNvSpPr>
            <a:spLocks noGrp="1"/>
          </p:cNvSpPr>
          <p:nvPr>
            <p:ph type="pic" sz="quarter" idx="20"/>
          </p:nvPr>
        </p:nvSpPr>
        <p:spPr>
          <a:xfrm>
            <a:off x="3765550" y="2609850"/>
            <a:ext cx="2330450" cy="1739900"/>
          </a:xfrm>
        </p:spPr>
        <p:txBody>
          <a:bodyPr/>
          <a:lstStyle/>
          <a:p>
            <a:endParaRPr lang="en-GB"/>
          </a:p>
        </p:txBody>
      </p:sp>
    </p:spTree>
    <p:extLst>
      <p:ext uri="{BB962C8B-B14F-4D97-AF65-F5344CB8AC3E}">
        <p14:creationId xmlns:p14="http://schemas.microsoft.com/office/powerpoint/2010/main" val="685917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4053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0218-DC0A-41EE-A05C-FBA4BC190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B59534-67E4-4FC3-A6AC-0E194E930DD3}"/>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E41E5277-4439-4904-B1CA-5ED9A95DED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C04D27-9649-408C-9650-AE32AFD9FF3B}"/>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9" name="Media Placeholder 8">
            <a:extLst>
              <a:ext uri="{FF2B5EF4-FFF2-40B4-BE49-F238E27FC236}">
                <a16:creationId xmlns:a16="http://schemas.microsoft.com/office/drawing/2014/main" id="{5B7B70DA-7FD6-490C-A98B-C0BBA4510B07}"/>
              </a:ext>
            </a:extLst>
          </p:cNvPr>
          <p:cNvSpPr>
            <a:spLocks noGrp="1"/>
          </p:cNvSpPr>
          <p:nvPr>
            <p:ph type="media" sz="quarter" idx="14"/>
          </p:nvPr>
        </p:nvSpPr>
        <p:spPr>
          <a:xfrm>
            <a:off x="5821363" y="2176463"/>
            <a:ext cx="5532437" cy="3703637"/>
          </a:xfrm>
        </p:spPr>
        <p:txBody>
          <a:bodyPr/>
          <a:lstStyle/>
          <a:p>
            <a:endParaRPr lang="en-GB"/>
          </a:p>
        </p:txBody>
      </p:sp>
      <p:sp>
        <p:nvSpPr>
          <p:cNvPr id="11" name="Text Placeholder 10">
            <a:extLst>
              <a:ext uri="{FF2B5EF4-FFF2-40B4-BE49-F238E27FC236}">
                <a16:creationId xmlns:a16="http://schemas.microsoft.com/office/drawing/2014/main" id="{76AEACB5-4F22-4ED3-8B84-8B04D20330AB}"/>
              </a:ext>
            </a:extLst>
          </p:cNvPr>
          <p:cNvSpPr>
            <a:spLocks noGrp="1"/>
          </p:cNvSpPr>
          <p:nvPr>
            <p:ph type="body" sz="quarter" idx="15"/>
          </p:nvPr>
        </p:nvSpPr>
        <p:spPr>
          <a:xfrm>
            <a:off x="838200" y="2176463"/>
            <a:ext cx="4683125"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4400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2432843" y="1888331"/>
            <a:ext cx="7326313" cy="4270375"/>
          </a:xfrm>
        </p:spPr>
        <p:txBody>
          <a:bodyPr/>
          <a:lstStyle/>
          <a:p>
            <a:endParaRPr lang="en-GB"/>
          </a:p>
        </p:txBody>
      </p:sp>
    </p:spTree>
    <p:extLst>
      <p:ext uri="{BB962C8B-B14F-4D97-AF65-F5344CB8AC3E}">
        <p14:creationId xmlns:p14="http://schemas.microsoft.com/office/powerpoint/2010/main" val="3384896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838200" y="2131400"/>
            <a:ext cx="3377648" cy="2336428"/>
          </a:xfrm>
        </p:spPr>
        <p:txBody>
          <a:bodyPr/>
          <a:lstStyle/>
          <a:p>
            <a:endParaRPr lang="en-GB"/>
          </a:p>
        </p:txBody>
      </p:sp>
      <p:sp>
        <p:nvSpPr>
          <p:cNvPr id="7" name="Picture Placeholder 7">
            <a:extLst>
              <a:ext uri="{FF2B5EF4-FFF2-40B4-BE49-F238E27FC236}">
                <a16:creationId xmlns:a16="http://schemas.microsoft.com/office/drawing/2014/main" id="{329C243D-5B7C-4948-A1FF-45D6F3C0C6F2}"/>
              </a:ext>
            </a:extLst>
          </p:cNvPr>
          <p:cNvSpPr>
            <a:spLocks noGrp="1"/>
          </p:cNvSpPr>
          <p:nvPr>
            <p:ph type="pic" sz="quarter" idx="14"/>
          </p:nvPr>
        </p:nvSpPr>
        <p:spPr>
          <a:xfrm>
            <a:off x="7976154" y="2131400"/>
            <a:ext cx="3377648" cy="2336428"/>
          </a:xfrm>
        </p:spPr>
        <p:txBody>
          <a:bodyPr/>
          <a:lstStyle/>
          <a:p>
            <a:endParaRPr lang="en-GB"/>
          </a:p>
        </p:txBody>
      </p:sp>
      <p:sp>
        <p:nvSpPr>
          <p:cNvPr id="9" name="Picture Placeholder 7">
            <a:extLst>
              <a:ext uri="{FF2B5EF4-FFF2-40B4-BE49-F238E27FC236}">
                <a16:creationId xmlns:a16="http://schemas.microsoft.com/office/drawing/2014/main" id="{D24F449D-D6EA-4CDF-98E6-319CA84D45B0}"/>
              </a:ext>
            </a:extLst>
          </p:cNvPr>
          <p:cNvSpPr>
            <a:spLocks noGrp="1"/>
          </p:cNvSpPr>
          <p:nvPr>
            <p:ph type="pic" sz="quarter" idx="15"/>
          </p:nvPr>
        </p:nvSpPr>
        <p:spPr>
          <a:xfrm>
            <a:off x="4407176" y="2131400"/>
            <a:ext cx="3377648" cy="2336428"/>
          </a:xfrm>
        </p:spPr>
        <p:txBody>
          <a:bodyPr/>
          <a:lstStyle/>
          <a:p>
            <a:endParaRPr lang="en-GB"/>
          </a:p>
        </p:txBody>
      </p:sp>
      <p:sp>
        <p:nvSpPr>
          <p:cNvPr id="10" name="Text Placeholder 9">
            <a:extLst>
              <a:ext uri="{FF2B5EF4-FFF2-40B4-BE49-F238E27FC236}">
                <a16:creationId xmlns:a16="http://schemas.microsoft.com/office/drawing/2014/main" id="{883BD9C6-1DDA-40BB-9F43-36871E05F31E}"/>
              </a:ext>
            </a:extLst>
          </p:cNvPr>
          <p:cNvSpPr>
            <a:spLocks noGrp="1"/>
          </p:cNvSpPr>
          <p:nvPr>
            <p:ph type="body" sz="quarter" idx="16"/>
          </p:nvPr>
        </p:nvSpPr>
        <p:spPr>
          <a:xfrm>
            <a:off x="838200"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1" name="Text Placeholder 9">
            <a:extLst>
              <a:ext uri="{FF2B5EF4-FFF2-40B4-BE49-F238E27FC236}">
                <a16:creationId xmlns:a16="http://schemas.microsoft.com/office/drawing/2014/main" id="{CAAA858A-C80B-4500-BA65-F5BF12A0C1C5}"/>
              </a:ext>
            </a:extLst>
          </p:cNvPr>
          <p:cNvSpPr>
            <a:spLocks noGrp="1"/>
          </p:cNvSpPr>
          <p:nvPr>
            <p:ph type="body" sz="quarter" idx="17"/>
          </p:nvPr>
        </p:nvSpPr>
        <p:spPr>
          <a:xfrm>
            <a:off x="4406624"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2" name="Text Placeholder 9">
            <a:extLst>
              <a:ext uri="{FF2B5EF4-FFF2-40B4-BE49-F238E27FC236}">
                <a16:creationId xmlns:a16="http://schemas.microsoft.com/office/drawing/2014/main" id="{6EC02E56-202F-4E14-89CD-76B47BC47EF2}"/>
              </a:ext>
            </a:extLst>
          </p:cNvPr>
          <p:cNvSpPr>
            <a:spLocks noGrp="1"/>
          </p:cNvSpPr>
          <p:nvPr>
            <p:ph type="body" sz="quarter" idx="18"/>
          </p:nvPr>
        </p:nvSpPr>
        <p:spPr>
          <a:xfrm>
            <a:off x="7975878"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Tree>
    <p:extLst>
      <p:ext uri="{BB962C8B-B14F-4D97-AF65-F5344CB8AC3E}">
        <p14:creationId xmlns:p14="http://schemas.microsoft.com/office/powerpoint/2010/main" val="2826760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312534"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able Placeholder 7">
            <a:extLst>
              <a:ext uri="{FF2B5EF4-FFF2-40B4-BE49-F238E27FC236}">
                <a16:creationId xmlns:a16="http://schemas.microsoft.com/office/drawing/2014/main" id="{6175EBF8-50C6-4E32-8794-99F4EED8025B}"/>
              </a:ext>
            </a:extLst>
          </p:cNvPr>
          <p:cNvSpPr>
            <a:spLocks noGrp="1"/>
          </p:cNvSpPr>
          <p:nvPr>
            <p:ph type="tbl" sz="quarter" idx="14"/>
          </p:nvPr>
        </p:nvSpPr>
        <p:spPr>
          <a:xfrm>
            <a:off x="5335588" y="1966913"/>
            <a:ext cx="6018212" cy="3762375"/>
          </a:xfrm>
        </p:spPr>
        <p:txBody>
          <a:bodyPr/>
          <a:lstStyle/>
          <a:p>
            <a:endParaRPr lang="en-GB"/>
          </a:p>
        </p:txBody>
      </p:sp>
    </p:spTree>
    <p:extLst>
      <p:ext uri="{BB962C8B-B14F-4D97-AF65-F5344CB8AC3E}">
        <p14:creationId xmlns:p14="http://schemas.microsoft.com/office/powerpoint/2010/main" val="160816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SW L3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328915" y="1293366"/>
            <a:ext cx="7848600" cy="706055"/>
          </a:xfrm>
          <a:ln>
            <a:noFill/>
          </a:ln>
        </p:spPr>
        <p:txBody>
          <a:bodyPr/>
          <a:lstStyle>
            <a:lvl1pPr>
              <a:defRPr>
                <a:solidFill>
                  <a:schemeClr val="bg1"/>
                </a:solidFill>
              </a:defRPr>
            </a:lvl1pPr>
          </a:lstStyle>
          <a:p>
            <a:r>
              <a:rPr lang="en-US" dirty="0"/>
              <a:t>Senior Healthcare Support Worker Level 3</a:t>
            </a:r>
            <a:br>
              <a:rPr lang="en-US" dirty="0"/>
            </a:br>
            <a:br>
              <a:rPr lang="en-US" dirty="0"/>
            </a:br>
            <a:endParaRPr lang="en-GB" dirty="0"/>
          </a:p>
        </p:txBody>
      </p:sp>
      <p:sp>
        <p:nvSpPr>
          <p:cNvPr id="6" name="TextBox 5">
            <a:extLst>
              <a:ext uri="{FF2B5EF4-FFF2-40B4-BE49-F238E27FC236}">
                <a16:creationId xmlns:a16="http://schemas.microsoft.com/office/drawing/2014/main" id="{194C5776-DBA9-4BFC-9FFE-396D39EF2F64}"/>
              </a:ext>
            </a:extLst>
          </p:cNvPr>
          <p:cNvSpPr txBox="1"/>
          <p:nvPr userDrawn="1"/>
        </p:nvSpPr>
        <p:spPr>
          <a:xfrm>
            <a:off x="328915" y="2827683"/>
            <a:ext cx="6673046" cy="3170099"/>
          </a:xfrm>
          <a:prstGeom prst="rect">
            <a:avLst/>
          </a:prstGeom>
          <a:noFill/>
        </p:spPr>
        <p:txBody>
          <a:bodyPr wrap="square">
            <a:spAutoFit/>
          </a:bodyPr>
          <a:lstStyle/>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Adult nursing support</a:t>
            </a:r>
          </a:p>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Allied health support</a:t>
            </a:r>
          </a:p>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Mental health support</a:t>
            </a:r>
          </a:p>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Maternity support</a:t>
            </a:r>
          </a:p>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Theatre support</a:t>
            </a:r>
          </a:p>
          <a:p>
            <a:pPr marL="171450" indent="-171450">
              <a:lnSpc>
                <a:spcPct val="150000"/>
              </a:lnSpc>
              <a:buBlip>
                <a:blip r:embed="rId2"/>
              </a:buBlip>
            </a:pPr>
            <a:r>
              <a:rPr lang="en-GB" sz="2000" b="0" i="0" u="none" strike="noStrike" baseline="0" dirty="0">
                <a:solidFill>
                  <a:schemeClr val="bg1"/>
                </a:solidFill>
                <a:latin typeface="Arial" panose="020B0604020202020204" pitchFamily="34" charset="0"/>
                <a:cs typeface="Arial" panose="020B0604020202020204" pitchFamily="34" charset="0"/>
              </a:rPr>
              <a:t>Children and young peoples support</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E6F731CC-23C9-419F-8FE2-6A0BA7DA497C}"/>
              </a:ext>
            </a:extLst>
          </p:cNvPr>
          <p:cNvSpPr txBox="1"/>
          <p:nvPr userDrawn="1"/>
        </p:nvSpPr>
        <p:spPr>
          <a:xfrm>
            <a:off x="345796" y="2042854"/>
            <a:ext cx="6094070" cy="523220"/>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Has 6 apprenticeship pathways</a:t>
            </a:r>
            <a:endParaRPr lang="en-GB" sz="28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934B22F-B9AE-4E5F-A9A6-C8C244E65A9F}"/>
              </a:ext>
            </a:extLst>
          </p:cNvPr>
          <p:cNvPicPr>
            <a:picLocks noChangeAspect="1"/>
          </p:cNvPicPr>
          <p:nvPr userDrawn="1"/>
        </p:nvPicPr>
        <p:blipFill>
          <a:blip r:embed="rId3">
            <a:extLst>
              <a:ext uri="{28A0092B-C50C-407E-A947-70E740481C1C}">
                <a14:useLocalDpi xmlns:a14="http://schemas.microsoft.com/office/drawing/2010/main" val="0"/>
              </a:ext>
            </a:extLst>
          </a:blip>
          <a:srcRect l="54" r="54"/>
          <a:stretch/>
        </p:blipFill>
        <p:spPr>
          <a:xfrm>
            <a:off x="9177518" y="387766"/>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0D10BA47-856B-42BA-BAC9-6E1E8BCC7962}"/>
              </a:ext>
            </a:extLst>
          </p:cNvPr>
          <p:cNvPicPr>
            <a:picLocks noChangeAspect="1"/>
          </p:cNvPicPr>
          <p:nvPr userDrawn="1"/>
        </p:nvPicPr>
        <p:blipFill>
          <a:blip r:embed="rId4">
            <a:extLst>
              <a:ext uri="{28A0092B-C50C-407E-A947-70E740481C1C}">
                <a14:useLocalDpi xmlns:a14="http://schemas.microsoft.com/office/drawing/2010/main" val="0"/>
              </a:ext>
            </a:extLst>
          </a:blip>
          <a:srcRect l="54" r="54"/>
          <a:stretch/>
        </p:blipFill>
        <p:spPr>
          <a:xfrm>
            <a:off x="9177518" y="2532859"/>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B469BB0A-7050-4AA6-978D-0E4B8312E52D}"/>
              </a:ext>
            </a:extLst>
          </p:cNvPr>
          <p:cNvPicPr>
            <a:picLocks noChangeAspect="1"/>
          </p:cNvPicPr>
          <p:nvPr userDrawn="1"/>
        </p:nvPicPr>
        <p:blipFill>
          <a:blip r:embed="rId5">
            <a:extLst>
              <a:ext uri="{28A0092B-C50C-407E-A947-70E740481C1C}">
                <a14:useLocalDpi xmlns:a14="http://schemas.microsoft.com/office/drawing/2010/main" val="0"/>
              </a:ext>
            </a:extLst>
          </a:blip>
          <a:srcRect l="54" r="54"/>
          <a:stretch/>
        </p:blipFill>
        <p:spPr>
          <a:xfrm>
            <a:off x="9157775" y="4677952"/>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626D9498-8994-4A3C-BA20-9009EFBFB557}"/>
              </a:ext>
            </a:extLst>
          </p:cNvPr>
          <p:cNvPicPr>
            <a:picLocks noChangeAspect="1"/>
          </p:cNvPicPr>
          <p:nvPr userDrawn="1"/>
        </p:nvPicPr>
        <p:blipFill>
          <a:blip r:embed="rId6">
            <a:extLst>
              <a:ext uri="{28A0092B-C50C-407E-A947-70E740481C1C}">
                <a14:useLocalDpi xmlns:a14="http://schemas.microsoft.com/office/drawing/2010/main" val="0"/>
              </a:ext>
            </a:extLst>
          </a:blip>
          <a:srcRect l="54" r="54"/>
          <a:stretch/>
        </p:blipFill>
        <p:spPr>
          <a:xfrm>
            <a:off x="6252770" y="2532859"/>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6F7ABF89-5CA1-4F67-8F76-148039D9CF45}"/>
              </a:ext>
            </a:extLst>
          </p:cNvPr>
          <p:cNvPicPr>
            <a:picLocks noChangeAspect="1"/>
          </p:cNvPicPr>
          <p:nvPr userDrawn="1"/>
        </p:nvPicPr>
        <p:blipFill>
          <a:blip r:embed="rId7">
            <a:extLst>
              <a:ext uri="{28A0092B-C50C-407E-A947-70E740481C1C}">
                <a14:useLocalDpi xmlns:a14="http://schemas.microsoft.com/office/drawing/2010/main" val="0"/>
              </a:ext>
            </a:extLst>
          </a:blip>
          <a:srcRect l="54" r="54"/>
          <a:stretch/>
        </p:blipFill>
        <p:spPr>
          <a:xfrm>
            <a:off x="6252770" y="4677952"/>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a:extLst>
              <a:ext uri="{FF2B5EF4-FFF2-40B4-BE49-F238E27FC236}">
                <a16:creationId xmlns:a16="http://schemas.microsoft.com/office/drawing/2014/main" id="{0BE86817-24FA-4847-A9D6-FECF153A025B}"/>
              </a:ext>
            </a:extLst>
          </p:cNvPr>
          <p:cNvPicPr>
            <a:picLocks noChangeAspect="1"/>
          </p:cNvPicPr>
          <p:nvPr userDrawn="1"/>
        </p:nvPicPr>
        <p:blipFill>
          <a:blip r:embed="rId8">
            <a:extLst>
              <a:ext uri="{28A0092B-C50C-407E-A947-70E740481C1C}">
                <a14:useLocalDpi xmlns:a14="http://schemas.microsoft.com/office/drawing/2010/main" val="0"/>
              </a:ext>
            </a:extLst>
          </a:blip>
          <a:srcRect l="54" r="54"/>
          <a:stretch/>
        </p:blipFill>
        <p:spPr>
          <a:xfrm>
            <a:off x="3328022" y="3340186"/>
            <a:ext cx="2419350" cy="161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2691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52578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53DDE662-E80A-4146-9D53-E0810A48E4CD}"/>
              </a:ext>
            </a:extLst>
          </p:cNvPr>
          <p:cNvSpPr>
            <a:spLocks noGrp="1"/>
          </p:cNvSpPr>
          <p:nvPr>
            <p:ph type="pic" sz="quarter" idx="14"/>
          </p:nvPr>
        </p:nvSpPr>
        <p:spPr>
          <a:xfrm>
            <a:off x="6096000" y="1966913"/>
            <a:ext cx="5257800" cy="3762375"/>
          </a:xfrm>
        </p:spPr>
        <p:txBody>
          <a:bodyPr/>
          <a:lstStyle/>
          <a:p>
            <a:endParaRPr lang="en-GB"/>
          </a:p>
        </p:txBody>
      </p:sp>
    </p:spTree>
    <p:extLst>
      <p:ext uri="{BB962C8B-B14F-4D97-AF65-F5344CB8AC3E}">
        <p14:creationId xmlns:p14="http://schemas.microsoft.com/office/powerpoint/2010/main" val="817686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D480CA89-7D6A-4621-8EFA-38898603D16D}"/>
              </a:ext>
            </a:extLst>
          </p:cNvPr>
          <p:cNvSpPr>
            <a:spLocks noGrp="1"/>
          </p:cNvSpPr>
          <p:nvPr>
            <p:ph type="body" sz="quarter" idx="14"/>
          </p:nvPr>
        </p:nvSpPr>
        <p:spPr>
          <a:xfrm>
            <a:off x="6636152" y="1966912"/>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1995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497D-C2C9-45AF-BCBF-21301035C6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F3D903-04F5-4933-BE5C-A7952374BE2D}"/>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23A31F86-904B-4921-9689-708653458E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D0C106-57D1-4DDE-8FD6-AED5B3B4E9A8}"/>
              </a:ext>
            </a:extLst>
          </p:cNvPr>
          <p:cNvSpPr>
            <a:spLocks noGrp="1"/>
          </p:cNvSpPr>
          <p:nvPr>
            <p:ph type="sldNum" sz="quarter" idx="12"/>
          </p:nvPr>
        </p:nvSpPr>
        <p:spPr/>
        <p:txBody>
          <a:bodyPr/>
          <a:lstStyle/>
          <a:p>
            <a:fld id="{26D1CC21-AFC1-41CB-87A0-25FF6684EDBA}" type="slidenum">
              <a:rPr lang="en-GB" smtClean="0"/>
              <a:t>‹#›</a:t>
            </a:fld>
            <a:endParaRPr lang="en-GB"/>
          </a:p>
        </p:txBody>
      </p:sp>
    </p:spTree>
    <p:extLst>
      <p:ext uri="{BB962C8B-B14F-4D97-AF65-F5344CB8AC3E}">
        <p14:creationId xmlns:p14="http://schemas.microsoft.com/office/powerpoint/2010/main" val="1771315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D5D-A5BC-454E-A853-66E8EA5239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5B6DC-09CD-45A3-9B2B-59C2FD95B9BA}"/>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17E0D66F-B358-4255-BA11-5272055AF8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DC683-2946-4BAF-9E27-8CD91077A694}"/>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8D8913A5-C4E4-4CF9-BF15-712EFECE1AAC}"/>
              </a:ext>
            </a:extLst>
          </p:cNvPr>
          <p:cNvSpPr>
            <a:spLocks noGrp="1"/>
          </p:cNvSpPr>
          <p:nvPr>
            <p:ph type="body" sz="quarter" idx="13"/>
          </p:nvPr>
        </p:nvSpPr>
        <p:spPr>
          <a:xfrm>
            <a:off x="8382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3B35102A-011B-4014-8695-EF8AC1C958B8}"/>
              </a:ext>
            </a:extLst>
          </p:cNvPr>
          <p:cNvSpPr>
            <a:spLocks noGrp="1"/>
          </p:cNvSpPr>
          <p:nvPr>
            <p:ph type="body" sz="quarter" idx="14"/>
          </p:nvPr>
        </p:nvSpPr>
        <p:spPr>
          <a:xfrm>
            <a:off x="37655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D8D23C75-BA16-4D33-B1F8-B92E249E3ECA}"/>
              </a:ext>
            </a:extLst>
          </p:cNvPr>
          <p:cNvSpPr>
            <a:spLocks noGrp="1"/>
          </p:cNvSpPr>
          <p:nvPr>
            <p:ph type="body" sz="quarter" idx="15"/>
          </p:nvPr>
        </p:nvSpPr>
        <p:spPr>
          <a:xfrm>
            <a:off x="66929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B8F42B0-F4FD-4347-9FB0-CB453E0112F5}"/>
              </a:ext>
            </a:extLst>
          </p:cNvPr>
          <p:cNvSpPr>
            <a:spLocks noGrp="1"/>
          </p:cNvSpPr>
          <p:nvPr>
            <p:ph type="body" sz="quarter" idx="16"/>
          </p:nvPr>
        </p:nvSpPr>
        <p:spPr>
          <a:xfrm>
            <a:off x="96202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2" name="Picture Placeholder 11">
            <a:extLst>
              <a:ext uri="{FF2B5EF4-FFF2-40B4-BE49-F238E27FC236}">
                <a16:creationId xmlns:a16="http://schemas.microsoft.com/office/drawing/2014/main" id="{B1B06D73-3850-4283-9B4A-A18CEC9E4E6C}"/>
              </a:ext>
            </a:extLst>
          </p:cNvPr>
          <p:cNvSpPr>
            <a:spLocks noGrp="1"/>
          </p:cNvSpPr>
          <p:nvPr>
            <p:ph type="pic" sz="quarter" idx="17"/>
          </p:nvPr>
        </p:nvSpPr>
        <p:spPr>
          <a:xfrm>
            <a:off x="838200" y="2609850"/>
            <a:ext cx="2330450" cy="1739900"/>
          </a:xfrm>
        </p:spPr>
        <p:txBody>
          <a:bodyPr/>
          <a:lstStyle/>
          <a:p>
            <a:endParaRPr lang="en-GB"/>
          </a:p>
        </p:txBody>
      </p:sp>
      <p:sp>
        <p:nvSpPr>
          <p:cNvPr id="13" name="Picture Placeholder 11">
            <a:extLst>
              <a:ext uri="{FF2B5EF4-FFF2-40B4-BE49-F238E27FC236}">
                <a16:creationId xmlns:a16="http://schemas.microsoft.com/office/drawing/2014/main" id="{69F7A626-CBFB-4101-8D2A-380DC6574E98}"/>
              </a:ext>
            </a:extLst>
          </p:cNvPr>
          <p:cNvSpPr>
            <a:spLocks noGrp="1"/>
          </p:cNvSpPr>
          <p:nvPr>
            <p:ph type="pic" sz="quarter" idx="18"/>
          </p:nvPr>
        </p:nvSpPr>
        <p:spPr>
          <a:xfrm>
            <a:off x="9620250" y="2609850"/>
            <a:ext cx="2330450" cy="1739900"/>
          </a:xfrm>
        </p:spPr>
        <p:txBody>
          <a:bodyPr/>
          <a:lstStyle/>
          <a:p>
            <a:endParaRPr lang="en-GB"/>
          </a:p>
        </p:txBody>
      </p:sp>
      <p:sp>
        <p:nvSpPr>
          <p:cNvPr id="14" name="Picture Placeholder 11">
            <a:extLst>
              <a:ext uri="{FF2B5EF4-FFF2-40B4-BE49-F238E27FC236}">
                <a16:creationId xmlns:a16="http://schemas.microsoft.com/office/drawing/2014/main" id="{C1B4BFEE-565B-491F-AD6E-0E3CBD8906FE}"/>
              </a:ext>
            </a:extLst>
          </p:cNvPr>
          <p:cNvSpPr>
            <a:spLocks noGrp="1"/>
          </p:cNvSpPr>
          <p:nvPr>
            <p:ph type="pic" sz="quarter" idx="19"/>
          </p:nvPr>
        </p:nvSpPr>
        <p:spPr>
          <a:xfrm>
            <a:off x="6692900" y="2609850"/>
            <a:ext cx="2330450" cy="1739900"/>
          </a:xfrm>
        </p:spPr>
        <p:txBody>
          <a:bodyPr/>
          <a:lstStyle/>
          <a:p>
            <a:endParaRPr lang="en-GB"/>
          </a:p>
        </p:txBody>
      </p:sp>
      <p:sp>
        <p:nvSpPr>
          <p:cNvPr id="15" name="Picture Placeholder 11">
            <a:extLst>
              <a:ext uri="{FF2B5EF4-FFF2-40B4-BE49-F238E27FC236}">
                <a16:creationId xmlns:a16="http://schemas.microsoft.com/office/drawing/2014/main" id="{C939CB5D-8DD5-4089-A354-D365A9C44D67}"/>
              </a:ext>
            </a:extLst>
          </p:cNvPr>
          <p:cNvSpPr>
            <a:spLocks noGrp="1"/>
          </p:cNvSpPr>
          <p:nvPr>
            <p:ph type="pic" sz="quarter" idx="20"/>
          </p:nvPr>
        </p:nvSpPr>
        <p:spPr>
          <a:xfrm>
            <a:off x="3765550" y="2609850"/>
            <a:ext cx="2330450" cy="1739900"/>
          </a:xfrm>
        </p:spPr>
        <p:txBody>
          <a:bodyPr/>
          <a:lstStyle/>
          <a:p>
            <a:endParaRPr lang="en-GB"/>
          </a:p>
        </p:txBody>
      </p:sp>
    </p:spTree>
    <p:extLst>
      <p:ext uri="{BB962C8B-B14F-4D97-AF65-F5344CB8AC3E}">
        <p14:creationId xmlns:p14="http://schemas.microsoft.com/office/powerpoint/2010/main" val="2552071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920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1492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7424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09540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823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620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SW L3 adult nursing suppo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799695"/>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4415F117-4EF6-40A3-AD5C-C0F0B0834499}"/>
              </a:ext>
            </a:extLst>
          </p:cNvPr>
          <p:cNvSpPr txBox="1"/>
          <p:nvPr userDrawn="1"/>
        </p:nvSpPr>
        <p:spPr>
          <a:xfrm>
            <a:off x="781050" y="2213227"/>
            <a:ext cx="6673046" cy="3631763"/>
          </a:xfrm>
          <a:prstGeom prst="rect">
            <a:avLst/>
          </a:prstGeom>
          <a:noFill/>
        </p:spPr>
        <p:txBody>
          <a:bodyPr wrap="square">
            <a:spAutoFit/>
          </a:bodyPr>
          <a:lstStyle/>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Programme duration 18 months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need to be in a role that aligns with the apprenticeship</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learn new knowledge, skills and behaviours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be assigned a Skills &amp; Development Coach who will challenge and stretch you and prepare you for End Point Assessment	</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D4E9EF9-96C5-4C0B-B298-C462299B7441}"/>
              </a:ext>
            </a:extLst>
          </p:cNvPr>
          <p:cNvSpPr>
            <a:spLocks noGrp="1"/>
          </p:cNvSpPr>
          <p:nvPr>
            <p:ph type="title" hasCustomPrompt="1"/>
          </p:nvPr>
        </p:nvSpPr>
        <p:spPr/>
        <p:txBody>
          <a:bodyPr/>
          <a:lstStyle>
            <a:lvl1pPr>
              <a:defRPr/>
            </a:lvl1pPr>
          </a:lstStyle>
          <a:p>
            <a:r>
              <a:rPr lang="en-US" dirty="0"/>
              <a:t>Senior Healthcare Support Worker</a:t>
            </a:r>
            <a:br>
              <a:rPr lang="en-US" dirty="0"/>
            </a:br>
            <a:r>
              <a:rPr lang="en-US" dirty="0"/>
              <a:t>Adult Nursing Support Level 3</a:t>
            </a:r>
            <a:endParaRPr lang="en-GB" dirty="0"/>
          </a:p>
        </p:txBody>
      </p:sp>
    </p:spTree>
    <p:extLst>
      <p:ext uri="{BB962C8B-B14F-4D97-AF65-F5344CB8AC3E}">
        <p14:creationId xmlns:p14="http://schemas.microsoft.com/office/powerpoint/2010/main" val="3213917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6135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577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8959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501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687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308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0218-DC0A-41EE-A05C-FBA4BC190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B59534-67E4-4FC3-A6AC-0E194E930DD3}"/>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E41E5277-4439-4904-B1CA-5ED9A95DED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C04D27-9649-408C-9650-AE32AFD9FF3B}"/>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9" name="Media Placeholder 8">
            <a:extLst>
              <a:ext uri="{FF2B5EF4-FFF2-40B4-BE49-F238E27FC236}">
                <a16:creationId xmlns:a16="http://schemas.microsoft.com/office/drawing/2014/main" id="{5B7B70DA-7FD6-490C-A98B-C0BBA4510B07}"/>
              </a:ext>
            </a:extLst>
          </p:cNvPr>
          <p:cNvSpPr>
            <a:spLocks noGrp="1"/>
          </p:cNvSpPr>
          <p:nvPr>
            <p:ph type="media" sz="quarter" idx="14"/>
          </p:nvPr>
        </p:nvSpPr>
        <p:spPr>
          <a:xfrm>
            <a:off x="5821363" y="2176463"/>
            <a:ext cx="5532437" cy="3703637"/>
          </a:xfrm>
        </p:spPr>
        <p:txBody>
          <a:bodyPr/>
          <a:lstStyle/>
          <a:p>
            <a:endParaRPr lang="en-GB"/>
          </a:p>
        </p:txBody>
      </p:sp>
      <p:sp>
        <p:nvSpPr>
          <p:cNvPr id="11" name="Text Placeholder 10">
            <a:extLst>
              <a:ext uri="{FF2B5EF4-FFF2-40B4-BE49-F238E27FC236}">
                <a16:creationId xmlns:a16="http://schemas.microsoft.com/office/drawing/2014/main" id="{76AEACB5-4F22-4ED3-8B84-8B04D20330AB}"/>
              </a:ext>
            </a:extLst>
          </p:cNvPr>
          <p:cNvSpPr>
            <a:spLocks noGrp="1"/>
          </p:cNvSpPr>
          <p:nvPr>
            <p:ph type="body" sz="quarter" idx="15"/>
          </p:nvPr>
        </p:nvSpPr>
        <p:spPr>
          <a:xfrm>
            <a:off x="838200" y="2176463"/>
            <a:ext cx="4683125"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8562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2432843" y="1888331"/>
            <a:ext cx="7326313" cy="4270375"/>
          </a:xfrm>
        </p:spPr>
        <p:txBody>
          <a:bodyPr/>
          <a:lstStyle/>
          <a:p>
            <a:endParaRPr lang="en-GB"/>
          </a:p>
        </p:txBody>
      </p:sp>
    </p:spTree>
    <p:extLst>
      <p:ext uri="{BB962C8B-B14F-4D97-AF65-F5344CB8AC3E}">
        <p14:creationId xmlns:p14="http://schemas.microsoft.com/office/powerpoint/2010/main" val="2745901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838200" y="2131400"/>
            <a:ext cx="3377648" cy="2336428"/>
          </a:xfrm>
        </p:spPr>
        <p:txBody>
          <a:bodyPr/>
          <a:lstStyle/>
          <a:p>
            <a:endParaRPr lang="en-GB"/>
          </a:p>
        </p:txBody>
      </p:sp>
      <p:sp>
        <p:nvSpPr>
          <p:cNvPr id="7" name="Picture Placeholder 7">
            <a:extLst>
              <a:ext uri="{FF2B5EF4-FFF2-40B4-BE49-F238E27FC236}">
                <a16:creationId xmlns:a16="http://schemas.microsoft.com/office/drawing/2014/main" id="{329C243D-5B7C-4948-A1FF-45D6F3C0C6F2}"/>
              </a:ext>
            </a:extLst>
          </p:cNvPr>
          <p:cNvSpPr>
            <a:spLocks noGrp="1"/>
          </p:cNvSpPr>
          <p:nvPr>
            <p:ph type="pic" sz="quarter" idx="14"/>
          </p:nvPr>
        </p:nvSpPr>
        <p:spPr>
          <a:xfrm>
            <a:off x="7976154" y="2131400"/>
            <a:ext cx="3377648" cy="2336428"/>
          </a:xfrm>
        </p:spPr>
        <p:txBody>
          <a:bodyPr/>
          <a:lstStyle/>
          <a:p>
            <a:endParaRPr lang="en-GB"/>
          </a:p>
        </p:txBody>
      </p:sp>
      <p:sp>
        <p:nvSpPr>
          <p:cNvPr id="9" name="Picture Placeholder 7">
            <a:extLst>
              <a:ext uri="{FF2B5EF4-FFF2-40B4-BE49-F238E27FC236}">
                <a16:creationId xmlns:a16="http://schemas.microsoft.com/office/drawing/2014/main" id="{D24F449D-D6EA-4CDF-98E6-319CA84D45B0}"/>
              </a:ext>
            </a:extLst>
          </p:cNvPr>
          <p:cNvSpPr>
            <a:spLocks noGrp="1"/>
          </p:cNvSpPr>
          <p:nvPr>
            <p:ph type="pic" sz="quarter" idx="15"/>
          </p:nvPr>
        </p:nvSpPr>
        <p:spPr>
          <a:xfrm>
            <a:off x="4407176" y="2131400"/>
            <a:ext cx="3377648" cy="2336428"/>
          </a:xfrm>
        </p:spPr>
        <p:txBody>
          <a:bodyPr/>
          <a:lstStyle/>
          <a:p>
            <a:endParaRPr lang="en-GB"/>
          </a:p>
        </p:txBody>
      </p:sp>
      <p:sp>
        <p:nvSpPr>
          <p:cNvPr id="10" name="Text Placeholder 9">
            <a:extLst>
              <a:ext uri="{FF2B5EF4-FFF2-40B4-BE49-F238E27FC236}">
                <a16:creationId xmlns:a16="http://schemas.microsoft.com/office/drawing/2014/main" id="{883BD9C6-1DDA-40BB-9F43-36871E05F31E}"/>
              </a:ext>
            </a:extLst>
          </p:cNvPr>
          <p:cNvSpPr>
            <a:spLocks noGrp="1"/>
          </p:cNvSpPr>
          <p:nvPr>
            <p:ph type="body" sz="quarter" idx="16"/>
          </p:nvPr>
        </p:nvSpPr>
        <p:spPr>
          <a:xfrm>
            <a:off x="838200"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1" name="Text Placeholder 9">
            <a:extLst>
              <a:ext uri="{FF2B5EF4-FFF2-40B4-BE49-F238E27FC236}">
                <a16:creationId xmlns:a16="http://schemas.microsoft.com/office/drawing/2014/main" id="{CAAA858A-C80B-4500-BA65-F5BF12A0C1C5}"/>
              </a:ext>
            </a:extLst>
          </p:cNvPr>
          <p:cNvSpPr>
            <a:spLocks noGrp="1"/>
          </p:cNvSpPr>
          <p:nvPr>
            <p:ph type="body" sz="quarter" idx="17"/>
          </p:nvPr>
        </p:nvSpPr>
        <p:spPr>
          <a:xfrm>
            <a:off x="4406624"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2" name="Text Placeholder 9">
            <a:extLst>
              <a:ext uri="{FF2B5EF4-FFF2-40B4-BE49-F238E27FC236}">
                <a16:creationId xmlns:a16="http://schemas.microsoft.com/office/drawing/2014/main" id="{6EC02E56-202F-4E14-89CD-76B47BC47EF2}"/>
              </a:ext>
            </a:extLst>
          </p:cNvPr>
          <p:cNvSpPr>
            <a:spLocks noGrp="1"/>
          </p:cNvSpPr>
          <p:nvPr>
            <p:ph type="body" sz="quarter" idx="18"/>
          </p:nvPr>
        </p:nvSpPr>
        <p:spPr>
          <a:xfrm>
            <a:off x="7975878"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Tree>
    <p:extLst>
      <p:ext uri="{BB962C8B-B14F-4D97-AF65-F5344CB8AC3E}">
        <p14:creationId xmlns:p14="http://schemas.microsoft.com/office/powerpoint/2010/main" val="1532205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312534"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able Placeholder 7">
            <a:extLst>
              <a:ext uri="{FF2B5EF4-FFF2-40B4-BE49-F238E27FC236}">
                <a16:creationId xmlns:a16="http://schemas.microsoft.com/office/drawing/2014/main" id="{6175EBF8-50C6-4E32-8794-99F4EED8025B}"/>
              </a:ext>
            </a:extLst>
          </p:cNvPr>
          <p:cNvSpPr>
            <a:spLocks noGrp="1"/>
          </p:cNvSpPr>
          <p:nvPr>
            <p:ph type="tbl" sz="quarter" idx="14"/>
          </p:nvPr>
        </p:nvSpPr>
        <p:spPr>
          <a:xfrm>
            <a:off x="5335588" y="1966913"/>
            <a:ext cx="6018212" cy="3762375"/>
          </a:xfrm>
        </p:spPr>
        <p:txBody>
          <a:bodyPr/>
          <a:lstStyle/>
          <a:p>
            <a:endParaRPr lang="en-GB"/>
          </a:p>
        </p:txBody>
      </p:sp>
    </p:spTree>
    <p:extLst>
      <p:ext uri="{BB962C8B-B14F-4D97-AF65-F5344CB8AC3E}">
        <p14:creationId xmlns:p14="http://schemas.microsoft.com/office/powerpoint/2010/main" val="2120168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52578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53DDE662-E80A-4146-9D53-E0810A48E4CD}"/>
              </a:ext>
            </a:extLst>
          </p:cNvPr>
          <p:cNvSpPr>
            <a:spLocks noGrp="1"/>
          </p:cNvSpPr>
          <p:nvPr>
            <p:ph type="pic" sz="quarter" idx="14"/>
          </p:nvPr>
        </p:nvSpPr>
        <p:spPr>
          <a:xfrm>
            <a:off x="6096000" y="1966913"/>
            <a:ext cx="5257800" cy="3762375"/>
          </a:xfrm>
        </p:spPr>
        <p:txBody>
          <a:bodyPr/>
          <a:lstStyle/>
          <a:p>
            <a:endParaRPr lang="en-GB"/>
          </a:p>
        </p:txBody>
      </p:sp>
    </p:spTree>
    <p:extLst>
      <p:ext uri="{BB962C8B-B14F-4D97-AF65-F5344CB8AC3E}">
        <p14:creationId xmlns:p14="http://schemas.microsoft.com/office/powerpoint/2010/main" val="234875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SW L3 adult nursing suppo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66635" y="1761709"/>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4415F117-4EF6-40A3-AD5C-C0F0B0834499}"/>
              </a:ext>
            </a:extLst>
          </p:cNvPr>
          <p:cNvSpPr txBox="1"/>
          <p:nvPr userDrawn="1"/>
        </p:nvSpPr>
        <p:spPr>
          <a:xfrm>
            <a:off x="851374" y="2260852"/>
            <a:ext cx="6572250" cy="3574761"/>
          </a:xfrm>
          <a:prstGeom prst="rect">
            <a:avLst/>
          </a:prstGeom>
          <a:noFill/>
        </p:spPr>
        <p:txBody>
          <a:bodyPr wrap="square">
            <a:spAutoFit/>
          </a:bodyPr>
          <a:lstStyle/>
          <a:p>
            <a:pPr marR="0" algn="l" rtl="0"/>
            <a:r>
              <a:rPr lang="en-GB" sz="2000" b="0" i="0" u="none" strike="noStrike" baseline="0" dirty="0">
                <a:solidFill>
                  <a:schemeClr val="bg1"/>
                </a:solidFill>
                <a:latin typeface="Arial" panose="020B0604020202020204" pitchFamily="34" charset="0"/>
                <a:cs typeface="Arial" panose="020B0604020202020204" pitchFamily="34" charset="0"/>
              </a:rPr>
              <a:t>Commitment: </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Attend a one day study workshop every month</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Complete 20% off the job training</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Collate an e-portfolio of evidence</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Assigned a mentor</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your Diploma, Functional Skills and Care Certificate (if needed)</a:t>
            </a:r>
          </a:p>
          <a:p>
            <a:pPr marL="342900" marR="0" indent="-342900" algn="l" rtl="0">
              <a:lnSpc>
                <a:spcPct val="150000"/>
              </a:lnSpc>
              <a:buFontTx/>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Work towards End Point Assessment</a:t>
            </a:r>
          </a:p>
        </p:txBody>
      </p:sp>
      <p:sp>
        <p:nvSpPr>
          <p:cNvPr id="3" name="Title 2">
            <a:extLst>
              <a:ext uri="{FF2B5EF4-FFF2-40B4-BE49-F238E27FC236}">
                <a16:creationId xmlns:a16="http://schemas.microsoft.com/office/drawing/2014/main" id="{58B9EC7C-0183-4249-AB7A-98C1B398B76E}"/>
              </a:ext>
            </a:extLst>
          </p:cNvPr>
          <p:cNvSpPr>
            <a:spLocks noGrp="1"/>
          </p:cNvSpPr>
          <p:nvPr>
            <p:ph type="title" hasCustomPrompt="1"/>
          </p:nvPr>
        </p:nvSpPr>
        <p:spPr/>
        <p:txBody>
          <a:bodyPr/>
          <a:lstStyle>
            <a:lvl1pPr>
              <a:defRPr/>
            </a:lvl1pPr>
          </a:lstStyle>
          <a:p>
            <a:r>
              <a:rPr lang="en-US" dirty="0"/>
              <a:t>Senior Healthcare Support Worker </a:t>
            </a:r>
            <a:br>
              <a:rPr lang="en-US" dirty="0"/>
            </a:br>
            <a:r>
              <a:rPr lang="en-US" dirty="0"/>
              <a:t>Adult Nursing Support Level 3</a:t>
            </a:r>
            <a:endParaRPr lang="en-GB" dirty="0"/>
          </a:p>
        </p:txBody>
      </p:sp>
    </p:spTree>
    <p:extLst>
      <p:ext uri="{BB962C8B-B14F-4D97-AF65-F5344CB8AC3E}">
        <p14:creationId xmlns:p14="http://schemas.microsoft.com/office/powerpoint/2010/main" val="466656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D480CA89-7D6A-4621-8EFA-38898603D16D}"/>
              </a:ext>
            </a:extLst>
          </p:cNvPr>
          <p:cNvSpPr>
            <a:spLocks noGrp="1"/>
          </p:cNvSpPr>
          <p:nvPr>
            <p:ph type="body" sz="quarter" idx="14"/>
          </p:nvPr>
        </p:nvSpPr>
        <p:spPr>
          <a:xfrm>
            <a:off x="6636152" y="1966912"/>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0283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70860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633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B5FD-08B4-44EA-8AC2-E17024F75C8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99344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55C7-5D55-4EC3-B603-37E6D518AB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4EB1A9-B728-4D76-92F5-709D6A255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9683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B159-747B-4F01-BB4A-FD4B281525E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91DA08-A8A9-46EF-9B2E-B4CECC0A8B3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76F282-BD63-4263-B351-389E3DEB258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65411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D5D-A5BC-454E-A853-66E8EA5239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5B6DC-09CD-45A3-9B2B-59C2FD95B9BA}"/>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17E0D66F-B358-4255-BA11-5272055AF8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DC683-2946-4BAF-9E27-8CD91077A694}"/>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8D8913A5-C4E4-4CF9-BF15-712EFECE1AAC}"/>
              </a:ext>
            </a:extLst>
          </p:cNvPr>
          <p:cNvSpPr>
            <a:spLocks noGrp="1"/>
          </p:cNvSpPr>
          <p:nvPr>
            <p:ph type="body" sz="quarter" idx="13"/>
          </p:nvPr>
        </p:nvSpPr>
        <p:spPr>
          <a:xfrm>
            <a:off x="8382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3B35102A-011B-4014-8695-EF8AC1C958B8}"/>
              </a:ext>
            </a:extLst>
          </p:cNvPr>
          <p:cNvSpPr>
            <a:spLocks noGrp="1"/>
          </p:cNvSpPr>
          <p:nvPr>
            <p:ph type="body" sz="quarter" idx="14"/>
          </p:nvPr>
        </p:nvSpPr>
        <p:spPr>
          <a:xfrm>
            <a:off x="37655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D8D23C75-BA16-4D33-B1F8-B92E249E3ECA}"/>
              </a:ext>
            </a:extLst>
          </p:cNvPr>
          <p:cNvSpPr>
            <a:spLocks noGrp="1"/>
          </p:cNvSpPr>
          <p:nvPr>
            <p:ph type="body" sz="quarter" idx="15"/>
          </p:nvPr>
        </p:nvSpPr>
        <p:spPr>
          <a:xfrm>
            <a:off x="66929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B8F42B0-F4FD-4347-9FB0-CB453E0112F5}"/>
              </a:ext>
            </a:extLst>
          </p:cNvPr>
          <p:cNvSpPr>
            <a:spLocks noGrp="1"/>
          </p:cNvSpPr>
          <p:nvPr>
            <p:ph type="body" sz="quarter" idx="16"/>
          </p:nvPr>
        </p:nvSpPr>
        <p:spPr>
          <a:xfrm>
            <a:off x="96202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2" name="Picture Placeholder 11">
            <a:extLst>
              <a:ext uri="{FF2B5EF4-FFF2-40B4-BE49-F238E27FC236}">
                <a16:creationId xmlns:a16="http://schemas.microsoft.com/office/drawing/2014/main" id="{B1B06D73-3850-4283-9B4A-A18CEC9E4E6C}"/>
              </a:ext>
            </a:extLst>
          </p:cNvPr>
          <p:cNvSpPr>
            <a:spLocks noGrp="1"/>
          </p:cNvSpPr>
          <p:nvPr>
            <p:ph type="pic" sz="quarter" idx="17"/>
          </p:nvPr>
        </p:nvSpPr>
        <p:spPr>
          <a:xfrm>
            <a:off x="838200" y="2609850"/>
            <a:ext cx="2330450" cy="1739900"/>
          </a:xfrm>
        </p:spPr>
        <p:txBody>
          <a:bodyPr/>
          <a:lstStyle/>
          <a:p>
            <a:endParaRPr lang="en-GB"/>
          </a:p>
        </p:txBody>
      </p:sp>
      <p:sp>
        <p:nvSpPr>
          <p:cNvPr id="13" name="Picture Placeholder 11">
            <a:extLst>
              <a:ext uri="{FF2B5EF4-FFF2-40B4-BE49-F238E27FC236}">
                <a16:creationId xmlns:a16="http://schemas.microsoft.com/office/drawing/2014/main" id="{69F7A626-CBFB-4101-8D2A-380DC6574E98}"/>
              </a:ext>
            </a:extLst>
          </p:cNvPr>
          <p:cNvSpPr>
            <a:spLocks noGrp="1"/>
          </p:cNvSpPr>
          <p:nvPr>
            <p:ph type="pic" sz="quarter" idx="18"/>
          </p:nvPr>
        </p:nvSpPr>
        <p:spPr>
          <a:xfrm>
            <a:off x="9620250" y="2609850"/>
            <a:ext cx="2330450" cy="1739900"/>
          </a:xfrm>
        </p:spPr>
        <p:txBody>
          <a:bodyPr/>
          <a:lstStyle/>
          <a:p>
            <a:endParaRPr lang="en-GB"/>
          </a:p>
        </p:txBody>
      </p:sp>
      <p:sp>
        <p:nvSpPr>
          <p:cNvPr id="14" name="Picture Placeholder 11">
            <a:extLst>
              <a:ext uri="{FF2B5EF4-FFF2-40B4-BE49-F238E27FC236}">
                <a16:creationId xmlns:a16="http://schemas.microsoft.com/office/drawing/2014/main" id="{C1B4BFEE-565B-491F-AD6E-0E3CBD8906FE}"/>
              </a:ext>
            </a:extLst>
          </p:cNvPr>
          <p:cNvSpPr>
            <a:spLocks noGrp="1"/>
          </p:cNvSpPr>
          <p:nvPr>
            <p:ph type="pic" sz="quarter" idx="19"/>
          </p:nvPr>
        </p:nvSpPr>
        <p:spPr>
          <a:xfrm>
            <a:off x="6692900" y="2609850"/>
            <a:ext cx="2330450" cy="1739900"/>
          </a:xfrm>
        </p:spPr>
        <p:txBody>
          <a:bodyPr/>
          <a:lstStyle/>
          <a:p>
            <a:endParaRPr lang="en-GB"/>
          </a:p>
        </p:txBody>
      </p:sp>
      <p:sp>
        <p:nvSpPr>
          <p:cNvPr id="15" name="Picture Placeholder 11">
            <a:extLst>
              <a:ext uri="{FF2B5EF4-FFF2-40B4-BE49-F238E27FC236}">
                <a16:creationId xmlns:a16="http://schemas.microsoft.com/office/drawing/2014/main" id="{C939CB5D-8DD5-4089-A354-D365A9C44D67}"/>
              </a:ext>
            </a:extLst>
          </p:cNvPr>
          <p:cNvSpPr>
            <a:spLocks noGrp="1"/>
          </p:cNvSpPr>
          <p:nvPr>
            <p:ph type="pic" sz="quarter" idx="20"/>
          </p:nvPr>
        </p:nvSpPr>
        <p:spPr>
          <a:xfrm>
            <a:off x="3765550" y="2609850"/>
            <a:ext cx="2330450" cy="1739900"/>
          </a:xfrm>
        </p:spPr>
        <p:txBody>
          <a:bodyPr/>
          <a:lstStyle/>
          <a:p>
            <a:endParaRPr lang="en-GB"/>
          </a:p>
        </p:txBody>
      </p:sp>
    </p:spTree>
    <p:extLst>
      <p:ext uri="{BB962C8B-B14F-4D97-AF65-F5344CB8AC3E}">
        <p14:creationId xmlns:p14="http://schemas.microsoft.com/office/powerpoint/2010/main" val="40587229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01750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0218-DC0A-41EE-A05C-FBA4BC190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B59534-67E4-4FC3-A6AC-0E194E930DD3}"/>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E41E5277-4439-4904-B1CA-5ED9A95DED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C04D27-9649-408C-9650-AE32AFD9FF3B}"/>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9" name="Media Placeholder 8">
            <a:extLst>
              <a:ext uri="{FF2B5EF4-FFF2-40B4-BE49-F238E27FC236}">
                <a16:creationId xmlns:a16="http://schemas.microsoft.com/office/drawing/2014/main" id="{5B7B70DA-7FD6-490C-A98B-C0BBA4510B07}"/>
              </a:ext>
            </a:extLst>
          </p:cNvPr>
          <p:cNvSpPr>
            <a:spLocks noGrp="1"/>
          </p:cNvSpPr>
          <p:nvPr>
            <p:ph type="media" sz="quarter" idx="14"/>
          </p:nvPr>
        </p:nvSpPr>
        <p:spPr>
          <a:xfrm>
            <a:off x="5821363" y="2176463"/>
            <a:ext cx="5532437" cy="3703637"/>
          </a:xfrm>
        </p:spPr>
        <p:txBody>
          <a:bodyPr/>
          <a:lstStyle/>
          <a:p>
            <a:endParaRPr lang="en-GB"/>
          </a:p>
        </p:txBody>
      </p:sp>
      <p:sp>
        <p:nvSpPr>
          <p:cNvPr id="11" name="Text Placeholder 10">
            <a:extLst>
              <a:ext uri="{FF2B5EF4-FFF2-40B4-BE49-F238E27FC236}">
                <a16:creationId xmlns:a16="http://schemas.microsoft.com/office/drawing/2014/main" id="{76AEACB5-4F22-4ED3-8B84-8B04D20330AB}"/>
              </a:ext>
            </a:extLst>
          </p:cNvPr>
          <p:cNvSpPr>
            <a:spLocks noGrp="1"/>
          </p:cNvSpPr>
          <p:nvPr>
            <p:ph type="body" sz="quarter" idx="15"/>
          </p:nvPr>
        </p:nvSpPr>
        <p:spPr>
          <a:xfrm>
            <a:off x="838200" y="2176463"/>
            <a:ext cx="4683125"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3609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2432843" y="1888331"/>
            <a:ext cx="7326313" cy="4270375"/>
          </a:xfrm>
        </p:spPr>
        <p:txBody>
          <a:bodyPr/>
          <a:lstStyle/>
          <a:p>
            <a:endParaRPr lang="en-GB"/>
          </a:p>
        </p:txBody>
      </p:sp>
    </p:spTree>
    <p:extLst>
      <p:ext uri="{BB962C8B-B14F-4D97-AF65-F5344CB8AC3E}">
        <p14:creationId xmlns:p14="http://schemas.microsoft.com/office/powerpoint/2010/main" val="75954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SW L3 mental health sup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C26-F215-47B1-BA0B-744F807A93FD}"/>
              </a:ext>
            </a:extLst>
          </p:cNvPr>
          <p:cNvSpPr>
            <a:spLocks noGrp="1"/>
          </p:cNvSpPr>
          <p:nvPr>
            <p:ph type="title" hasCustomPrompt="1"/>
          </p:nvPr>
        </p:nvSpPr>
        <p:spPr>
          <a:xfrm>
            <a:off x="408363" y="208975"/>
            <a:ext cx="10422393" cy="1325563"/>
          </a:xfrm>
          <a:noFill/>
          <a:ln>
            <a:noFill/>
          </a:ln>
        </p:spPr>
        <p:txBody>
          <a:bodyPr/>
          <a:lstStyle>
            <a:lvl1pPr>
              <a:defRPr>
                <a:solidFill>
                  <a:schemeClr val="bg1"/>
                </a:solidFill>
              </a:defRPr>
            </a:lvl1pPr>
          </a:lstStyle>
          <a:p>
            <a:r>
              <a:rPr lang="en-US" dirty="0"/>
              <a:t>Senior Healthcare Support Worker Mental Health Support Level 3</a:t>
            </a:r>
            <a:endParaRPr lang="en-GB" dirty="0"/>
          </a:p>
        </p:txBody>
      </p:sp>
      <p:pic>
        <p:nvPicPr>
          <p:cNvPr id="8" name="Picture 7">
            <a:extLst>
              <a:ext uri="{FF2B5EF4-FFF2-40B4-BE49-F238E27FC236}">
                <a16:creationId xmlns:a16="http://schemas.microsoft.com/office/drawing/2014/main" id="{4C4FFCF3-59F8-4C8B-B0AB-97923E0A8024}"/>
              </a:ext>
            </a:extLst>
          </p:cNvPr>
          <p:cNvPicPr>
            <a:picLocks noChangeAspect="1"/>
          </p:cNvPicPr>
          <p:nvPr userDrawn="1"/>
        </p:nvPicPr>
        <p:blipFill>
          <a:blip r:embed="rId2">
            <a:extLst>
              <a:ext uri="{28A0092B-C50C-407E-A947-70E740481C1C}">
                <a14:useLocalDpi xmlns:a14="http://schemas.microsoft.com/office/drawing/2010/main" val="0"/>
              </a:ext>
            </a:extLst>
          </a:blip>
          <a:srcRect l="54" r="54"/>
          <a:stretch/>
        </p:blipFill>
        <p:spPr>
          <a:xfrm>
            <a:off x="7895210" y="1499216"/>
            <a:ext cx="3687960" cy="24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33801BF5-E0C0-4392-B9B6-A5D5B7B3B881}"/>
              </a:ext>
            </a:extLst>
          </p:cNvPr>
          <p:cNvSpPr txBox="1"/>
          <p:nvPr userDrawn="1"/>
        </p:nvSpPr>
        <p:spPr>
          <a:xfrm>
            <a:off x="800976" y="2372414"/>
            <a:ext cx="6673046" cy="3631763"/>
          </a:xfrm>
          <a:prstGeom prst="rect">
            <a:avLst/>
          </a:prstGeom>
          <a:noFill/>
        </p:spPr>
        <p:txBody>
          <a:bodyPr wrap="square">
            <a:spAutoFit/>
          </a:bodyPr>
          <a:lstStyle/>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Programme duration 18 months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need to be in a role that aligns with the apprenticeship</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learn new knowledge, skills and behaviours</a:t>
            </a:r>
          </a:p>
          <a:p>
            <a:pPr marL="171450" indent="-171450">
              <a:lnSpc>
                <a:spcPct val="150000"/>
              </a:lnSpc>
              <a:buBlip>
                <a:blip r:embed="rId3"/>
              </a:buBlip>
            </a:pPr>
            <a:r>
              <a:rPr lang="en-GB" sz="2000" b="0" i="0" u="none" strike="noStrike" baseline="0" dirty="0">
                <a:solidFill>
                  <a:schemeClr val="bg1"/>
                </a:solidFill>
                <a:latin typeface="Arial" panose="020B0604020202020204" pitchFamily="34" charset="0"/>
                <a:cs typeface="Arial" panose="020B0604020202020204" pitchFamily="34" charset="0"/>
              </a:rPr>
              <a:t>You will be assigned a Skills &amp; Development Coach who will challenge and stretch you and prepare you for End Point Assessment	</a:t>
            </a:r>
          </a:p>
          <a:p>
            <a:r>
              <a:rPr lang="en-GB" sz="2000" b="0" i="0" u="none" strike="noStrike" baseline="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73891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8" name="Picture Placeholder 7">
            <a:extLst>
              <a:ext uri="{FF2B5EF4-FFF2-40B4-BE49-F238E27FC236}">
                <a16:creationId xmlns:a16="http://schemas.microsoft.com/office/drawing/2014/main" id="{4BDF2617-F86F-40D6-8C82-0B38DC82A663}"/>
              </a:ext>
            </a:extLst>
          </p:cNvPr>
          <p:cNvSpPr>
            <a:spLocks noGrp="1"/>
          </p:cNvSpPr>
          <p:nvPr>
            <p:ph type="pic" sz="quarter" idx="13"/>
          </p:nvPr>
        </p:nvSpPr>
        <p:spPr>
          <a:xfrm>
            <a:off x="838200" y="2131400"/>
            <a:ext cx="3377648" cy="2336428"/>
          </a:xfrm>
        </p:spPr>
        <p:txBody>
          <a:bodyPr/>
          <a:lstStyle/>
          <a:p>
            <a:endParaRPr lang="en-GB"/>
          </a:p>
        </p:txBody>
      </p:sp>
      <p:sp>
        <p:nvSpPr>
          <p:cNvPr id="7" name="Picture Placeholder 7">
            <a:extLst>
              <a:ext uri="{FF2B5EF4-FFF2-40B4-BE49-F238E27FC236}">
                <a16:creationId xmlns:a16="http://schemas.microsoft.com/office/drawing/2014/main" id="{329C243D-5B7C-4948-A1FF-45D6F3C0C6F2}"/>
              </a:ext>
            </a:extLst>
          </p:cNvPr>
          <p:cNvSpPr>
            <a:spLocks noGrp="1"/>
          </p:cNvSpPr>
          <p:nvPr>
            <p:ph type="pic" sz="quarter" idx="14"/>
          </p:nvPr>
        </p:nvSpPr>
        <p:spPr>
          <a:xfrm>
            <a:off x="7976154" y="2131400"/>
            <a:ext cx="3377648" cy="2336428"/>
          </a:xfrm>
        </p:spPr>
        <p:txBody>
          <a:bodyPr/>
          <a:lstStyle/>
          <a:p>
            <a:endParaRPr lang="en-GB"/>
          </a:p>
        </p:txBody>
      </p:sp>
      <p:sp>
        <p:nvSpPr>
          <p:cNvPr id="9" name="Picture Placeholder 7">
            <a:extLst>
              <a:ext uri="{FF2B5EF4-FFF2-40B4-BE49-F238E27FC236}">
                <a16:creationId xmlns:a16="http://schemas.microsoft.com/office/drawing/2014/main" id="{D24F449D-D6EA-4CDF-98E6-319CA84D45B0}"/>
              </a:ext>
            </a:extLst>
          </p:cNvPr>
          <p:cNvSpPr>
            <a:spLocks noGrp="1"/>
          </p:cNvSpPr>
          <p:nvPr>
            <p:ph type="pic" sz="quarter" idx="15"/>
          </p:nvPr>
        </p:nvSpPr>
        <p:spPr>
          <a:xfrm>
            <a:off x="4407176" y="2131400"/>
            <a:ext cx="3377648" cy="2336428"/>
          </a:xfrm>
        </p:spPr>
        <p:txBody>
          <a:bodyPr/>
          <a:lstStyle/>
          <a:p>
            <a:endParaRPr lang="en-GB"/>
          </a:p>
        </p:txBody>
      </p:sp>
      <p:sp>
        <p:nvSpPr>
          <p:cNvPr id="10" name="Text Placeholder 9">
            <a:extLst>
              <a:ext uri="{FF2B5EF4-FFF2-40B4-BE49-F238E27FC236}">
                <a16:creationId xmlns:a16="http://schemas.microsoft.com/office/drawing/2014/main" id="{883BD9C6-1DDA-40BB-9F43-36871E05F31E}"/>
              </a:ext>
            </a:extLst>
          </p:cNvPr>
          <p:cNvSpPr>
            <a:spLocks noGrp="1"/>
          </p:cNvSpPr>
          <p:nvPr>
            <p:ph type="body" sz="quarter" idx="16"/>
          </p:nvPr>
        </p:nvSpPr>
        <p:spPr>
          <a:xfrm>
            <a:off x="838200"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1" name="Text Placeholder 9">
            <a:extLst>
              <a:ext uri="{FF2B5EF4-FFF2-40B4-BE49-F238E27FC236}">
                <a16:creationId xmlns:a16="http://schemas.microsoft.com/office/drawing/2014/main" id="{CAAA858A-C80B-4500-BA65-F5BF12A0C1C5}"/>
              </a:ext>
            </a:extLst>
          </p:cNvPr>
          <p:cNvSpPr>
            <a:spLocks noGrp="1"/>
          </p:cNvSpPr>
          <p:nvPr>
            <p:ph type="body" sz="quarter" idx="17"/>
          </p:nvPr>
        </p:nvSpPr>
        <p:spPr>
          <a:xfrm>
            <a:off x="4406624"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
        <p:nvSpPr>
          <p:cNvPr id="12" name="Text Placeholder 9">
            <a:extLst>
              <a:ext uri="{FF2B5EF4-FFF2-40B4-BE49-F238E27FC236}">
                <a16:creationId xmlns:a16="http://schemas.microsoft.com/office/drawing/2014/main" id="{6EC02E56-202F-4E14-89CD-76B47BC47EF2}"/>
              </a:ext>
            </a:extLst>
          </p:cNvPr>
          <p:cNvSpPr>
            <a:spLocks noGrp="1"/>
          </p:cNvSpPr>
          <p:nvPr>
            <p:ph type="body" sz="quarter" idx="18"/>
          </p:nvPr>
        </p:nvSpPr>
        <p:spPr>
          <a:xfrm>
            <a:off x="7975878" y="4733925"/>
            <a:ext cx="3378200" cy="1325563"/>
          </a:xfrm>
        </p:spPr>
        <p:txBody>
          <a:bodyPr/>
          <a:lstStyle>
            <a:lvl1pPr>
              <a:defRPr sz="1800"/>
            </a:lvl1pPr>
            <a:lvl2pPr>
              <a:defRPr sz="1600"/>
            </a:lvl2pPr>
          </a:lstStyle>
          <a:p>
            <a:pPr lvl="0"/>
            <a:r>
              <a:rPr lang="en-US" dirty="0"/>
              <a:t>Click to edit Master text styles</a:t>
            </a:r>
          </a:p>
          <a:p>
            <a:pPr lvl="1"/>
            <a:r>
              <a:rPr lang="en-US" dirty="0"/>
              <a:t>Second level</a:t>
            </a:r>
          </a:p>
          <a:p>
            <a:pPr lvl="4"/>
            <a:r>
              <a:rPr lang="en-US" dirty="0"/>
              <a:t>Fifth level</a:t>
            </a:r>
            <a:endParaRPr lang="en-GB" dirty="0"/>
          </a:p>
        </p:txBody>
      </p:sp>
    </p:spTree>
    <p:extLst>
      <p:ext uri="{BB962C8B-B14F-4D97-AF65-F5344CB8AC3E}">
        <p14:creationId xmlns:p14="http://schemas.microsoft.com/office/powerpoint/2010/main" val="36257450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312534"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able Placeholder 7">
            <a:extLst>
              <a:ext uri="{FF2B5EF4-FFF2-40B4-BE49-F238E27FC236}">
                <a16:creationId xmlns:a16="http://schemas.microsoft.com/office/drawing/2014/main" id="{6175EBF8-50C6-4E32-8794-99F4EED8025B}"/>
              </a:ext>
            </a:extLst>
          </p:cNvPr>
          <p:cNvSpPr>
            <a:spLocks noGrp="1"/>
          </p:cNvSpPr>
          <p:nvPr>
            <p:ph type="tbl" sz="quarter" idx="14"/>
          </p:nvPr>
        </p:nvSpPr>
        <p:spPr>
          <a:xfrm>
            <a:off x="5335588" y="1966913"/>
            <a:ext cx="6018212" cy="3762375"/>
          </a:xfrm>
        </p:spPr>
        <p:txBody>
          <a:bodyPr/>
          <a:lstStyle/>
          <a:p>
            <a:endParaRPr lang="en-GB"/>
          </a:p>
        </p:txBody>
      </p:sp>
    </p:spTree>
    <p:extLst>
      <p:ext uri="{BB962C8B-B14F-4D97-AF65-F5344CB8AC3E}">
        <p14:creationId xmlns:p14="http://schemas.microsoft.com/office/powerpoint/2010/main" val="497237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52578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53DDE662-E80A-4146-9D53-E0810A48E4CD}"/>
              </a:ext>
            </a:extLst>
          </p:cNvPr>
          <p:cNvSpPr>
            <a:spLocks noGrp="1"/>
          </p:cNvSpPr>
          <p:nvPr>
            <p:ph type="pic" sz="quarter" idx="14"/>
          </p:nvPr>
        </p:nvSpPr>
        <p:spPr>
          <a:xfrm>
            <a:off x="6096000" y="1966913"/>
            <a:ext cx="5257800" cy="3762375"/>
          </a:xfrm>
        </p:spPr>
        <p:txBody>
          <a:bodyPr/>
          <a:lstStyle/>
          <a:p>
            <a:endParaRPr lang="en-GB"/>
          </a:p>
        </p:txBody>
      </p:sp>
    </p:spTree>
    <p:extLst>
      <p:ext uri="{BB962C8B-B14F-4D97-AF65-F5344CB8AC3E}">
        <p14:creationId xmlns:p14="http://schemas.microsoft.com/office/powerpoint/2010/main" val="1506645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D480CA89-7D6A-4621-8EFA-38898603D16D}"/>
              </a:ext>
            </a:extLst>
          </p:cNvPr>
          <p:cNvSpPr>
            <a:spLocks noGrp="1"/>
          </p:cNvSpPr>
          <p:nvPr>
            <p:ph type="body" sz="quarter" idx="14"/>
          </p:nvPr>
        </p:nvSpPr>
        <p:spPr>
          <a:xfrm>
            <a:off x="6636152" y="1966912"/>
            <a:ext cx="4717648" cy="3762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6011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0AC6-5906-4EDC-9A4F-3DDCF6B6E4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C748C-288D-4336-B2CA-DC8D1F434873}"/>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65681921-6A4F-4A1D-A455-9CD39B0964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04EC60-8935-47B9-BF36-154D1FAC848B}"/>
              </a:ext>
            </a:extLst>
          </p:cNvPr>
          <p:cNvSpPr>
            <a:spLocks noGrp="1"/>
          </p:cNvSpPr>
          <p:nvPr>
            <p:ph type="sldNum" sz="quarter" idx="12"/>
          </p:nvPr>
        </p:nvSpPr>
        <p:spPr/>
        <p:txBody>
          <a:bodyPr/>
          <a:lstStyle/>
          <a:p>
            <a:fld id="{26D1CC21-AFC1-41CB-87A0-25FF6684EDBA}" type="slidenum">
              <a:rPr lang="en-GB" smtClean="0"/>
              <a:t>‹#›</a:t>
            </a:fld>
            <a:endParaRPr lang="en-GB"/>
          </a:p>
        </p:txBody>
      </p:sp>
    </p:spTree>
    <p:extLst>
      <p:ext uri="{BB962C8B-B14F-4D97-AF65-F5344CB8AC3E}">
        <p14:creationId xmlns:p14="http://schemas.microsoft.com/office/powerpoint/2010/main" val="31722816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D5D-A5BC-454E-A853-66E8EA5239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5B6DC-09CD-45A3-9B2B-59C2FD95B9BA}"/>
              </a:ext>
            </a:extLst>
          </p:cNvPr>
          <p:cNvSpPr>
            <a:spLocks noGrp="1"/>
          </p:cNvSpPr>
          <p:nvPr>
            <p:ph type="dt" sz="half" idx="10"/>
          </p:nvPr>
        </p:nvSpPr>
        <p:spPr/>
        <p:txBody>
          <a:bodyPr/>
          <a:lstStyle/>
          <a:p>
            <a:fld id="{F26D9B58-CB15-408C-98E7-3A78969796E6}" type="datetimeFigureOut">
              <a:rPr lang="en-GB" smtClean="0"/>
              <a:t>31/05/2024</a:t>
            </a:fld>
            <a:endParaRPr lang="en-GB"/>
          </a:p>
        </p:txBody>
      </p:sp>
      <p:sp>
        <p:nvSpPr>
          <p:cNvPr id="4" name="Footer Placeholder 3">
            <a:extLst>
              <a:ext uri="{FF2B5EF4-FFF2-40B4-BE49-F238E27FC236}">
                <a16:creationId xmlns:a16="http://schemas.microsoft.com/office/drawing/2014/main" id="{17E0D66F-B358-4255-BA11-5272055AF8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DC683-2946-4BAF-9E27-8CD91077A694}"/>
              </a:ext>
            </a:extLst>
          </p:cNvPr>
          <p:cNvSpPr>
            <a:spLocks noGrp="1"/>
          </p:cNvSpPr>
          <p:nvPr>
            <p:ph type="sldNum" sz="quarter" idx="12"/>
          </p:nvPr>
        </p:nvSpPr>
        <p:spPr/>
        <p:txBody>
          <a:bodyPr/>
          <a:lstStyle/>
          <a:p>
            <a:fld id="{26D1CC21-AFC1-41CB-87A0-25FF6684EDBA}" type="slidenum">
              <a:rPr lang="en-GB" smtClean="0"/>
              <a:t>‹#›</a:t>
            </a:fld>
            <a:endParaRPr lang="en-GB"/>
          </a:p>
        </p:txBody>
      </p:sp>
      <p:sp>
        <p:nvSpPr>
          <p:cNvPr id="7" name="Text Placeholder 6">
            <a:extLst>
              <a:ext uri="{FF2B5EF4-FFF2-40B4-BE49-F238E27FC236}">
                <a16:creationId xmlns:a16="http://schemas.microsoft.com/office/drawing/2014/main" id="{8D8913A5-C4E4-4CF9-BF15-712EFECE1AAC}"/>
              </a:ext>
            </a:extLst>
          </p:cNvPr>
          <p:cNvSpPr>
            <a:spLocks noGrp="1"/>
          </p:cNvSpPr>
          <p:nvPr>
            <p:ph type="body" sz="quarter" idx="13"/>
          </p:nvPr>
        </p:nvSpPr>
        <p:spPr>
          <a:xfrm>
            <a:off x="8382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3B35102A-011B-4014-8695-EF8AC1C958B8}"/>
              </a:ext>
            </a:extLst>
          </p:cNvPr>
          <p:cNvSpPr>
            <a:spLocks noGrp="1"/>
          </p:cNvSpPr>
          <p:nvPr>
            <p:ph type="body" sz="quarter" idx="14"/>
          </p:nvPr>
        </p:nvSpPr>
        <p:spPr>
          <a:xfrm>
            <a:off x="37655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D8D23C75-BA16-4D33-B1F8-B92E249E3ECA}"/>
              </a:ext>
            </a:extLst>
          </p:cNvPr>
          <p:cNvSpPr>
            <a:spLocks noGrp="1"/>
          </p:cNvSpPr>
          <p:nvPr>
            <p:ph type="body" sz="quarter" idx="15"/>
          </p:nvPr>
        </p:nvSpPr>
        <p:spPr>
          <a:xfrm>
            <a:off x="669290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B8F42B0-F4FD-4347-9FB0-CB453E0112F5}"/>
              </a:ext>
            </a:extLst>
          </p:cNvPr>
          <p:cNvSpPr>
            <a:spLocks noGrp="1"/>
          </p:cNvSpPr>
          <p:nvPr>
            <p:ph type="body" sz="quarter" idx="16"/>
          </p:nvPr>
        </p:nvSpPr>
        <p:spPr>
          <a:xfrm>
            <a:off x="9620250" y="4572000"/>
            <a:ext cx="2330450" cy="1189038"/>
          </a:xfrm>
        </p:spPr>
        <p:txBody>
          <a:bodyPr>
            <a:no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2" name="Picture Placeholder 11">
            <a:extLst>
              <a:ext uri="{FF2B5EF4-FFF2-40B4-BE49-F238E27FC236}">
                <a16:creationId xmlns:a16="http://schemas.microsoft.com/office/drawing/2014/main" id="{B1B06D73-3850-4283-9B4A-A18CEC9E4E6C}"/>
              </a:ext>
            </a:extLst>
          </p:cNvPr>
          <p:cNvSpPr>
            <a:spLocks noGrp="1"/>
          </p:cNvSpPr>
          <p:nvPr>
            <p:ph type="pic" sz="quarter" idx="17"/>
          </p:nvPr>
        </p:nvSpPr>
        <p:spPr>
          <a:xfrm>
            <a:off x="838200" y="2609850"/>
            <a:ext cx="2330450" cy="1739900"/>
          </a:xfrm>
        </p:spPr>
        <p:txBody>
          <a:bodyPr/>
          <a:lstStyle/>
          <a:p>
            <a:endParaRPr lang="en-GB"/>
          </a:p>
        </p:txBody>
      </p:sp>
      <p:sp>
        <p:nvSpPr>
          <p:cNvPr id="13" name="Picture Placeholder 11">
            <a:extLst>
              <a:ext uri="{FF2B5EF4-FFF2-40B4-BE49-F238E27FC236}">
                <a16:creationId xmlns:a16="http://schemas.microsoft.com/office/drawing/2014/main" id="{69F7A626-CBFB-4101-8D2A-380DC6574E98}"/>
              </a:ext>
            </a:extLst>
          </p:cNvPr>
          <p:cNvSpPr>
            <a:spLocks noGrp="1"/>
          </p:cNvSpPr>
          <p:nvPr>
            <p:ph type="pic" sz="quarter" idx="18"/>
          </p:nvPr>
        </p:nvSpPr>
        <p:spPr>
          <a:xfrm>
            <a:off x="9620250" y="2609850"/>
            <a:ext cx="2330450" cy="1739900"/>
          </a:xfrm>
        </p:spPr>
        <p:txBody>
          <a:bodyPr/>
          <a:lstStyle/>
          <a:p>
            <a:endParaRPr lang="en-GB"/>
          </a:p>
        </p:txBody>
      </p:sp>
      <p:sp>
        <p:nvSpPr>
          <p:cNvPr id="14" name="Picture Placeholder 11">
            <a:extLst>
              <a:ext uri="{FF2B5EF4-FFF2-40B4-BE49-F238E27FC236}">
                <a16:creationId xmlns:a16="http://schemas.microsoft.com/office/drawing/2014/main" id="{C1B4BFEE-565B-491F-AD6E-0E3CBD8906FE}"/>
              </a:ext>
            </a:extLst>
          </p:cNvPr>
          <p:cNvSpPr>
            <a:spLocks noGrp="1"/>
          </p:cNvSpPr>
          <p:nvPr>
            <p:ph type="pic" sz="quarter" idx="19"/>
          </p:nvPr>
        </p:nvSpPr>
        <p:spPr>
          <a:xfrm>
            <a:off x="6692900" y="2609850"/>
            <a:ext cx="2330450" cy="1739900"/>
          </a:xfrm>
        </p:spPr>
        <p:txBody>
          <a:bodyPr/>
          <a:lstStyle/>
          <a:p>
            <a:endParaRPr lang="en-GB"/>
          </a:p>
        </p:txBody>
      </p:sp>
      <p:sp>
        <p:nvSpPr>
          <p:cNvPr id="15" name="Picture Placeholder 11">
            <a:extLst>
              <a:ext uri="{FF2B5EF4-FFF2-40B4-BE49-F238E27FC236}">
                <a16:creationId xmlns:a16="http://schemas.microsoft.com/office/drawing/2014/main" id="{C939CB5D-8DD5-4089-A354-D365A9C44D67}"/>
              </a:ext>
            </a:extLst>
          </p:cNvPr>
          <p:cNvSpPr>
            <a:spLocks noGrp="1"/>
          </p:cNvSpPr>
          <p:nvPr>
            <p:ph type="pic" sz="quarter" idx="20"/>
          </p:nvPr>
        </p:nvSpPr>
        <p:spPr>
          <a:xfrm>
            <a:off x="3765550" y="2609850"/>
            <a:ext cx="2330450" cy="1739900"/>
          </a:xfrm>
        </p:spPr>
        <p:txBody>
          <a:bodyPr/>
          <a:lstStyle/>
          <a:p>
            <a:endParaRPr lang="en-GB"/>
          </a:p>
        </p:txBody>
      </p:sp>
    </p:spTree>
    <p:extLst>
      <p:ext uri="{BB962C8B-B14F-4D97-AF65-F5344CB8AC3E}">
        <p14:creationId xmlns:p14="http://schemas.microsoft.com/office/powerpoint/2010/main" val="36407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1.png"/><Relationship Id="rId5" Type="http://schemas.openxmlformats.org/officeDocument/2006/relationships/slideLayout" Target="../slideLayouts/slideLayout91.xml"/><Relationship Id="rId10" Type="http://schemas.openxmlformats.org/officeDocument/2006/relationships/theme" Target="../theme/theme11.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45.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2.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8.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1.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9.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1759589205"/>
      </p:ext>
    </p:extLst>
  </p:cSld>
  <p:clrMap bg1="lt1" tx1="dk1" bg2="lt2" tx2="dk2" accent1="accent1" accent2="accent2" accent3="accent3" accent4="accent4" accent5="accent5" accent6="accent6" hlink="hlink" folHlink="folHlink"/>
  <p:sldLayoutIdLst>
    <p:sldLayoutId id="2147483707" r:id="rId1"/>
    <p:sldLayoutId id="2147483711" r:id="rId2"/>
    <p:sldLayoutId id="2147483709" r:id="rId3"/>
    <p:sldLayoutId id="2147483710" r:id="rId4"/>
    <p:sldLayoutId id="2147483712" r:id="rId5"/>
    <p:sldLayoutId id="2147483708" r:id="rId6"/>
    <p:sldLayoutId id="2147483713" r:id="rId7"/>
    <p:sldLayoutId id="2147483765" r:id="rId8"/>
    <p:sldLayoutId id="2147483714" r:id="rId9"/>
    <p:sldLayoutId id="2147483766" r:id="rId10"/>
    <p:sldLayoutId id="2147483715" r:id="rId11"/>
    <p:sldLayoutId id="2147483767" r:id="rId12"/>
    <p:sldLayoutId id="2147483768" r:id="rId13"/>
    <p:sldLayoutId id="2147483716" r:id="rId14"/>
    <p:sldLayoutId id="2147483769" r:id="rId15"/>
    <p:sldLayoutId id="2147483717" r:id="rId16"/>
    <p:sldLayoutId id="2147483770" r:id="rId17"/>
    <p:sldLayoutId id="2147483718" r:id="rId18"/>
    <p:sldLayoutId id="2147483776" r:id="rId19"/>
    <p:sldLayoutId id="2147483777" r:id="rId20"/>
    <p:sldLayoutId id="2147483778" r:id="rId21"/>
    <p:sldLayoutId id="2147483779" r:id="rId22"/>
    <p:sldLayoutId id="2147483780" r:id="rId23"/>
    <p:sldLayoutId id="2147483781" r:id="rId24"/>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7"/>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1F5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119E6C3-6E31-426D-A71E-FC2DB8CB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9B58-CB15-408C-98E7-3A78969796E6}" type="datetimeFigureOut">
              <a:rPr lang="en-GB" smtClean="0"/>
              <a:t>31/05/2024</a:t>
            </a:fld>
            <a:endParaRPr lang="en-GB"/>
          </a:p>
        </p:txBody>
      </p:sp>
      <p:sp>
        <p:nvSpPr>
          <p:cNvPr id="5" name="Footer Placeholder 4">
            <a:extLst>
              <a:ext uri="{FF2B5EF4-FFF2-40B4-BE49-F238E27FC236}">
                <a16:creationId xmlns:a16="http://schemas.microsoft.com/office/drawing/2014/main" id="{DD4D67E0-8AB8-4EF7-9376-DBE023105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EB37E9-26D6-4005-9224-4D099D95E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CC21-AFC1-41CB-87A0-25FF6684EDBA}"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420734DA-54D3-4D7F-ACB4-25B4DB3F4E7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3352500" y="2895900"/>
            <a:ext cx="6983509" cy="940690"/>
          </a:xfrm>
          <a:prstGeom prst="rect">
            <a:avLst/>
          </a:prstGeom>
        </p:spPr>
      </p:pic>
    </p:spTree>
    <p:extLst>
      <p:ext uri="{BB962C8B-B14F-4D97-AF65-F5344CB8AC3E}">
        <p14:creationId xmlns:p14="http://schemas.microsoft.com/office/powerpoint/2010/main" val="36395760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750" r:id="rId8"/>
    <p:sldLayoutId id="2147483751" r:id="rId9"/>
    <p:sldLayoutId id="2147483752" r:id="rId10"/>
    <p:sldLayoutId id="2147483754" r:id="rId11"/>
    <p:sldLayoutId id="2147483755" r:id="rId12"/>
    <p:sldLayoutId id="2147483756" r:id="rId13"/>
  </p:sldLayoutIdLst>
  <p:txStyles>
    <p:titleStyle>
      <a:lvl1pPr algn="l" defTabSz="914400" rtl="0" eaLnBrk="1" latinLnBrk="0" hangingPunct="1">
        <a:lnSpc>
          <a:spcPct val="90000"/>
        </a:lnSpc>
        <a:spcBef>
          <a:spcPct val="0"/>
        </a:spcBef>
        <a:buNone/>
        <a:defRPr sz="4400" kern="1200">
          <a:solidFill>
            <a:srgbClr val="1E3D7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16"/>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D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119E6C3-6E31-426D-A71E-FC2DB8CB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9B58-CB15-408C-98E7-3A78969796E6}" type="datetimeFigureOut">
              <a:rPr lang="en-GB" smtClean="0"/>
              <a:t>31/05/2024</a:t>
            </a:fld>
            <a:endParaRPr lang="en-GB"/>
          </a:p>
        </p:txBody>
      </p:sp>
      <p:sp>
        <p:nvSpPr>
          <p:cNvPr id="5" name="Footer Placeholder 4">
            <a:extLst>
              <a:ext uri="{FF2B5EF4-FFF2-40B4-BE49-F238E27FC236}">
                <a16:creationId xmlns:a16="http://schemas.microsoft.com/office/drawing/2014/main" id="{DD4D67E0-8AB8-4EF7-9376-DBE023105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EB37E9-26D6-4005-9224-4D099D95E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CC21-AFC1-41CB-87A0-25FF6684EDBA}"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F894E880-DA67-4FA5-95F3-3C62C215509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6200000">
            <a:off x="-3352500" y="2895900"/>
            <a:ext cx="6983509" cy="940690"/>
          </a:xfrm>
          <a:prstGeom prst="rect">
            <a:avLst/>
          </a:prstGeom>
        </p:spPr>
      </p:pic>
    </p:spTree>
    <p:extLst>
      <p:ext uri="{BB962C8B-B14F-4D97-AF65-F5344CB8AC3E}">
        <p14:creationId xmlns:p14="http://schemas.microsoft.com/office/powerpoint/2010/main" val="20423853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775" r:id="rId9"/>
  </p:sldLayoutIdLst>
  <p:txStyles>
    <p:titleStyle>
      <a:lvl1pPr algn="l" defTabSz="914400" rtl="0" eaLnBrk="1" latinLnBrk="0" hangingPunct="1">
        <a:lnSpc>
          <a:spcPct val="90000"/>
        </a:lnSpc>
        <a:spcBef>
          <a:spcPct val="0"/>
        </a:spcBef>
        <a:buNone/>
        <a:defRPr sz="4400" kern="1200">
          <a:solidFill>
            <a:srgbClr val="1E3D7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1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2178289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9"/>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35009536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7"/>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37143758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8"/>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3735543962"/>
      </p:ext>
    </p:extLst>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5"/>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15046847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6"/>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DA1A7FF3-990D-4FF7-8167-E7D4E4028F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27849"/>
            <a:ext cx="6983509" cy="9406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E171237-E213-45D1-874C-B0DEDCA633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61" y="6454947"/>
            <a:ext cx="6983509" cy="940690"/>
          </a:xfrm>
          <a:prstGeom prst="rect">
            <a:avLst/>
          </a:prstGeom>
        </p:spPr>
      </p:pic>
    </p:spTree>
    <p:extLst>
      <p:ext uri="{BB962C8B-B14F-4D97-AF65-F5344CB8AC3E}">
        <p14:creationId xmlns:p14="http://schemas.microsoft.com/office/powerpoint/2010/main" val="4049899287"/>
      </p:ext>
    </p:extLst>
  </p:cSld>
  <p:clrMap bg1="lt1" tx1="dk1" bg2="lt2" tx2="dk2" accent1="accent1" accent2="accent2" accent3="accent3" accent4="accent4" accent5="accent5" accent6="accent6" hlink="hlink" folHlink="folHlink"/>
  <p:sldLayoutIdLst>
    <p:sldLayoutId id="2147483786" r:id="rId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4"/>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119E6C3-6E31-426D-A71E-FC2DB8CB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9B58-CB15-408C-98E7-3A78969796E6}" type="datetimeFigureOut">
              <a:rPr lang="en-GB" smtClean="0"/>
              <a:t>31/05/2024</a:t>
            </a:fld>
            <a:endParaRPr lang="en-GB"/>
          </a:p>
        </p:txBody>
      </p:sp>
      <p:sp>
        <p:nvSpPr>
          <p:cNvPr id="5" name="Footer Placeholder 4">
            <a:extLst>
              <a:ext uri="{FF2B5EF4-FFF2-40B4-BE49-F238E27FC236}">
                <a16:creationId xmlns:a16="http://schemas.microsoft.com/office/drawing/2014/main" id="{DD4D67E0-8AB8-4EF7-9376-DBE023105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EB37E9-26D6-4005-9224-4D099D95E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CC21-AFC1-41CB-87A0-25FF6684EDBA}"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99FD17A4-86F1-48D9-9780-DE7AB8ED1E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6200000">
            <a:off x="-3352500" y="2895900"/>
            <a:ext cx="6983509" cy="940690"/>
          </a:xfrm>
          <a:prstGeom prst="rect">
            <a:avLst/>
          </a:prstGeom>
        </p:spPr>
      </p:pic>
    </p:spTree>
    <p:extLst>
      <p:ext uri="{BB962C8B-B14F-4D97-AF65-F5344CB8AC3E}">
        <p14:creationId xmlns:p14="http://schemas.microsoft.com/office/powerpoint/2010/main" val="2562620627"/>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7" r:id="rId3"/>
    <p:sldLayoutId id="2147483668" r:id="rId4"/>
    <p:sldLayoutId id="2147483666" r:id="rId5"/>
    <p:sldLayoutId id="2147483664" r:id="rId6"/>
    <p:sldLayoutId id="2147483665" r:id="rId7"/>
    <p:sldLayoutId id="2147483773" r:id="rId8"/>
    <p:sldLayoutId id="2147483774" r:id="rId9"/>
  </p:sldLayoutIdLst>
  <p:txStyles>
    <p:titleStyle>
      <a:lvl1pPr algn="l" defTabSz="914400" rtl="0" eaLnBrk="1" latinLnBrk="0" hangingPunct="1">
        <a:lnSpc>
          <a:spcPct val="90000"/>
        </a:lnSpc>
        <a:spcBef>
          <a:spcPct val="0"/>
        </a:spcBef>
        <a:buNone/>
        <a:defRPr sz="4400" kern="1200">
          <a:solidFill>
            <a:srgbClr val="1E3D7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12"/>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1E3D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8AF3F-2210-4D5A-A9D6-C422F165A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A273C9-03AA-4D86-AC4E-1FFD642F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119E6C3-6E31-426D-A71E-FC2DB8CB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9B58-CB15-408C-98E7-3A78969796E6}" type="datetimeFigureOut">
              <a:rPr lang="en-GB" smtClean="0"/>
              <a:t>31/05/2024</a:t>
            </a:fld>
            <a:endParaRPr lang="en-GB"/>
          </a:p>
        </p:txBody>
      </p:sp>
      <p:sp>
        <p:nvSpPr>
          <p:cNvPr id="5" name="Footer Placeholder 4">
            <a:extLst>
              <a:ext uri="{FF2B5EF4-FFF2-40B4-BE49-F238E27FC236}">
                <a16:creationId xmlns:a16="http://schemas.microsoft.com/office/drawing/2014/main" id="{DD4D67E0-8AB8-4EF7-9376-DBE023105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EB37E9-26D6-4005-9224-4D099D95E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CC21-AFC1-41CB-87A0-25FF6684EDBA}"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99FD17A4-86F1-48D9-9780-DE7AB8ED1E7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6200000">
            <a:off x="-3352500" y="2895900"/>
            <a:ext cx="6983509" cy="940690"/>
          </a:xfrm>
          <a:prstGeom prst="rect">
            <a:avLst/>
          </a:prstGeom>
        </p:spPr>
      </p:pic>
    </p:spTree>
    <p:extLst>
      <p:ext uri="{BB962C8B-B14F-4D97-AF65-F5344CB8AC3E}">
        <p14:creationId xmlns:p14="http://schemas.microsoft.com/office/powerpoint/2010/main" val="297658663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71" r:id="rId8"/>
    <p:sldLayoutId id="2147483772"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Lst>
  <p:txStyles>
    <p:titleStyle>
      <a:lvl1pPr algn="l" defTabSz="914400" rtl="0" eaLnBrk="1" latinLnBrk="0" hangingPunct="1">
        <a:lnSpc>
          <a:spcPct val="90000"/>
        </a:lnSpc>
        <a:spcBef>
          <a:spcPct val="0"/>
        </a:spcBef>
        <a:buNone/>
        <a:defRPr sz="4400" kern="1200">
          <a:solidFill>
            <a:srgbClr val="FFC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FFFF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cloughlin@dynamictraining.org.uk" TargetMode="External"/><Relationship Id="rId2" Type="http://schemas.openxmlformats.org/officeDocument/2006/relationships/hyperlink" Target="https://www.dynamictraining.org.uk/employer-zone/" TargetMode="Externa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7.xml"/><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21" Type="http://schemas.openxmlformats.org/officeDocument/2006/relationships/image" Target="../media/image57.svg"/><Relationship Id="rId34" Type="http://schemas.openxmlformats.org/officeDocument/2006/relationships/image" Target="../media/image70.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33" Type="http://schemas.openxmlformats.org/officeDocument/2006/relationships/image" Target="../media/image69.sv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svg"/><Relationship Id="rId1" Type="http://schemas.openxmlformats.org/officeDocument/2006/relationships/slideLayout" Target="../slideLayouts/slideLayout68.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sv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svg"/><Relationship Id="rId31" Type="http://schemas.openxmlformats.org/officeDocument/2006/relationships/image" Target="../media/image67.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 Id="rId35" Type="http://schemas.openxmlformats.org/officeDocument/2006/relationships/image" Target="../media/image71.svg"/><Relationship Id="rId8" Type="http://schemas.openxmlformats.org/officeDocument/2006/relationships/image" Target="../media/image44.png"/><Relationship Id="rId3"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4A433-7434-E69F-291F-144CCB52974C}"/>
              </a:ext>
            </a:extLst>
          </p:cNvPr>
          <p:cNvSpPr>
            <a:spLocks noGrp="1"/>
          </p:cNvSpPr>
          <p:nvPr>
            <p:ph idx="1"/>
          </p:nvPr>
        </p:nvSpPr>
        <p:spPr/>
        <p:txBody>
          <a:bodyPr>
            <a:normAutofit fontScale="77500" lnSpcReduction="20000"/>
          </a:bodyPr>
          <a:lstStyle/>
          <a:p>
            <a:r>
              <a:rPr lang="en-US" sz="4800" b="1" dirty="0">
                <a:solidFill>
                  <a:srgbClr val="FFC000"/>
                </a:solidFill>
              </a:rPr>
              <a:t>Manager Information Session 2024</a:t>
            </a:r>
          </a:p>
          <a:p>
            <a:endParaRPr lang="en-US" sz="2400" dirty="0">
              <a:solidFill>
                <a:schemeClr val="accent5">
                  <a:lumMod val="60000"/>
                  <a:lumOff val="40000"/>
                </a:schemeClr>
              </a:solidFill>
              <a:hlinkClick r:id="rId2">
                <a:extLst>
                  <a:ext uri="{A12FA001-AC4F-418D-AE19-62706E023703}">
                    <ahyp:hlinkClr xmlns:ahyp="http://schemas.microsoft.com/office/drawing/2018/hyperlinkcolor" val="tx"/>
                  </a:ext>
                </a:extLst>
              </a:hlinkClick>
            </a:endParaRPr>
          </a:p>
          <a:p>
            <a:endParaRPr lang="en-US" sz="2400" dirty="0">
              <a:solidFill>
                <a:schemeClr val="accent5">
                  <a:lumMod val="60000"/>
                  <a:lumOff val="40000"/>
                </a:schemeClr>
              </a:solidFill>
              <a:hlinkClick r:id="rId2">
                <a:extLst>
                  <a:ext uri="{A12FA001-AC4F-418D-AE19-62706E023703}">
                    <ahyp:hlinkClr xmlns:ahyp="http://schemas.microsoft.com/office/drawing/2018/hyperlinkcolor" val="tx"/>
                  </a:ext>
                </a:extLst>
              </a:hlinkClick>
            </a:endParaRPr>
          </a:p>
          <a:p>
            <a:endParaRPr lang="en-US" sz="2400" b="1" dirty="0">
              <a:solidFill>
                <a:srgbClr val="FFC000"/>
              </a:solidFill>
            </a:endParaRPr>
          </a:p>
          <a:p>
            <a:r>
              <a:rPr lang="en-US" sz="2400" b="1" dirty="0">
                <a:solidFill>
                  <a:srgbClr val="FFC000"/>
                </a:solidFill>
              </a:rPr>
              <a:t>Anne Mcloughlin</a:t>
            </a:r>
          </a:p>
          <a:p>
            <a:r>
              <a:rPr lang="en-US" sz="2400" b="1" dirty="0">
                <a:solidFill>
                  <a:srgbClr val="FFC000"/>
                </a:solidFill>
                <a:hlinkClick r:id="rId3"/>
              </a:rPr>
              <a:t>anne.mcloughlin@dynamictraining.org.uk</a:t>
            </a:r>
            <a:endParaRPr lang="en-US" sz="2400" b="1" dirty="0">
              <a:solidFill>
                <a:srgbClr val="FFC000"/>
              </a:solidFill>
            </a:endParaRPr>
          </a:p>
          <a:p>
            <a:endParaRPr lang="en-GB" sz="2400" b="1" dirty="0">
              <a:solidFill>
                <a:srgbClr val="FFC000"/>
              </a:solidFill>
            </a:endParaRPr>
          </a:p>
          <a:p>
            <a:r>
              <a:rPr lang="en-GB" sz="2400" b="1" dirty="0">
                <a:solidFill>
                  <a:srgbClr val="FFC000"/>
                </a:solidFill>
              </a:rPr>
              <a:t>Please use the link below to visit our </a:t>
            </a:r>
            <a:r>
              <a:rPr lang="en-GB" sz="2400" b="1">
                <a:solidFill>
                  <a:srgbClr val="FFC000"/>
                </a:solidFill>
              </a:rPr>
              <a:t>new employer zone: </a:t>
            </a:r>
            <a:endParaRPr lang="en-GB" sz="2400" b="1" dirty="0">
              <a:solidFill>
                <a:srgbClr val="FFC000"/>
              </a:solidFill>
            </a:endParaRPr>
          </a:p>
          <a:p>
            <a:endParaRPr lang="en-US" sz="2400" dirty="0">
              <a:solidFill>
                <a:schemeClr val="accent5">
                  <a:lumMod val="60000"/>
                  <a:lumOff val="40000"/>
                </a:schemeClr>
              </a:solidFill>
              <a:hlinkClick r:id="rId2">
                <a:extLst>
                  <a:ext uri="{A12FA001-AC4F-418D-AE19-62706E023703}">
                    <ahyp:hlinkClr xmlns:ahyp="http://schemas.microsoft.com/office/drawing/2018/hyperlinkcolor" val="tx"/>
                  </a:ext>
                </a:extLst>
              </a:hlinkClick>
            </a:endParaRPr>
          </a:p>
          <a:p>
            <a:r>
              <a:rPr lang="en-US" sz="2400"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Employer Zone | Healthcare Apprenticeships | Dynamic Training</a:t>
            </a:r>
            <a:endParaRPr lang="en-US" sz="2400" b="1" dirty="0">
              <a:solidFill>
                <a:schemeClr val="accent5">
                  <a:lumMod val="60000"/>
                  <a:lumOff val="40000"/>
                </a:schemeClr>
              </a:solidFill>
            </a:endParaRPr>
          </a:p>
          <a:p>
            <a:endParaRPr lang="en-US" sz="3200" b="1" dirty="0">
              <a:solidFill>
                <a:srgbClr val="FFC000"/>
              </a:solidFill>
            </a:endParaRPr>
          </a:p>
          <a:p>
            <a:endParaRPr lang="en-US" sz="2400" b="1" dirty="0">
              <a:solidFill>
                <a:srgbClr val="FFC000"/>
              </a:solidFill>
            </a:endParaRPr>
          </a:p>
        </p:txBody>
      </p:sp>
    </p:spTree>
    <p:extLst>
      <p:ext uri="{BB962C8B-B14F-4D97-AF65-F5344CB8AC3E}">
        <p14:creationId xmlns:p14="http://schemas.microsoft.com/office/powerpoint/2010/main" val="388505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DA2EB5D2-8B4E-6327-F486-3C3CBC4FA536}"/>
              </a:ext>
            </a:extLst>
          </p:cNvPr>
          <p:cNvSpPr>
            <a:spLocks noGrp="1"/>
          </p:cNvSpPr>
          <p:nvPr>
            <p:ph type="title"/>
          </p:nvPr>
        </p:nvSpPr>
        <p:spPr>
          <a:xfrm>
            <a:off x="1063460" y="221624"/>
            <a:ext cx="7886700" cy="942611"/>
          </a:xfrm>
        </p:spPr>
        <p:txBody>
          <a:bodyPr>
            <a:normAutofit/>
          </a:bodyPr>
          <a:lstStyle/>
          <a:p>
            <a:r>
              <a:rPr lang="en-GB" sz="3600" dirty="0">
                <a:solidFill>
                  <a:srgbClr val="FFC000"/>
                </a:solidFill>
              </a:rPr>
              <a:t> off the job – what counts</a:t>
            </a:r>
          </a:p>
        </p:txBody>
      </p:sp>
      <p:pic>
        <p:nvPicPr>
          <p:cNvPr id="44" name="Picture 43" descr="A picture containing vector graphics&#10;&#10;Description automatically generated">
            <a:extLst>
              <a:ext uri="{FF2B5EF4-FFF2-40B4-BE49-F238E27FC236}">
                <a16:creationId xmlns:a16="http://schemas.microsoft.com/office/drawing/2014/main" id="{E42C1A07-CE37-B91B-A843-97EFBAE63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46" y="2928526"/>
            <a:ext cx="1938166" cy="1938166"/>
          </a:xfrm>
          <a:prstGeom prst="rect">
            <a:avLst/>
          </a:prstGeom>
        </p:spPr>
      </p:pic>
      <p:sp>
        <p:nvSpPr>
          <p:cNvPr id="45" name="TextBox 44">
            <a:extLst>
              <a:ext uri="{FF2B5EF4-FFF2-40B4-BE49-F238E27FC236}">
                <a16:creationId xmlns:a16="http://schemas.microsoft.com/office/drawing/2014/main" id="{A41BCC74-F031-2A34-7620-EEEAA6D0CE98}"/>
              </a:ext>
            </a:extLst>
          </p:cNvPr>
          <p:cNvSpPr txBox="1"/>
          <p:nvPr/>
        </p:nvSpPr>
        <p:spPr>
          <a:xfrm>
            <a:off x="7685704" y="4616770"/>
            <a:ext cx="26746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Simulation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exercises</a:t>
            </a:r>
          </a:p>
        </p:txBody>
      </p:sp>
      <p:grpSp>
        <p:nvGrpSpPr>
          <p:cNvPr id="47" name="Group 46">
            <a:extLst>
              <a:ext uri="{FF2B5EF4-FFF2-40B4-BE49-F238E27FC236}">
                <a16:creationId xmlns:a16="http://schemas.microsoft.com/office/drawing/2014/main" id="{10C71D4D-A209-1B0B-174C-230FF4501AC4}"/>
              </a:ext>
            </a:extLst>
          </p:cNvPr>
          <p:cNvGrpSpPr/>
          <p:nvPr/>
        </p:nvGrpSpPr>
        <p:grpSpPr>
          <a:xfrm>
            <a:off x="6961614" y="1586416"/>
            <a:ext cx="2300804" cy="781248"/>
            <a:chOff x="1716375" y="1293574"/>
            <a:chExt cx="2300804" cy="781248"/>
          </a:xfrm>
        </p:grpSpPr>
        <p:sp>
          <p:nvSpPr>
            <p:cNvPr id="48" name="TextBox 47">
              <a:extLst>
                <a:ext uri="{FF2B5EF4-FFF2-40B4-BE49-F238E27FC236}">
                  <a16:creationId xmlns:a16="http://schemas.microsoft.com/office/drawing/2014/main" id="{E4E61D43-123B-F283-7630-AB47EB5225E2}"/>
                </a:ext>
              </a:extLst>
            </p:cNvPr>
            <p:cNvSpPr txBox="1"/>
            <p:nvPr/>
          </p:nvSpPr>
          <p:spPr>
            <a:xfrm>
              <a:off x="2429691" y="1514849"/>
              <a:ext cx="15874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Conferences</a:t>
              </a:r>
            </a:p>
          </p:txBody>
        </p:sp>
        <p:pic>
          <p:nvPicPr>
            <p:cNvPr id="50" name="Graphic 49" descr="Badge Tick1 with solid fill">
              <a:extLst>
                <a:ext uri="{FF2B5EF4-FFF2-40B4-BE49-F238E27FC236}">
                  <a16:creationId xmlns:a16="http://schemas.microsoft.com/office/drawing/2014/main" id="{9B9E4B06-C514-F5A5-ACF0-3D45DEB723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375" y="1293574"/>
              <a:ext cx="781248" cy="781248"/>
            </a:xfrm>
            <a:prstGeom prst="rect">
              <a:avLst/>
            </a:prstGeom>
          </p:spPr>
        </p:pic>
      </p:grpSp>
      <p:grpSp>
        <p:nvGrpSpPr>
          <p:cNvPr id="51" name="Group 50">
            <a:extLst>
              <a:ext uri="{FF2B5EF4-FFF2-40B4-BE49-F238E27FC236}">
                <a16:creationId xmlns:a16="http://schemas.microsoft.com/office/drawing/2014/main" id="{95AA417C-856E-4E2A-7295-405BB47F3371}"/>
              </a:ext>
            </a:extLst>
          </p:cNvPr>
          <p:cNvGrpSpPr/>
          <p:nvPr/>
        </p:nvGrpSpPr>
        <p:grpSpPr>
          <a:xfrm>
            <a:off x="6989342" y="5538747"/>
            <a:ext cx="2571886" cy="781248"/>
            <a:chOff x="7032214" y="5666494"/>
            <a:chExt cx="2571886" cy="781248"/>
          </a:xfrm>
        </p:grpSpPr>
        <p:sp>
          <p:nvSpPr>
            <p:cNvPr id="53" name="TextBox 52">
              <a:extLst>
                <a:ext uri="{FF2B5EF4-FFF2-40B4-BE49-F238E27FC236}">
                  <a16:creationId xmlns:a16="http://schemas.microsoft.com/office/drawing/2014/main" id="{B7FD9C5E-6775-AC10-0D85-CDC729598251}"/>
                </a:ext>
              </a:extLst>
            </p:cNvPr>
            <p:cNvSpPr txBox="1"/>
            <p:nvPr/>
          </p:nvSpPr>
          <p:spPr>
            <a:xfrm>
              <a:off x="7716959" y="5758017"/>
              <a:ext cx="1887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Independent research</a:t>
              </a:r>
            </a:p>
          </p:txBody>
        </p:sp>
        <p:pic>
          <p:nvPicPr>
            <p:cNvPr id="54" name="Graphic 53" descr="Badge Tick1 with solid fill">
              <a:extLst>
                <a:ext uri="{FF2B5EF4-FFF2-40B4-BE49-F238E27FC236}">
                  <a16:creationId xmlns:a16="http://schemas.microsoft.com/office/drawing/2014/main" id="{9B1DB3E0-7969-D03F-313A-A1022E117C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2214" y="5666494"/>
              <a:ext cx="781248" cy="781248"/>
            </a:xfrm>
            <a:prstGeom prst="rect">
              <a:avLst/>
            </a:prstGeom>
          </p:spPr>
        </p:pic>
      </p:grpSp>
      <p:grpSp>
        <p:nvGrpSpPr>
          <p:cNvPr id="60" name="Group 59">
            <a:extLst>
              <a:ext uri="{FF2B5EF4-FFF2-40B4-BE49-F238E27FC236}">
                <a16:creationId xmlns:a16="http://schemas.microsoft.com/office/drawing/2014/main" id="{9E4309DB-B6A5-8C4C-3F5D-DE7D40D54B45}"/>
              </a:ext>
            </a:extLst>
          </p:cNvPr>
          <p:cNvGrpSpPr/>
          <p:nvPr/>
        </p:nvGrpSpPr>
        <p:grpSpPr>
          <a:xfrm>
            <a:off x="2786386" y="3471454"/>
            <a:ext cx="1794296" cy="781248"/>
            <a:chOff x="4086545" y="1398671"/>
            <a:chExt cx="1794296" cy="781248"/>
          </a:xfrm>
        </p:grpSpPr>
        <p:sp>
          <p:nvSpPr>
            <p:cNvPr id="79" name="TextBox 78">
              <a:extLst>
                <a:ext uri="{FF2B5EF4-FFF2-40B4-BE49-F238E27FC236}">
                  <a16:creationId xmlns:a16="http://schemas.microsoft.com/office/drawing/2014/main" id="{B7538671-823E-59FC-1BF9-CBDD6B66BEA3}"/>
                </a:ext>
              </a:extLst>
            </p:cNvPr>
            <p:cNvSpPr txBox="1"/>
            <p:nvPr/>
          </p:nvSpPr>
          <p:spPr>
            <a:xfrm>
              <a:off x="4823845" y="1597143"/>
              <a:ext cx="10569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Roleplay</a:t>
              </a:r>
            </a:p>
          </p:txBody>
        </p:sp>
        <p:pic>
          <p:nvPicPr>
            <p:cNvPr id="80" name="Graphic 79" descr="Badge Tick1 with solid fill">
              <a:extLst>
                <a:ext uri="{FF2B5EF4-FFF2-40B4-BE49-F238E27FC236}">
                  <a16:creationId xmlns:a16="http://schemas.microsoft.com/office/drawing/2014/main" id="{3771FC84-80AD-83CB-80A5-26BB77B2D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6545" y="1398671"/>
              <a:ext cx="781248" cy="781248"/>
            </a:xfrm>
            <a:prstGeom prst="rect">
              <a:avLst/>
            </a:prstGeom>
          </p:spPr>
        </p:pic>
      </p:grpSp>
      <p:grpSp>
        <p:nvGrpSpPr>
          <p:cNvPr id="81" name="Group 80">
            <a:extLst>
              <a:ext uri="{FF2B5EF4-FFF2-40B4-BE49-F238E27FC236}">
                <a16:creationId xmlns:a16="http://schemas.microsoft.com/office/drawing/2014/main" id="{742A8D76-20BE-F21C-A5D0-B1CA23FA10B2}"/>
              </a:ext>
            </a:extLst>
          </p:cNvPr>
          <p:cNvGrpSpPr/>
          <p:nvPr/>
        </p:nvGrpSpPr>
        <p:grpSpPr>
          <a:xfrm>
            <a:off x="9462631" y="1578083"/>
            <a:ext cx="2417031" cy="781248"/>
            <a:chOff x="9563863" y="475262"/>
            <a:chExt cx="2417031" cy="781248"/>
          </a:xfrm>
        </p:grpSpPr>
        <p:sp>
          <p:nvSpPr>
            <p:cNvPr id="82" name="TextBox 81">
              <a:extLst>
                <a:ext uri="{FF2B5EF4-FFF2-40B4-BE49-F238E27FC236}">
                  <a16:creationId xmlns:a16="http://schemas.microsoft.com/office/drawing/2014/main" id="{21C1BCB0-A2A2-4F38-9A25-59F5BBBFD117}"/>
                </a:ext>
              </a:extLst>
            </p:cNvPr>
            <p:cNvSpPr txBox="1"/>
            <p:nvPr/>
          </p:nvSpPr>
          <p:spPr>
            <a:xfrm>
              <a:off x="10281447" y="547814"/>
              <a:ext cx="16994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Visiting other departments</a:t>
              </a:r>
            </a:p>
          </p:txBody>
        </p:sp>
        <p:pic>
          <p:nvPicPr>
            <p:cNvPr id="83" name="Graphic 82" descr="Badge Tick1 with solid fill">
              <a:extLst>
                <a:ext uri="{FF2B5EF4-FFF2-40B4-BE49-F238E27FC236}">
                  <a16:creationId xmlns:a16="http://schemas.microsoft.com/office/drawing/2014/main" id="{EF7661F9-E30A-2B11-E088-C6CB6A19B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3863" y="475262"/>
              <a:ext cx="781248" cy="781248"/>
            </a:xfrm>
            <a:prstGeom prst="rect">
              <a:avLst/>
            </a:prstGeom>
          </p:spPr>
        </p:pic>
      </p:grpSp>
      <p:grpSp>
        <p:nvGrpSpPr>
          <p:cNvPr id="84" name="Group 83">
            <a:extLst>
              <a:ext uri="{FF2B5EF4-FFF2-40B4-BE49-F238E27FC236}">
                <a16:creationId xmlns:a16="http://schemas.microsoft.com/office/drawing/2014/main" id="{BE4FE45A-82D1-BC71-EF94-9474AB940BA3}"/>
              </a:ext>
            </a:extLst>
          </p:cNvPr>
          <p:cNvGrpSpPr/>
          <p:nvPr/>
        </p:nvGrpSpPr>
        <p:grpSpPr>
          <a:xfrm>
            <a:off x="9462631" y="2519777"/>
            <a:ext cx="3736528" cy="781248"/>
            <a:chOff x="9481096" y="2519508"/>
            <a:chExt cx="3736528" cy="781248"/>
          </a:xfrm>
        </p:grpSpPr>
        <p:sp>
          <p:nvSpPr>
            <p:cNvPr id="85" name="TextBox 84">
              <a:extLst>
                <a:ext uri="{FF2B5EF4-FFF2-40B4-BE49-F238E27FC236}">
                  <a16:creationId xmlns:a16="http://schemas.microsoft.com/office/drawing/2014/main" id="{D3C09A71-433A-85CB-A4A8-4299208B1543}"/>
                </a:ext>
              </a:extLst>
            </p:cNvPr>
            <p:cNvSpPr txBox="1"/>
            <p:nvPr/>
          </p:nvSpPr>
          <p:spPr>
            <a:xfrm>
              <a:off x="10219369" y="2716703"/>
              <a:ext cx="29982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Coaching sessions</a:t>
              </a:r>
            </a:p>
          </p:txBody>
        </p:sp>
        <p:pic>
          <p:nvPicPr>
            <p:cNvPr id="86" name="Graphic 85" descr="Badge Tick1 with solid fill">
              <a:extLst>
                <a:ext uri="{FF2B5EF4-FFF2-40B4-BE49-F238E27FC236}">
                  <a16:creationId xmlns:a16="http://schemas.microsoft.com/office/drawing/2014/main" id="{9D1969BB-1BC1-F912-65C2-6F7DC2B251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1096" y="2519508"/>
              <a:ext cx="781248" cy="781248"/>
            </a:xfrm>
            <a:prstGeom prst="rect">
              <a:avLst/>
            </a:prstGeom>
          </p:spPr>
        </p:pic>
      </p:grpSp>
      <p:grpSp>
        <p:nvGrpSpPr>
          <p:cNvPr id="87" name="Group 86">
            <a:extLst>
              <a:ext uri="{FF2B5EF4-FFF2-40B4-BE49-F238E27FC236}">
                <a16:creationId xmlns:a16="http://schemas.microsoft.com/office/drawing/2014/main" id="{A1729053-A1A4-3FFB-FADD-915B832B7785}"/>
              </a:ext>
            </a:extLst>
          </p:cNvPr>
          <p:cNvGrpSpPr/>
          <p:nvPr/>
        </p:nvGrpSpPr>
        <p:grpSpPr>
          <a:xfrm>
            <a:off x="9483417" y="3454083"/>
            <a:ext cx="3090551" cy="781248"/>
            <a:chOff x="8890343" y="2694254"/>
            <a:chExt cx="3090551" cy="781248"/>
          </a:xfrm>
        </p:grpSpPr>
        <p:sp>
          <p:nvSpPr>
            <p:cNvPr id="88" name="TextBox 87">
              <a:extLst>
                <a:ext uri="{FF2B5EF4-FFF2-40B4-BE49-F238E27FC236}">
                  <a16:creationId xmlns:a16="http://schemas.microsoft.com/office/drawing/2014/main" id="{320D4A15-2BC8-CDC2-C335-5368DEB025F4}"/>
                </a:ext>
              </a:extLst>
            </p:cNvPr>
            <p:cNvSpPr txBox="1"/>
            <p:nvPr/>
          </p:nvSpPr>
          <p:spPr>
            <a:xfrm>
              <a:off x="9604100" y="2839557"/>
              <a:ext cx="23767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Departmental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rotation</a:t>
              </a:r>
            </a:p>
          </p:txBody>
        </p:sp>
        <p:pic>
          <p:nvPicPr>
            <p:cNvPr id="89" name="Graphic 88" descr="Badge Tick1 with solid fill">
              <a:extLst>
                <a:ext uri="{FF2B5EF4-FFF2-40B4-BE49-F238E27FC236}">
                  <a16:creationId xmlns:a16="http://schemas.microsoft.com/office/drawing/2014/main" id="{F51D1028-C5F7-9EC7-F0C3-C2B34B1CD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0343" y="2694254"/>
              <a:ext cx="781248" cy="781248"/>
            </a:xfrm>
            <a:prstGeom prst="rect">
              <a:avLst/>
            </a:prstGeom>
          </p:spPr>
        </p:pic>
      </p:grpSp>
      <p:grpSp>
        <p:nvGrpSpPr>
          <p:cNvPr id="90" name="Group 89">
            <a:extLst>
              <a:ext uri="{FF2B5EF4-FFF2-40B4-BE49-F238E27FC236}">
                <a16:creationId xmlns:a16="http://schemas.microsoft.com/office/drawing/2014/main" id="{505F3EB1-23B8-D284-A264-5EC451F16559}"/>
              </a:ext>
            </a:extLst>
          </p:cNvPr>
          <p:cNvGrpSpPr/>
          <p:nvPr/>
        </p:nvGrpSpPr>
        <p:grpSpPr>
          <a:xfrm>
            <a:off x="6953898" y="2514835"/>
            <a:ext cx="2206464" cy="781248"/>
            <a:chOff x="6657410" y="2524422"/>
            <a:chExt cx="2206464" cy="781248"/>
          </a:xfrm>
        </p:grpSpPr>
        <p:sp>
          <p:nvSpPr>
            <p:cNvPr id="91" name="TextBox 90">
              <a:extLst>
                <a:ext uri="{FF2B5EF4-FFF2-40B4-BE49-F238E27FC236}">
                  <a16:creationId xmlns:a16="http://schemas.microsoft.com/office/drawing/2014/main" id="{0C7F5CFC-5963-3DFA-1748-6A8019B23B18}"/>
                </a:ext>
              </a:extLst>
            </p:cNvPr>
            <p:cNvSpPr txBox="1"/>
            <p:nvPr/>
          </p:nvSpPr>
          <p:spPr>
            <a:xfrm>
              <a:off x="7408372" y="2633753"/>
              <a:ext cx="14555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Reflective journal</a:t>
              </a:r>
            </a:p>
          </p:txBody>
        </p:sp>
        <p:pic>
          <p:nvPicPr>
            <p:cNvPr id="92" name="Graphic 91" descr="Badge Tick1 with solid fill">
              <a:extLst>
                <a:ext uri="{FF2B5EF4-FFF2-40B4-BE49-F238E27FC236}">
                  <a16:creationId xmlns:a16="http://schemas.microsoft.com/office/drawing/2014/main" id="{2CF86CB6-D24C-392F-9E4E-BF508C96A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7410" y="2524422"/>
              <a:ext cx="781248" cy="781248"/>
            </a:xfrm>
            <a:prstGeom prst="rect">
              <a:avLst/>
            </a:prstGeom>
          </p:spPr>
        </p:pic>
      </p:grpSp>
      <p:grpSp>
        <p:nvGrpSpPr>
          <p:cNvPr id="93" name="Group 92">
            <a:extLst>
              <a:ext uri="{FF2B5EF4-FFF2-40B4-BE49-F238E27FC236}">
                <a16:creationId xmlns:a16="http://schemas.microsoft.com/office/drawing/2014/main" id="{A72378BB-736C-0653-8F32-6394BE347443}"/>
              </a:ext>
            </a:extLst>
          </p:cNvPr>
          <p:cNvGrpSpPr/>
          <p:nvPr/>
        </p:nvGrpSpPr>
        <p:grpSpPr>
          <a:xfrm>
            <a:off x="4817245" y="2485693"/>
            <a:ext cx="2172097" cy="781248"/>
            <a:chOff x="4875937" y="2333166"/>
            <a:chExt cx="2172097" cy="781248"/>
          </a:xfrm>
        </p:grpSpPr>
        <p:sp>
          <p:nvSpPr>
            <p:cNvPr id="94" name="TextBox 93">
              <a:extLst>
                <a:ext uri="{FF2B5EF4-FFF2-40B4-BE49-F238E27FC236}">
                  <a16:creationId xmlns:a16="http://schemas.microsoft.com/office/drawing/2014/main" id="{3A21AB70-3DBD-993A-17FC-8D9A094141FB}"/>
                </a:ext>
              </a:extLst>
            </p:cNvPr>
            <p:cNvSpPr txBox="1"/>
            <p:nvPr/>
          </p:nvSpPr>
          <p:spPr>
            <a:xfrm>
              <a:off x="5607284" y="2483612"/>
              <a:ext cx="144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Inhouse training</a:t>
              </a:r>
            </a:p>
          </p:txBody>
        </p:sp>
        <p:pic>
          <p:nvPicPr>
            <p:cNvPr id="95" name="Graphic 94" descr="Badge Tick1 with solid fill">
              <a:extLst>
                <a:ext uri="{FF2B5EF4-FFF2-40B4-BE49-F238E27FC236}">
                  <a16:creationId xmlns:a16="http://schemas.microsoft.com/office/drawing/2014/main" id="{1097504D-38DE-E07B-35AF-5D697E57BF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937" y="2333166"/>
              <a:ext cx="781248" cy="781248"/>
            </a:xfrm>
            <a:prstGeom prst="rect">
              <a:avLst/>
            </a:prstGeom>
          </p:spPr>
        </p:pic>
      </p:grpSp>
      <p:grpSp>
        <p:nvGrpSpPr>
          <p:cNvPr id="96" name="Group 95">
            <a:extLst>
              <a:ext uri="{FF2B5EF4-FFF2-40B4-BE49-F238E27FC236}">
                <a16:creationId xmlns:a16="http://schemas.microsoft.com/office/drawing/2014/main" id="{6EC2A0F9-4693-CB59-625C-709DD7D102C4}"/>
              </a:ext>
            </a:extLst>
          </p:cNvPr>
          <p:cNvGrpSpPr/>
          <p:nvPr/>
        </p:nvGrpSpPr>
        <p:grpSpPr>
          <a:xfrm>
            <a:off x="2786386" y="2513998"/>
            <a:ext cx="2108874" cy="781248"/>
            <a:chOff x="2786386" y="2665521"/>
            <a:chExt cx="2108874" cy="781248"/>
          </a:xfrm>
        </p:grpSpPr>
        <p:sp>
          <p:nvSpPr>
            <p:cNvPr id="97" name="TextBox 96">
              <a:extLst>
                <a:ext uri="{FF2B5EF4-FFF2-40B4-BE49-F238E27FC236}">
                  <a16:creationId xmlns:a16="http://schemas.microsoft.com/office/drawing/2014/main" id="{8D034598-72A4-9030-FE5D-1D83CC1077DF}"/>
                </a:ext>
              </a:extLst>
            </p:cNvPr>
            <p:cNvSpPr txBox="1"/>
            <p:nvPr/>
          </p:nvSpPr>
          <p:spPr>
            <a:xfrm>
              <a:off x="3506107" y="2841328"/>
              <a:ext cx="1389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Mentoring</a:t>
              </a:r>
            </a:p>
          </p:txBody>
        </p:sp>
        <p:pic>
          <p:nvPicPr>
            <p:cNvPr id="98" name="Graphic 97" descr="Badge Tick1 with solid fill">
              <a:extLst>
                <a:ext uri="{FF2B5EF4-FFF2-40B4-BE49-F238E27FC236}">
                  <a16:creationId xmlns:a16="http://schemas.microsoft.com/office/drawing/2014/main" id="{DB209B31-DAF1-2080-E893-23FE74517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6386" y="2665521"/>
              <a:ext cx="781248" cy="781248"/>
            </a:xfrm>
            <a:prstGeom prst="rect">
              <a:avLst/>
            </a:prstGeom>
          </p:spPr>
        </p:pic>
      </p:grpSp>
      <p:grpSp>
        <p:nvGrpSpPr>
          <p:cNvPr id="99" name="Group 98">
            <a:extLst>
              <a:ext uri="{FF2B5EF4-FFF2-40B4-BE49-F238E27FC236}">
                <a16:creationId xmlns:a16="http://schemas.microsoft.com/office/drawing/2014/main" id="{299D454F-537B-CD60-DD8C-61ED6E6C780A}"/>
              </a:ext>
            </a:extLst>
          </p:cNvPr>
          <p:cNvGrpSpPr/>
          <p:nvPr/>
        </p:nvGrpSpPr>
        <p:grpSpPr>
          <a:xfrm>
            <a:off x="4823845" y="3442462"/>
            <a:ext cx="2457082" cy="775305"/>
            <a:chOff x="4034221" y="3418294"/>
            <a:chExt cx="2457082" cy="775305"/>
          </a:xfrm>
        </p:grpSpPr>
        <p:sp>
          <p:nvSpPr>
            <p:cNvPr id="100" name="TextBox 99">
              <a:extLst>
                <a:ext uri="{FF2B5EF4-FFF2-40B4-BE49-F238E27FC236}">
                  <a16:creationId xmlns:a16="http://schemas.microsoft.com/office/drawing/2014/main" id="{DB23BCA0-6612-0C62-F176-F5CCC359A129}"/>
                </a:ext>
              </a:extLst>
            </p:cNvPr>
            <p:cNvSpPr txBox="1"/>
            <p:nvPr/>
          </p:nvSpPr>
          <p:spPr>
            <a:xfrm>
              <a:off x="4765429" y="3513560"/>
              <a:ext cx="1725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Written assignments</a:t>
              </a:r>
            </a:p>
          </p:txBody>
        </p:sp>
        <p:pic>
          <p:nvPicPr>
            <p:cNvPr id="101" name="Graphic 100" descr="Badge Tick1 with solid fill">
              <a:extLst>
                <a:ext uri="{FF2B5EF4-FFF2-40B4-BE49-F238E27FC236}">
                  <a16:creationId xmlns:a16="http://schemas.microsoft.com/office/drawing/2014/main" id="{B4BEBDB4-1541-DB6C-C06A-878CC14503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4221" y="3418294"/>
              <a:ext cx="775305" cy="775305"/>
            </a:xfrm>
            <a:prstGeom prst="rect">
              <a:avLst/>
            </a:prstGeom>
          </p:spPr>
        </p:pic>
      </p:grpSp>
      <p:grpSp>
        <p:nvGrpSpPr>
          <p:cNvPr id="102" name="Group 101">
            <a:extLst>
              <a:ext uri="{FF2B5EF4-FFF2-40B4-BE49-F238E27FC236}">
                <a16:creationId xmlns:a16="http://schemas.microsoft.com/office/drawing/2014/main" id="{BB9CEC28-B9F4-CE26-314F-5AC59E11F658}"/>
              </a:ext>
            </a:extLst>
          </p:cNvPr>
          <p:cNvGrpSpPr/>
          <p:nvPr/>
        </p:nvGrpSpPr>
        <p:grpSpPr>
          <a:xfrm>
            <a:off x="6976179" y="3453088"/>
            <a:ext cx="1887695" cy="781248"/>
            <a:chOff x="6657410" y="3499646"/>
            <a:chExt cx="1887695" cy="781248"/>
          </a:xfrm>
        </p:grpSpPr>
        <p:sp>
          <p:nvSpPr>
            <p:cNvPr id="103" name="TextBox 102">
              <a:extLst>
                <a:ext uri="{FF2B5EF4-FFF2-40B4-BE49-F238E27FC236}">
                  <a16:creationId xmlns:a16="http://schemas.microsoft.com/office/drawing/2014/main" id="{1E52AE4E-8788-446F-82FD-5E05746C8495}"/>
                </a:ext>
              </a:extLst>
            </p:cNvPr>
            <p:cNvSpPr txBox="1"/>
            <p:nvPr/>
          </p:nvSpPr>
          <p:spPr>
            <a:xfrm>
              <a:off x="7344522" y="3711811"/>
              <a:ext cx="12005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Research</a:t>
              </a:r>
            </a:p>
          </p:txBody>
        </p:sp>
        <p:pic>
          <p:nvPicPr>
            <p:cNvPr id="104" name="Graphic 103" descr="Badge Tick1 with solid fill">
              <a:extLst>
                <a:ext uri="{FF2B5EF4-FFF2-40B4-BE49-F238E27FC236}">
                  <a16:creationId xmlns:a16="http://schemas.microsoft.com/office/drawing/2014/main" id="{C3F24D70-05F1-F832-D6DC-82A68473A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7410" y="3499646"/>
              <a:ext cx="781248" cy="781248"/>
            </a:xfrm>
            <a:prstGeom prst="rect">
              <a:avLst/>
            </a:prstGeom>
          </p:spPr>
        </p:pic>
      </p:grpSp>
      <p:grpSp>
        <p:nvGrpSpPr>
          <p:cNvPr id="105" name="Group 104">
            <a:extLst>
              <a:ext uri="{FF2B5EF4-FFF2-40B4-BE49-F238E27FC236}">
                <a16:creationId xmlns:a16="http://schemas.microsoft.com/office/drawing/2014/main" id="{E5F04F27-21F2-C41A-44F3-676F9A9FC55E}"/>
              </a:ext>
            </a:extLst>
          </p:cNvPr>
          <p:cNvGrpSpPr/>
          <p:nvPr/>
        </p:nvGrpSpPr>
        <p:grpSpPr>
          <a:xfrm>
            <a:off x="9483417" y="4518533"/>
            <a:ext cx="2733965" cy="781248"/>
            <a:chOff x="6933585" y="1150501"/>
            <a:chExt cx="2733965" cy="781248"/>
          </a:xfrm>
        </p:grpSpPr>
        <p:sp>
          <p:nvSpPr>
            <p:cNvPr id="106" name="TextBox 105">
              <a:extLst>
                <a:ext uri="{FF2B5EF4-FFF2-40B4-BE49-F238E27FC236}">
                  <a16:creationId xmlns:a16="http://schemas.microsoft.com/office/drawing/2014/main" id="{1B2924D9-7862-0BC9-171F-A56B3C1F0735}"/>
                </a:ext>
              </a:extLst>
            </p:cNvPr>
            <p:cNvSpPr txBox="1"/>
            <p:nvPr/>
          </p:nvSpPr>
          <p:spPr>
            <a:xfrm>
              <a:off x="7676390" y="1361367"/>
              <a:ext cx="1991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E-portfolio</a:t>
              </a:r>
            </a:p>
          </p:txBody>
        </p:sp>
        <p:pic>
          <p:nvPicPr>
            <p:cNvPr id="107" name="Graphic 106" descr="Badge Tick1 with solid fill">
              <a:extLst>
                <a:ext uri="{FF2B5EF4-FFF2-40B4-BE49-F238E27FC236}">
                  <a16:creationId xmlns:a16="http://schemas.microsoft.com/office/drawing/2014/main" id="{0FFB8DF8-D933-4001-C3F8-348189DED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3585" y="1150501"/>
              <a:ext cx="781248" cy="781248"/>
            </a:xfrm>
            <a:prstGeom prst="rect">
              <a:avLst/>
            </a:prstGeom>
          </p:spPr>
        </p:pic>
      </p:grpSp>
      <p:grpSp>
        <p:nvGrpSpPr>
          <p:cNvPr id="108" name="Group 107">
            <a:extLst>
              <a:ext uri="{FF2B5EF4-FFF2-40B4-BE49-F238E27FC236}">
                <a16:creationId xmlns:a16="http://schemas.microsoft.com/office/drawing/2014/main" id="{5BE08CB5-04E5-2B3E-59C4-9D6469C576DC}"/>
              </a:ext>
            </a:extLst>
          </p:cNvPr>
          <p:cNvGrpSpPr/>
          <p:nvPr/>
        </p:nvGrpSpPr>
        <p:grpSpPr>
          <a:xfrm>
            <a:off x="9493371" y="5470020"/>
            <a:ext cx="2137195" cy="781248"/>
            <a:chOff x="9579115" y="4944163"/>
            <a:chExt cx="2137195" cy="781248"/>
          </a:xfrm>
        </p:grpSpPr>
        <p:sp>
          <p:nvSpPr>
            <p:cNvPr id="109" name="TextBox 108">
              <a:extLst>
                <a:ext uri="{FF2B5EF4-FFF2-40B4-BE49-F238E27FC236}">
                  <a16:creationId xmlns:a16="http://schemas.microsoft.com/office/drawing/2014/main" id="{1F0E9F7F-562D-9256-7BD1-C14E785B1D74}"/>
                </a:ext>
              </a:extLst>
            </p:cNvPr>
            <p:cNvSpPr txBox="1"/>
            <p:nvPr/>
          </p:nvSpPr>
          <p:spPr>
            <a:xfrm>
              <a:off x="10305113" y="5093388"/>
              <a:ext cx="14111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Workshops</a:t>
              </a:r>
            </a:p>
          </p:txBody>
        </p:sp>
        <p:pic>
          <p:nvPicPr>
            <p:cNvPr id="110" name="Graphic 109" descr="Badge Tick1 with solid fill">
              <a:extLst>
                <a:ext uri="{FF2B5EF4-FFF2-40B4-BE49-F238E27FC236}">
                  <a16:creationId xmlns:a16="http://schemas.microsoft.com/office/drawing/2014/main" id="{5A0A875A-ECFE-2474-4718-D9A96735FE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9115" y="4944163"/>
              <a:ext cx="781248" cy="781248"/>
            </a:xfrm>
            <a:prstGeom prst="rect">
              <a:avLst/>
            </a:prstGeom>
          </p:spPr>
        </p:pic>
      </p:grpSp>
      <p:pic>
        <p:nvPicPr>
          <p:cNvPr id="111" name="Graphic 110" descr="Badge Tick1 with solid fill">
            <a:extLst>
              <a:ext uri="{FF2B5EF4-FFF2-40B4-BE49-F238E27FC236}">
                <a16:creationId xmlns:a16="http://schemas.microsoft.com/office/drawing/2014/main" id="{7BE91C16-87F0-EB85-CAE6-EE7F5661A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898" y="4543649"/>
            <a:ext cx="781248" cy="781248"/>
          </a:xfrm>
          <a:prstGeom prst="rect">
            <a:avLst/>
          </a:prstGeom>
        </p:spPr>
      </p:pic>
      <p:grpSp>
        <p:nvGrpSpPr>
          <p:cNvPr id="112" name="Group 111">
            <a:extLst>
              <a:ext uri="{FF2B5EF4-FFF2-40B4-BE49-F238E27FC236}">
                <a16:creationId xmlns:a16="http://schemas.microsoft.com/office/drawing/2014/main" id="{D715E7A7-979A-059A-9C78-6A293399FD12}"/>
              </a:ext>
            </a:extLst>
          </p:cNvPr>
          <p:cNvGrpSpPr/>
          <p:nvPr/>
        </p:nvGrpSpPr>
        <p:grpSpPr>
          <a:xfrm>
            <a:off x="4823845" y="4512200"/>
            <a:ext cx="2171990" cy="917664"/>
            <a:chOff x="4859831" y="4335764"/>
            <a:chExt cx="2171990" cy="917664"/>
          </a:xfrm>
        </p:grpSpPr>
        <p:sp>
          <p:nvSpPr>
            <p:cNvPr id="113" name="TextBox 112">
              <a:extLst>
                <a:ext uri="{FF2B5EF4-FFF2-40B4-BE49-F238E27FC236}">
                  <a16:creationId xmlns:a16="http://schemas.microsoft.com/office/drawing/2014/main" id="{65A66BAB-51DC-2181-FEE2-C436B43B93DF}"/>
                </a:ext>
              </a:extLst>
            </p:cNvPr>
            <p:cNvSpPr txBox="1"/>
            <p:nvPr/>
          </p:nvSpPr>
          <p:spPr>
            <a:xfrm>
              <a:off x="5591071" y="4422431"/>
              <a:ext cx="14407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Classroom or taught sessions</a:t>
              </a:r>
            </a:p>
          </p:txBody>
        </p:sp>
        <p:pic>
          <p:nvPicPr>
            <p:cNvPr id="114" name="Graphic 113" descr="Badge Tick1 with solid fill">
              <a:extLst>
                <a:ext uri="{FF2B5EF4-FFF2-40B4-BE49-F238E27FC236}">
                  <a16:creationId xmlns:a16="http://schemas.microsoft.com/office/drawing/2014/main" id="{7B25745B-A830-394A-66FE-31A30AB3CA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831" y="4335764"/>
              <a:ext cx="781248" cy="781248"/>
            </a:xfrm>
            <a:prstGeom prst="rect">
              <a:avLst/>
            </a:prstGeom>
          </p:spPr>
        </p:pic>
      </p:grpSp>
      <p:grpSp>
        <p:nvGrpSpPr>
          <p:cNvPr id="115" name="Group 114">
            <a:extLst>
              <a:ext uri="{FF2B5EF4-FFF2-40B4-BE49-F238E27FC236}">
                <a16:creationId xmlns:a16="http://schemas.microsoft.com/office/drawing/2014/main" id="{C9F611D2-268A-4F0D-75AC-0E451F05A4C0}"/>
              </a:ext>
            </a:extLst>
          </p:cNvPr>
          <p:cNvGrpSpPr/>
          <p:nvPr/>
        </p:nvGrpSpPr>
        <p:grpSpPr>
          <a:xfrm>
            <a:off x="2786386" y="4495466"/>
            <a:ext cx="1654721" cy="781248"/>
            <a:chOff x="2965825" y="4352400"/>
            <a:chExt cx="1654721" cy="781248"/>
          </a:xfrm>
        </p:grpSpPr>
        <p:sp>
          <p:nvSpPr>
            <p:cNvPr id="116" name="TextBox 115">
              <a:extLst>
                <a:ext uri="{FF2B5EF4-FFF2-40B4-BE49-F238E27FC236}">
                  <a16:creationId xmlns:a16="http://schemas.microsoft.com/office/drawing/2014/main" id="{261FF685-86BA-EDBF-FB6F-661FD0F66571}"/>
                </a:ext>
              </a:extLst>
            </p:cNvPr>
            <p:cNvSpPr txBox="1"/>
            <p:nvPr/>
          </p:nvSpPr>
          <p:spPr>
            <a:xfrm>
              <a:off x="3683822" y="4466604"/>
              <a:ext cx="9367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Team training</a:t>
              </a:r>
            </a:p>
          </p:txBody>
        </p:sp>
        <p:pic>
          <p:nvPicPr>
            <p:cNvPr id="117" name="Graphic 116" descr="Badge Tick1 with solid fill">
              <a:extLst>
                <a:ext uri="{FF2B5EF4-FFF2-40B4-BE49-F238E27FC236}">
                  <a16:creationId xmlns:a16="http://schemas.microsoft.com/office/drawing/2014/main" id="{AAA2920E-0C30-709A-FAA4-BF78D5E269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5825" y="4352400"/>
              <a:ext cx="781248" cy="781248"/>
            </a:xfrm>
            <a:prstGeom prst="rect">
              <a:avLst/>
            </a:prstGeom>
          </p:spPr>
        </p:pic>
      </p:grpSp>
      <p:grpSp>
        <p:nvGrpSpPr>
          <p:cNvPr id="118" name="Group 117">
            <a:extLst>
              <a:ext uri="{FF2B5EF4-FFF2-40B4-BE49-F238E27FC236}">
                <a16:creationId xmlns:a16="http://schemas.microsoft.com/office/drawing/2014/main" id="{3354B2A4-BC16-D7C3-1D12-16716BEC54F4}"/>
              </a:ext>
            </a:extLst>
          </p:cNvPr>
          <p:cNvGrpSpPr/>
          <p:nvPr/>
        </p:nvGrpSpPr>
        <p:grpSpPr>
          <a:xfrm>
            <a:off x="2810434" y="5538747"/>
            <a:ext cx="1731372" cy="781248"/>
            <a:chOff x="2395762" y="5560233"/>
            <a:chExt cx="1731372" cy="781248"/>
          </a:xfrm>
        </p:grpSpPr>
        <p:sp>
          <p:nvSpPr>
            <p:cNvPr id="119" name="TextBox 118">
              <a:extLst>
                <a:ext uri="{FF2B5EF4-FFF2-40B4-BE49-F238E27FC236}">
                  <a16:creationId xmlns:a16="http://schemas.microsoft.com/office/drawing/2014/main" id="{CA94BEF0-14E6-6C17-62BD-3189FDE2383B}"/>
                </a:ext>
              </a:extLst>
            </p:cNvPr>
            <p:cNvSpPr txBox="1"/>
            <p:nvPr/>
          </p:nvSpPr>
          <p:spPr>
            <a:xfrm>
              <a:off x="3099182" y="5666493"/>
              <a:ext cx="1027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One to ones</a:t>
              </a:r>
            </a:p>
          </p:txBody>
        </p:sp>
        <p:pic>
          <p:nvPicPr>
            <p:cNvPr id="120" name="Graphic 119" descr="Badge Tick1 with solid fill">
              <a:extLst>
                <a:ext uri="{FF2B5EF4-FFF2-40B4-BE49-F238E27FC236}">
                  <a16:creationId xmlns:a16="http://schemas.microsoft.com/office/drawing/2014/main" id="{44B3A11D-C5F6-7485-7BB7-56CB852247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5762" y="5560233"/>
              <a:ext cx="781248" cy="781248"/>
            </a:xfrm>
            <a:prstGeom prst="rect">
              <a:avLst/>
            </a:prstGeom>
          </p:spPr>
        </p:pic>
      </p:grpSp>
      <p:grpSp>
        <p:nvGrpSpPr>
          <p:cNvPr id="121" name="Group 120">
            <a:extLst>
              <a:ext uri="{FF2B5EF4-FFF2-40B4-BE49-F238E27FC236}">
                <a16:creationId xmlns:a16="http://schemas.microsoft.com/office/drawing/2014/main" id="{6699EF67-6632-D6E7-23EE-0638C7EE5E94}"/>
              </a:ext>
            </a:extLst>
          </p:cNvPr>
          <p:cNvGrpSpPr/>
          <p:nvPr/>
        </p:nvGrpSpPr>
        <p:grpSpPr>
          <a:xfrm>
            <a:off x="4823845" y="5540826"/>
            <a:ext cx="2167379" cy="781248"/>
            <a:chOff x="4485313" y="5512163"/>
            <a:chExt cx="2167379" cy="781248"/>
          </a:xfrm>
        </p:grpSpPr>
        <p:sp>
          <p:nvSpPr>
            <p:cNvPr id="122" name="TextBox 121">
              <a:extLst>
                <a:ext uri="{FF2B5EF4-FFF2-40B4-BE49-F238E27FC236}">
                  <a16:creationId xmlns:a16="http://schemas.microsoft.com/office/drawing/2014/main" id="{EAA7D2B7-69A3-2CE7-3E27-49D262170DC9}"/>
                </a:ext>
              </a:extLst>
            </p:cNvPr>
            <p:cNvSpPr txBox="1"/>
            <p:nvPr/>
          </p:nvSpPr>
          <p:spPr>
            <a:xfrm>
              <a:off x="5202141" y="5666494"/>
              <a:ext cx="1450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Shadowing colleagues</a:t>
              </a:r>
            </a:p>
          </p:txBody>
        </p:sp>
        <p:pic>
          <p:nvPicPr>
            <p:cNvPr id="123" name="Graphic 122" descr="Badge Tick1 with solid fill">
              <a:extLst>
                <a:ext uri="{FF2B5EF4-FFF2-40B4-BE49-F238E27FC236}">
                  <a16:creationId xmlns:a16="http://schemas.microsoft.com/office/drawing/2014/main" id="{EC78F3EA-22D0-4FDF-7561-3D4CF0C0BD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5313" y="5512163"/>
              <a:ext cx="781248" cy="781248"/>
            </a:xfrm>
            <a:prstGeom prst="rect">
              <a:avLst/>
            </a:prstGeom>
          </p:spPr>
        </p:pic>
      </p:grpSp>
      <p:sp>
        <p:nvSpPr>
          <p:cNvPr id="124" name="TextBox 123">
            <a:extLst>
              <a:ext uri="{FF2B5EF4-FFF2-40B4-BE49-F238E27FC236}">
                <a16:creationId xmlns:a16="http://schemas.microsoft.com/office/drawing/2014/main" id="{593061FE-84BA-1DC6-1D32-0864C5FF76BA}"/>
              </a:ext>
            </a:extLst>
          </p:cNvPr>
          <p:cNvSpPr txBox="1"/>
          <p:nvPr/>
        </p:nvSpPr>
        <p:spPr>
          <a:xfrm>
            <a:off x="1063460" y="1151385"/>
            <a:ext cx="5124026" cy="1200329"/>
          </a:xfrm>
          <a:prstGeom prst="rect">
            <a:avLst/>
          </a:prstGeom>
          <a:noFill/>
        </p:spPr>
        <p:txBody>
          <a:bodyPr wrap="square">
            <a:spAutoFit/>
          </a:bodyPr>
          <a:lstStyle/>
          <a:p>
            <a:r>
              <a:rPr lang="en-GB" sz="1800" dirty="0">
                <a:solidFill>
                  <a:schemeClr val="bg1"/>
                </a:solidFill>
                <a:latin typeface="Arial" panose="020B0604020202020204" pitchFamily="34" charset="0"/>
                <a:cs typeface="Arial" panose="020B0604020202020204" pitchFamily="34" charset="0"/>
              </a:rPr>
              <a:t> off the job is anything in the workplace that is new learning and moves an apprentice towards the successful completion of an apprenticeship standard</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45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C3351304-66D5-4075-A6F2-530A29213A0F}"/>
              </a:ext>
            </a:extLst>
          </p:cNvPr>
          <p:cNvSpPr txBox="1"/>
          <p:nvPr/>
        </p:nvSpPr>
        <p:spPr>
          <a:xfrm>
            <a:off x="1524001" y="365513"/>
            <a:ext cx="6696179" cy="707886"/>
          </a:xfrm>
          <a:prstGeom prst="rect">
            <a:avLst/>
          </a:prstGeom>
          <a:noFill/>
        </p:spPr>
        <p:txBody>
          <a:bodyPr wrap="square" rtlCol="0">
            <a:spAutoFit/>
          </a:bodyPr>
          <a:lstStyle/>
          <a:p>
            <a:pPr algn="ctr"/>
            <a:r>
              <a:rPr lang="en-GB" sz="4000" b="1" dirty="0">
                <a:solidFill>
                  <a:srgbClr val="1E3D7F"/>
                </a:solidFill>
              </a:rPr>
              <a:t>Apprentice Journey </a:t>
            </a:r>
          </a:p>
        </p:txBody>
      </p:sp>
      <p:pic>
        <p:nvPicPr>
          <p:cNvPr id="15" name="Graphic 14" descr="Clipboard Partially Crossed outline">
            <a:extLst>
              <a:ext uri="{FF2B5EF4-FFF2-40B4-BE49-F238E27FC236}">
                <a16:creationId xmlns:a16="http://schemas.microsoft.com/office/drawing/2014/main" id="{457E54C4-D10A-ADB2-3954-443633145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6242" y="405000"/>
            <a:ext cx="914400" cy="914400"/>
          </a:xfrm>
          <a:prstGeom prst="rect">
            <a:avLst/>
          </a:prstGeom>
        </p:spPr>
      </p:pic>
      <p:sp>
        <p:nvSpPr>
          <p:cNvPr id="61" name="Title 1">
            <a:extLst>
              <a:ext uri="{FF2B5EF4-FFF2-40B4-BE49-F238E27FC236}">
                <a16:creationId xmlns:a16="http://schemas.microsoft.com/office/drawing/2014/main" id="{5DF5D394-9A07-C6D4-7DFC-871FA7DBAED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FFC000"/>
                </a:solidFill>
                <a:latin typeface="Arial" panose="020B0604020202020204" pitchFamily="34" charset="0"/>
                <a:ea typeface="+mj-ea"/>
                <a:cs typeface="Arial" panose="020B0604020202020204" pitchFamily="34" charset="0"/>
              </a:defRPr>
            </a:lvl1pPr>
          </a:lstStyle>
          <a:p>
            <a:r>
              <a:rPr lang="en-US"/>
              <a:t>The apprentice journey</a:t>
            </a:r>
            <a:endParaRPr lang="en-GB" dirty="0"/>
          </a:p>
        </p:txBody>
      </p:sp>
      <p:grpSp>
        <p:nvGrpSpPr>
          <p:cNvPr id="62" name="Group 61">
            <a:extLst>
              <a:ext uri="{FF2B5EF4-FFF2-40B4-BE49-F238E27FC236}">
                <a16:creationId xmlns:a16="http://schemas.microsoft.com/office/drawing/2014/main" id="{BB412E3A-99AA-E4C5-437A-C0927EAC588F}"/>
              </a:ext>
            </a:extLst>
          </p:cNvPr>
          <p:cNvGrpSpPr/>
          <p:nvPr/>
        </p:nvGrpSpPr>
        <p:grpSpPr>
          <a:xfrm>
            <a:off x="712853" y="1468439"/>
            <a:ext cx="10979130" cy="646331"/>
            <a:chOff x="712853" y="1607336"/>
            <a:chExt cx="10979130" cy="646331"/>
          </a:xfrm>
        </p:grpSpPr>
        <p:sp>
          <p:nvSpPr>
            <p:cNvPr id="63" name="TextBox 62">
              <a:extLst>
                <a:ext uri="{FF2B5EF4-FFF2-40B4-BE49-F238E27FC236}">
                  <a16:creationId xmlns:a16="http://schemas.microsoft.com/office/drawing/2014/main" id="{8C213C7C-2BB7-D458-D35E-7F3EC9A1275C}"/>
                </a:ext>
              </a:extLst>
            </p:cNvPr>
            <p:cNvSpPr txBox="1"/>
            <p:nvPr/>
          </p:nvSpPr>
          <p:spPr>
            <a:xfrm>
              <a:off x="2776975" y="1607336"/>
              <a:ext cx="226338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1"/>
                  </a:solidFill>
                </a:rPr>
                <a:t>On </a:t>
              </a:r>
            </a:p>
            <a:p>
              <a:pPr algn="ctr"/>
              <a:r>
                <a:rPr lang="en-US" dirty="0">
                  <a:solidFill>
                    <a:schemeClr val="tx1"/>
                  </a:solidFill>
                </a:rPr>
                <a:t>Programme</a:t>
              </a:r>
              <a:endParaRPr lang="en-GB" dirty="0">
                <a:solidFill>
                  <a:schemeClr val="tx1"/>
                </a:solidFill>
              </a:endParaRPr>
            </a:p>
          </p:txBody>
        </p:sp>
        <p:sp>
          <p:nvSpPr>
            <p:cNvPr id="65" name="TextBox 64">
              <a:extLst>
                <a:ext uri="{FF2B5EF4-FFF2-40B4-BE49-F238E27FC236}">
                  <a16:creationId xmlns:a16="http://schemas.microsoft.com/office/drawing/2014/main" id="{17861E58-8F54-3FAE-8372-F30A676DF051}"/>
                </a:ext>
              </a:extLst>
            </p:cNvPr>
            <p:cNvSpPr txBox="1"/>
            <p:nvPr/>
          </p:nvSpPr>
          <p:spPr>
            <a:xfrm>
              <a:off x="712853" y="1607336"/>
              <a:ext cx="20069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1"/>
                  </a:solidFill>
                </a:rPr>
                <a:t>Application</a:t>
              </a:r>
            </a:p>
            <a:p>
              <a:pPr algn="ctr"/>
              <a:endParaRPr lang="en-GB" dirty="0">
                <a:solidFill>
                  <a:schemeClr val="tx1"/>
                </a:solidFill>
              </a:endParaRPr>
            </a:p>
          </p:txBody>
        </p:sp>
        <p:sp>
          <p:nvSpPr>
            <p:cNvPr id="68" name="TextBox 67">
              <a:extLst>
                <a:ext uri="{FF2B5EF4-FFF2-40B4-BE49-F238E27FC236}">
                  <a16:creationId xmlns:a16="http://schemas.microsoft.com/office/drawing/2014/main" id="{7F06FFDE-FCF7-BFB1-38F1-C97AD8C14BF1}"/>
                </a:ext>
              </a:extLst>
            </p:cNvPr>
            <p:cNvSpPr txBox="1"/>
            <p:nvPr/>
          </p:nvSpPr>
          <p:spPr>
            <a:xfrm>
              <a:off x="7339364" y="1607336"/>
              <a:ext cx="22931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1"/>
                  </a:solidFill>
                </a:rPr>
                <a:t>EPA </a:t>
              </a:r>
            </a:p>
            <a:p>
              <a:pPr algn="ctr"/>
              <a:r>
                <a:rPr lang="en-US" dirty="0">
                  <a:solidFill>
                    <a:schemeClr val="tx1"/>
                  </a:solidFill>
                </a:rPr>
                <a:t>(example)</a:t>
              </a:r>
              <a:endParaRPr lang="en-GB" dirty="0">
                <a:solidFill>
                  <a:schemeClr val="tx1"/>
                </a:solidFill>
              </a:endParaRPr>
            </a:p>
          </p:txBody>
        </p:sp>
        <p:sp>
          <p:nvSpPr>
            <p:cNvPr id="70" name="TextBox 69">
              <a:extLst>
                <a:ext uri="{FF2B5EF4-FFF2-40B4-BE49-F238E27FC236}">
                  <a16:creationId xmlns:a16="http://schemas.microsoft.com/office/drawing/2014/main" id="{E12F0CB9-57E7-BE84-F53A-F7A6CF9C729F}"/>
                </a:ext>
              </a:extLst>
            </p:cNvPr>
            <p:cNvSpPr txBox="1"/>
            <p:nvPr/>
          </p:nvSpPr>
          <p:spPr>
            <a:xfrm>
              <a:off x="5095029" y="1607336"/>
              <a:ext cx="218867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1"/>
                  </a:solidFill>
                </a:rPr>
                <a:t>Assessment </a:t>
              </a:r>
            </a:p>
            <a:p>
              <a:pPr algn="ctr"/>
              <a:r>
                <a:rPr lang="en-US" dirty="0">
                  <a:solidFill>
                    <a:schemeClr val="tx1"/>
                  </a:solidFill>
                </a:rPr>
                <a:t>Gateway</a:t>
              </a:r>
              <a:endParaRPr lang="en-GB" dirty="0">
                <a:solidFill>
                  <a:schemeClr val="tx1"/>
                </a:solidFill>
              </a:endParaRPr>
            </a:p>
          </p:txBody>
        </p:sp>
        <p:sp>
          <p:nvSpPr>
            <p:cNvPr id="72" name="TextBox 71">
              <a:extLst>
                <a:ext uri="{FF2B5EF4-FFF2-40B4-BE49-F238E27FC236}">
                  <a16:creationId xmlns:a16="http://schemas.microsoft.com/office/drawing/2014/main" id="{E6DB1735-8D8B-613C-B0AF-441C0EDA6D54}"/>
                </a:ext>
              </a:extLst>
            </p:cNvPr>
            <p:cNvSpPr txBox="1"/>
            <p:nvPr/>
          </p:nvSpPr>
          <p:spPr>
            <a:xfrm>
              <a:off x="9685011" y="1607336"/>
              <a:ext cx="20069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1"/>
                  </a:solidFill>
                </a:rPr>
                <a:t>Completion</a:t>
              </a:r>
            </a:p>
            <a:p>
              <a:pPr algn="ctr"/>
              <a:endParaRPr lang="en-GB" dirty="0">
                <a:solidFill>
                  <a:schemeClr val="tx1"/>
                </a:solidFill>
              </a:endParaRPr>
            </a:p>
          </p:txBody>
        </p:sp>
      </p:grpSp>
      <p:grpSp>
        <p:nvGrpSpPr>
          <p:cNvPr id="75" name="Group 74">
            <a:extLst>
              <a:ext uri="{FF2B5EF4-FFF2-40B4-BE49-F238E27FC236}">
                <a16:creationId xmlns:a16="http://schemas.microsoft.com/office/drawing/2014/main" id="{B1E19705-A629-F39B-66BB-E24CF5398990}"/>
              </a:ext>
            </a:extLst>
          </p:cNvPr>
          <p:cNvGrpSpPr/>
          <p:nvPr/>
        </p:nvGrpSpPr>
        <p:grpSpPr>
          <a:xfrm>
            <a:off x="10070439" y="2362760"/>
            <a:ext cx="1351865" cy="3878915"/>
            <a:chOff x="9813340" y="2282880"/>
            <a:chExt cx="1351865" cy="3878915"/>
          </a:xfrm>
        </p:grpSpPr>
        <p:grpSp>
          <p:nvGrpSpPr>
            <p:cNvPr id="77" name="Group 76">
              <a:extLst>
                <a:ext uri="{FF2B5EF4-FFF2-40B4-BE49-F238E27FC236}">
                  <a16:creationId xmlns:a16="http://schemas.microsoft.com/office/drawing/2014/main" id="{179790B5-9E3B-533E-7B2B-8A46ED8DD87E}"/>
                </a:ext>
              </a:extLst>
            </p:cNvPr>
            <p:cNvGrpSpPr/>
            <p:nvPr/>
          </p:nvGrpSpPr>
          <p:grpSpPr>
            <a:xfrm>
              <a:off x="9873207" y="3654712"/>
              <a:ext cx="1232130" cy="1150702"/>
              <a:chOff x="9806086" y="3471172"/>
              <a:chExt cx="1313576" cy="1150702"/>
            </a:xfrm>
          </p:grpSpPr>
          <p:pic>
            <p:nvPicPr>
              <p:cNvPr id="94" name="Graphic 93" descr="Diploma roll with solid fill">
                <a:extLst>
                  <a:ext uri="{FF2B5EF4-FFF2-40B4-BE49-F238E27FC236}">
                    <a16:creationId xmlns:a16="http://schemas.microsoft.com/office/drawing/2014/main" id="{6915C194-7974-EEE2-2048-A12BDF2217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6086" y="3471172"/>
                <a:ext cx="1150701" cy="1150702"/>
              </a:xfrm>
              <a:prstGeom prst="rect">
                <a:avLst/>
              </a:prstGeom>
            </p:spPr>
          </p:pic>
          <p:sp>
            <p:nvSpPr>
              <p:cNvPr id="100" name="TextBox 99">
                <a:extLst>
                  <a:ext uri="{FF2B5EF4-FFF2-40B4-BE49-F238E27FC236}">
                    <a16:creationId xmlns:a16="http://schemas.microsoft.com/office/drawing/2014/main" id="{9166E572-74B2-462A-1B0A-363FE761714A}"/>
                  </a:ext>
                </a:extLst>
              </p:cNvPr>
              <p:cNvSpPr txBox="1"/>
              <p:nvPr/>
            </p:nvSpPr>
            <p:spPr>
              <a:xfrm>
                <a:off x="9857157" y="4281254"/>
                <a:ext cx="1262505"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Certification</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1257D43D-EF42-EA8C-D59C-AFFCC3DE72EA}"/>
                </a:ext>
              </a:extLst>
            </p:cNvPr>
            <p:cNvGrpSpPr/>
            <p:nvPr/>
          </p:nvGrpSpPr>
          <p:grpSpPr>
            <a:xfrm>
              <a:off x="9897160" y="5060609"/>
              <a:ext cx="1184225" cy="1101186"/>
              <a:chOff x="9812933" y="5060609"/>
              <a:chExt cx="1184225" cy="1101186"/>
            </a:xfrm>
          </p:grpSpPr>
          <p:pic>
            <p:nvPicPr>
              <p:cNvPr id="90" name="Graphic 89" descr="Business Growth outline">
                <a:extLst>
                  <a:ext uri="{FF2B5EF4-FFF2-40B4-BE49-F238E27FC236}">
                    <a16:creationId xmlns:a16="http://schemas.microsoft.com/office/drawing/2014/main" id="{32845585-7D10-6646-98AB-8A3B5BBCC9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4236" y="5060609"/>
                <a:ext cx="914400" cy="914400"/>
              </a:xfrm>
              <a:prstGeom prst="rect">
                <a:avLst/>
              </a:prstGeom>
            </p:spPr>
          </p:pic>
          <p:sp>
            <p:nvSpPr>
              <p:cNvPr id="92" name="TextBox 91">
                <a:extLst>
                  <a:ext uri="{FF2B5EF4-FFF2-40B4-BE49-F238E27FC236}">
                    <a16:creationId xmlns:a16="http://schemas.microsoft.com/office/drawing/2014/main" id="{7CA0152D-8929-82C3-AFC1-8017947944B6}"/>
                  </a:ext>
                </a:extLst>
              </p:cNvPr>
              <p:cNvSpPr txBox="1"/>
              <p:nvPr/>
            </p:nvSpPr>
            <p:spPr>
              <a:xfrm>
                <a:off x="9812933" y="5854018"/>
                <a:ext cx="1184225"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Progression</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41264BBB-A0B5-EDF7-A79D-4A085B958CC5}"/>
                </a:ext>
              </a:extLst>
            </p:cNvPr>
            <p:cNvGrpSpPr/>
            <p:nvPr/>
          </p:nvGrpSpPr>
          <p:grpSpPr>
            <a:xfrm>
              <a:off x="9813340" y="2282880"/>
              <a:ext cx="1351865" cy="1175057"/>
              <a:chOff x="9705503" y="2270352"/>
              <a:chExt cx="1351865" cy="1175057"/>
            </a:xfrm>
          </p:grpSpPr>
          <p:pic>
            <p:nvPicPr>
              <p:cNvPr id="85" name="Graphic 84" descr="Aspiration with solid fill">
                <a:extLst>
                  <a:ext uri="{FF2B5EF4-FFF2-40B4-BE49-F238E27FC236}">
                    <a16:creationId xmlns:a16="http://schemas.microsoft.com/office/drawing/2014/main" id="{B3486654-7F79-1CC6-42B7-BD227B3F17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7155" y="2270352"/>
                <a:ext cx="914400" cy="914400"/>
              </a:xfrm>
              <a:prstGeom prst="rect">
                <a:avLst/>
              </a:prstGeom>
            </p:spPr>
          </p:pic>
          <p:sp>
            <p:nvSpPr>
              <p:cNvPr id="86" name="TextBox 85">
                <a:extLst>
                  <a:ext uri="{FF2B5EF4-FFF2-40B4-BE49-F238E27FC236}">
                    <a16:creationId xmlns:a16="http://schemas.microsoft.com/office/drawing/2014/main" id="{C2545885-34CB-E46D-C0C3-AA7B28A8BEBC}"/>
                  </a:ext>
                </a:extLst>
              </p:cNvPr>
              <p:cNvSpPr txBox="1"/>
              <p:nvPr/>
            </p:nvSpPr>
            <p:spPr>
              <a:xfrm>
                <a:off x="9705503" y="3137632"/>
                <a:ext cx="1351865"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Achievement</a:t>
                </a:r>
                <a:endParaRPr lang="en-GB" sz="1400" dirty="0">
                  <a:solidFill>
                    <a:schemeClr val="bg1"/>
                  </a:solidFill>
                  <a:latin typeface="Arial" panose="020B0604020202020204" pitchFamily="34" charset="0"/>
                  <a:cs typeface="Arial" panose="020B0604020202020204" pitchFamily="34" charset="0"/>
                </a:endParaRPr>
              </a:p>
            </p:txBody>
          </p:sp>
        </p:grpSp>
      </p:grpSp>
      <p:grpSp>
        <p:nvGrpSpPr>
          <p:cNvPr id="103" name="Group 102">
            <a:extLst>
              <a:ext uri="{FF2B5EF4-FFF2-40B4-BE49-F238E27FC236}">
                <a16:creationId xmlns:a16="http://schemas.microsoft.com/office/drawing/2014/main" id="{07462C29-1CF6-7E50-4B1A-A2367E3D7334}"/>
              </a:ext>
            </a:extLst>
          </p:cNvPr>
          <p:cNvGrpSpPr/>
          <p:nvPr/>
        </p:nvGrpSpPr>
        <p:grpSpPr>
          <a:xfrm>
            <a:off x="7467494" y="2485201"/>
            <a:ext cx="2026022" cy="3959186"/>
            <a:chOff x="6914422" y="2418051"/>
            <a:chExt cx="2026022" cy="3959186"/>
          </a:xfrm>
        </p:grpSpPr>
        <p:grpSp>
          <p:nvGrpSpPr>
            <p:cNvPr id="104" name="Group 103">
              <a:extLst>
                <a:ext uri="{FF2B5EF4-FFF2-40B4-BE49-F238E27FC236}">
                  <a16:creationId xmlns:a16="http://schemas.microsoft.com/office/drawing/2014/main" id="{A862CAFA-9428-1B57-2C43-EBFD116E685E}"/>
                </a:ext>
              </a:extLst>
            </p:cNvPr>
            <p:cNvGrpSpPr/>
            <p:nvPr/>
          </p:nvGrpSpPr>
          <p:grpSpPr>
            <a:xfrm>
              <a:off x="6914422" y="2418051"/>
              <a:ext cx="2006972" cy="1033984"/>
              <a:chOff x="6914422" y="2282880"/>
              <a:chExt cx="2006972" cy="1033984"/>
            </a:xfrm>
          </p:grpSpPr>
          <p:pic>
            <p:nvPicPr>
              <p:cNvPr id="124" name="Graphic 123" descr="Eye with solid fill">
                <a:extLst>
                  <a:ext uri="{FF2B5EF4-FFF2-40B4-BE49-F238E27FC236}">
                    <a16:creationId xmlns:a16="http://schemas.microsoft.com/office/drawing/2014/main" id="{E5073107-30C5-2241-EB5E-D9D8EE03B4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0708" y="2282880"/>
                <a:ext cx="914400" cy="914400"/>
              </a:xfrm>
              <a:prstGeom prst="rect">
                <a:avLst/>
              </a:prstGeom>
            </p:spPr>
          </p:pic>
          <p:sp>
            <p:nvSpPr>
              <p:cNvPr id="125" name="TextBox 124">
                <a:extLst>
                  <a:ext uri="{FF2B5EF4-FFF2-40B4-BE49-F238E27FC236}">
                    <a16:creationId xmlns:a16="http://schemas.microsoft.com/office/drawing/2014/main" id="{2790FA82-B207-6FCB-10E3-75F93B6CB912}"/>
                  </a:ext>
                </a:extLst>
              </p:cNvPr>
              <p:cNvSpPr txBox="1"/>
              <p:nvPr/>
            </p:nvSpPr>
            <p:spPr>
              <a:xfrm>
                <a:off x="6914422" y="3009087"/>
                <a:ext cx="2006972"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Observation in practice</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id="{FC5DB619-08D0-B8D8-4B1D-A49A1461F451}"/>
                </a:ext>
              </a:extLst>
            </p:cNvPr>
            <p:cNvGrpSpPr/>
            <p:nvPr/>
          </p:nvGrpSpPr>
          <p:grpSpPr>
            <a:xfrm>
              <a:off x="6933472" y="3754008"/>
              <a:ext cx="2006972" cy="1019392"/>
              <a:chOff x="6933472" y="3754008"/>
              <a:chExt cx="2006972" cy="1019392"/>
            </a:xfrm>
          </p:grpSpPr>
          <p:grpSp>
            <p:nvGrpSpPr>
              <p:cNvPr id="113" name="Graphic 22" descr="Checklist with solid fill">
                <a:extLst>
                  <a:ext uri="{FF2B5EF4-FFF2-40B4-BE49-F238E27FC236}">
                    <a16:creationId xmlns:a16="http://schemas.microsoft.com/office/drawing/2014/main" id="{CCBCBDF2-7E68-EA2B-243E-21F12CAF3AC3}"/>
                  </a:ext>
                </a:extLst>
              </p:cNvPr>
              <p:cNvGrpSpPr/>
              <p:nvPr/>
            </p:nvGrpSpPr>
            <p:grpSpPr>
              <a:xfrm>
                <a:off x="7695494" y="3754008"/>
                <a:ext cx="482928" cy="623132"/>
                <a:chOff x="6311736" y="4189785"/>
                <a:chExt cx="482928" cy="623132"/>
              </a:xfrm>
              <a:solidFill>
                <a:schemeClr val="bg1"/>
              </a:solidFill>
            </p:grpSpPr>
            <p:sp>
              <p:nvSpPr>
                <p:cNvPr id="115" name="Freeform: Shape 114">
                  <a:extLst>
                    <a:ext uri="{FF2B5EF4-FFF2-40B4-BE49-F238E27FC236}">
                      <a16:creationId xmlns:a16="http://schemas.microsoft.com/office/drawing/2014/main" id="{7B708B1C-53EC-9935-B9B6-D50218D08DA2}"/>
                    </a:ext>
                  </a:extLst>
                </p:cNvPr>
                <p:cNvSpPr/>
                <p:nvPr/>
              </p:nvSpPr>
              <p:spPr>
                <a:xfrm>
                  <a:off x="6311736" y="4189785"/>
                  <a:ext cx="482928" cy="623132"/>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grpFill/>
                <a:ln w="9525"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B366DBB4-794B-76CA-CFC4-0BC159FA7A62}"/>
                    </a:ext>
                  </a:extLst>
                </p:cNvPr>
                <p:cNvSpPr/>
                <p:nvPr/>
              </p:nvSpPr>
              <p:spPr>
                <a:xfrm>
                  <a:off x="6572250" y="42632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B60A72CA-3C39-C90D-421B-26B2889D42FA}"/>
                    </a:ext>
                  </a:extLst>
                </p:cNvPr>
                <p:cNvSpPr/>
                <p:nvPr/>
              </p:nvSpPr>
              <p:spPr>
                <a:xfrm>
                  <a:off x="6572250" y="44156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9AC0658-68EC-BE2D-8F10-E41D98FF4DDD}"/>
                    </a:ext>
                  </a:extLst>
                </p:cNvPr>
                <p:cNvSpPr/>
                <p:nvPr/>
              </p:nvSpPr>
              <p:spPr>
                <a:xfrm>
                  <a:off x="6572250" y="47204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0F877927-4505-12A0-FF93-3374AF4EA218}"/>
                    </a:ext>
                  </a:extLst>
                </p:cNvPr>
                <p:cNvSpPr/>
                <p:nvPr/>
              </p:nvSpPr>
              <p:spPr>
                <a:xfrm>
                  <a:off x="6572250" y="45680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1F58ED66-3A1C-381E-522C-A58540007901}"/>
                    </a:ext>
                  </a:extLst>
                </p:cNvPr>
                <p:cNvSpPr/>
                <p:nvPr/>
              </p:nvSpPr>
              <p:spPr>
                <a:xfrm>
                  <a:off x="6372225" y="42156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F0334A82-42F8-5CC4-CB0F-5B215AB92005}"/>
                    </a:ext>
                  </a:extLst>
                </p:cNvPr>
                <p:cNvSpPr/>
                <p:nvPr/>
              </p:nvSpPr>
              <p:spPr>
                <a:xfrm>
                  <a:off x="6372225" y="43680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9B253532-1254-2454-6D18-92130C640F85}"/>
                    </a:ext>
                  </a:extLst>
                </p:cNvPr>
                <p:cNvSpPr/>
                <p:nvPr/>
              </p:nvSpPr>
              <p:spPr>
                <a:xfrm>
                  <a:off x="6372225" y="45204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406CC4D5-F4CA-7FA1-8682-80CBE88B432D}"/>
                    </a:ext>
                  </a:extLst>
                </p:cNvPr>
                <p:cNvSpPr/>
                <p:nvPr/>
              </p:nvSpPr>
              <p:spPr>
                <a:xfrm>
                  <a:off x="6372225" y="4670896"/>
                  <a:ext cx="140969" cy="116204"/>
                </a:xfrm>
                <a:custGeom>
                  <a:avLst/>
                  <a:gdLst>
                    <a:gd name="connsiteX0" fmla="*/ 140970 w 140969"/>
                    <a:gd name="connsiteY0" fmla="*/ 26670 h 116204"/>
                    <a:gd name="connsiteX1" fmla="*/ 114300 w 140969"/>
                    <a:gd name="connsiteY1" fmla="*/ 0 h 116204"/>
                    <a:gd name="connsiteX2" fmla="*/ 51435 w 140969"/>
                    <a:gd name="connsiteY2" fmla="*/ 62865 h 116204"/>
                    <a:gd name="connsiteX3" fmla="*/ 26670 w 140969"/>
                    <a:gd name="connsiteY3" fmla="*/ 38100 h 116204"/>
                    <a:gd name="connsiteX4" fmla="*/ 0 w 140969"/>
                    <a:gd name="connsiteY4" fmla="*/ 64770 h 116204"/>
                    <a:gd name="connsiteX5" fmla="*/ 51435 w 140969"/>
                    <a:gd name="connsiteY5" fmla="*/ 116205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4">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GB"/>
                </a:p>
              </p:txBody>
            </p:sp>
          </p:grpSp>
          <p:sp>
            <p:nvSpPr>
              <p:cNvPr id="114" name="TextBox 113">
                <a:extLst>
                  <a:ext uri="{FF2B5EF4-FFF2-40B4-BE49-F238E27FC236}">
                    <a16:creationId xmlns:a16="http://schemas.microsoft.com/office/drawing/2014/main" id="{76B8406F-A916-3411-6235-7070419374D3}"/>
                  </a:ext>
                </a:extLst>
              </p:cNvPr>
              <p:cNvSpPr txBox="1"/>
              <p:nvPr/>
            </p:nvSpPr>
            <p:spPr>
              <a:xfrm>
                <a:off x="6933472" y="4465623"/>
                <a:ext cx="2006972"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Multiple choice exam</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06" name="Group 105">
              <a:extLst>
                <a:ext uri="{FF2B5EF4-FFF2-40B4-BE49-F238E27FC236}">
                  <a16:creationId xmlns:a16="http://schemas.microsoft.com/office/drawing/2014/main" id="{A0216926-9949-3446-2DF4-9B202F25C37B}"/>
                </a:ext>
              </a:extLst>
            </p:cNvPr>
            <p:cNvGrpSpPr/>
            <p:nvPr/>
          </p:nvGrpSpPr>
          <p:grpSpPr>
            <a:xfrm>
              <a:off x="6932169" y="5145101"/>
              <a:ext cx="2006972" cy="1232136"/>
              <a:chOff x="6932169" y="5145101"/>
              <a:chExt cx="2006972" cy="1232136"/>
            </a:xfrm>
          </p:grpSpPr>
          <p:pic>
            <p:nvPicPr>
              <p:cNvPr id="107" name="Graphic 106" descr="Boardroom outline">
                <a:extLst>
                  <a:ext uri="{FF2B5EF4-FFF2-40B4-BE49-F238E27FC236}">
                    <a16:creationId xmlns:a16="http://schemas.microsoft.com/office/drawing/2014/main" id="{739D748D-ADB5-0C85-2D39-37F94CA726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1259" y="5145101"/>
                <a:ext cx="808792" cy="808792"/>
              </a:xfrm>
              <a:prstGeom prst="rect">
                <a:avLst/>
              </a:prstGeom>
            </p:spPr>
          </p:pic>
          <p:sp>
            <p:nvSpPr>
              <p:cNvPr id="109" name="TextBox 108">
                <a:extLst>
                  <a:ext uri="{FF2B5EF4-FFF2-40B4-BE49-F238E27FC236}">
                    <a16:creationId xmlns:a16="http://schemas.microsoft.com/office/drawing/2014/main" id="{BE58D4C4-5D7D-615B-C949-0727C0CC0DF8}"/>
                  </a:ext>
                </a:extLst>
              </p:cNvPr>
              <p:cNvSpPr txBox="1"/>
              <p:nvPr/>
            </p:nvSpPr>
            <p:spPr>
              <a:xfrm>
                <a:off x="6932169" y="5854017"/>
                <a:ext cx="2006972"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Reflective journal and interview</a:t>
                </a:r>
                <a:endParaRPr lang="en-GB" sz="1400" dirty="0">
                  <a:solidFill>
                    <a:schemeClr val="bg1"/>
                  </a:solidFill>
                  <a:latin typeface="Arial" panose="020B0604020202020204" pitchFamily="34" charset="0"/>
                  <a:cs typeface="Arial" panose="020B0604020202020204" pitchFamily="34" charset="0"/>
                </a:endParaRPr>
              </a:p>
            </p:txBody>
          </p:sp>
        </p:grpSp>
      </p:grpSp>
      <p:grpSp>
        <p:nvGrpSpPr>
          <p:cNvPr id="126" name="Group 125">
            <a:extLst>
              <a:ext uri="{FF2B5EF4-FFF2-40B4-BE49-F238E27FC236}">
                <a16:creationId xmlns:a16="http://schemas.microsoft.com/office/drawing/2014/main" id="{80D2A1B4-2A48-98B6-CACC-CEA24EEA0F6B}"/>
              </a:ext>
            </a:extLst>
          </p:cNvPr>
          <p:cNvGrpSpPr/>
          <p:nvPr/>
        </p:nvGrpSpPr>
        <p:grpSpPr>
          <a:xfrm>
            <a:off x="5190759" y="2438088"/>
            <a:ext cx="2006972" cy="4006299"/>
            <a:chOff x="4857655" y="2370938"/>
            <a:chExt cx="2006972" cy="4006299"/>
          </a:xfrm>
        </p:grpSpPr>
        <p:grpSp>
          <p:nvGrpSpPr>
            <p:cNvPr id="127" name="Group 126">
              <a:extLst>
                <a:ext uri="{FF2B5EF4-FFF2-40B4-BE49-F238E27FC236}">
                  <a16:creationId xmlns:a16="http://schemas.microsoft.com/office/drawing/2014/main" id="{4CD375AA-2B8C-6747-7629-5B65CED76F4F}"/>
                </a:ext>
              </a:extLst>
            </p:cNvPr>
            <p:cNvGrpSpPr/>
            <p:nvPr/>
          </p:nvGrpSpPr>
          <p:grpSpPr>
            <a:xfrm>
              <a:off x="4857655" y="3754008"/>
              <a:ext cx="2006972" cy="1234006"/>
              <a:chOff x="4827701" y="3754008"/>
              <a:chExt cx="2006972" cy="1234006"/>
            </a:xfrm>
          </p:grpSpPr>
          <p:pic>
            <p:nvPicPr>
              <p:cNvPr id="134" name="Graphic 133" descr="Open folder outline">
                <a:extLst>
                  <a:ext uri="{FF2B5EF4-FFF2-40B4-BE49-F238E27FC236}">
                    <a16:creationId xmlns:a16="http://schemas.microsoft.com/office/drawing/2014/main" id="{8338448B-278A-847A-627F-F292C885F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33896" y="3754008"/>
                <a:ext cx="794582" cy="794582"/>
              </a:xfrm>
              <a:prstGeom prst="rect">
                <a:avLst/>
              </a:prstGeom>
            </p:spPr>
          </p:pic>
          <p:sp>
            <p:nvSpPr>
              <p:cNvPr id="135" name="TextBox 134">
                <a:extLst>
                  <a:ext uri="{FF2B5EF4-FFF2-40B4-BE49-F238E27FC236}">
                    <a16:creationId xmlns:a16="http://schemas.microsoft.com/office/drawing/2014/main" id="{01D844D1-5D49-74CF-A592-37B4BC948C0A}"/>
                  </a:ext>
                </a:extLst>
              </p:cNvPr>
              <p:cNvSpPr txBox="1"/>
              <p:nvPr/>
            </p:nvSpPr>
            <p:spPr>
              <a:xfrm>
                <a:off x="4827701" y="4464794"/>
                <a:ext cx="2006972"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On programme 100% achievement evidence</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28" name="Group 127">
              <a:extLst>
                <a:ext uri="{FF2B5EF4-FFF2-40B4-BE49-F238E27FC236}">
                  <a16:creationId xmlns:a16="http://schemas.microsoft.com/office/drawing/2014/main" id="{0AEFF377-D068-195C-4105-DC4FF3458F4F}"/>
                </a:ext>
              </a:extLst>
            </p:cNvPr>
            <p:cNvGrpSpPr/>
            <p:nvPr/>
          </p:nvGrpSpPr>
          <p:grpSpPr>
            <a:xfrm>
              <a:off x="4857655" y="5039493"/>
              <a:ext cx="2006972" cy="1337744"/>
              <a:chOff x="4828140" y="5039493"/>
              <a:chExt cx="2006972" cy="1337744"/>
            </a:xfrm>
          </p:grpSpPr>
          <p:sp>
            <p:nvSpPr>
              <p:cNvPr id="132" name="TextBox 131">
                <a:extLst>
                  <a:ext uri="{FF2B5EF4-FFF2-40B4-BE49-F238E27FC236}">
                    <a16:creationId xmlns:a16="http://schemas.microsoft.com/office/drawing/2014/main" id="{6C9D07E7-C234-E073-9245-8945CEF580B7}"/>
                  </a:ext>
                </a:extLst>
              </p:cNvPr>
              <p:cNvSpPr txBox="1"/>
              <p:nvPr/>
            </p:nvSpPr>
            <p:spPr>
              <a:xfrm>
                <a:off x="4828140" y="5854017"/>
                <a:ext cx="2006972"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Confirmed to be ready for EPA</a:t>
                </a:r>
                <a:endParaRPr lang="en-GB" sz="1400" dirty="0">
                  <a:solidFill>
                    <a:schemeClr val="bg1"/>
                  </a:solidFill>
                  <a:latin typeface="Arial" panose="020B0604020202020204" pitchFamily="34" charset="0"/>
                  <a:cs typeface="Arial" panose="020B0604020202020204" pitchFamily="34" charset="0"/>
                </a:endParaRPr>
              </a:p>
            </p:txBody>
          </p:sp>
          <p:pic>
            <p:nvPicPr>
              <p:cNvPr id="133" name="Graphic 132" descr="Comment Like with solid fill">
                <a:extLst>
                  <a:ext uri="{FF2B5EF4-FFF2-40B4-BE49-F238E27FC236}">
                    <a16:creationId xmlns:a16="http://schemas.microsoft.com/office/drawing/2014/main" id="{3ADBD306-657D-C450-35B7-2F0F99A33A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74426" y="5039493"/>
                <a:ext cx="914400" cy="914400"/>
              </a:xfrm>
              <a:prstGeom prst="rect">
                <a:avLst/>
              </a:prstGeom>
            </p:spPr>
          </p:pic>
        </p:grpSp>
        <p:grpSp>
          <p:nvGrpSpPr>
            <p:cNvPr id="129" name="Group 128">
              <a:extLst>
                <a:ext uri="{FF2B5EF4-FFF2-40B4-BE49-F238E27FC236}">
                  <a16:creationId xmlns:a16="http://schemas.microsoft.com/office/drawing/2014/main" id="{22A29B55-F458-CBE8-1119-006C766C5027}"/>
                </a:ext>
              </a:extLst>
            </p:cNvPr>
            <p:cNvGrpSpPr/>
            <p:nvPr/>
          </p:nvGrpSpPr>
          <p:grpSpPr>
            <a:xfrm>
              <a:off x="4857655" y="2370938"/>
              <a:ext cx="2006972" cy="1283774"/>
              <a:chOff x="4887610" y="2370938"/>
              <a:chExt cx="2006972" cy="1283774"/>
            </a:xfrm>
          </p:grpSpPr>
          <p:sp>
            <p:nvSpPr>
              <p:cNvPr id="130" name="TextBox 129">
                <a:extLst>
                  <a:ext uri="{FF2B5EF4-FFF2-40B4-BE49-F238E27FC236}">
                    <a16:creationId xmlns:a16="http://schemas.microsoft.com/office/drawing/2014/main" id="{4299E206-0FE0-EB8D-ADDD-050886995519}"/>
                  </a:ext>
                </a:extLst>
              </p:cNvPr>
              <p:cNvSpPr txBox="1"/>
              <p:nvPr/>
            </p:nvSpPr>
            <p:spPr>
              <a:xfrm>
                <a:off x="4887610" y="3131492"/>
                <a:ext cx="2006972"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Preparation for assessment</a:t>
                </a:r>
                <a:endParaRPr lang="en-GB" sz="1400" dirty="0">
                  <a:solidFill>
                    <a:schemeClr val="bg1"/>
                  </a:solidFill>
                  <a:latin typeface="Arial" panose="020B0604020202020204" pitchFamily="34" charset="0"/>
                  <a:cs typeface="Arial" panose="020B0604020202020204" pitchFamily="34" charset="0"/>
                </a:endParaRPr>
              </a:p>
            </p:txBody>
          </p:sp>
          <p:pic>
            <p:nvPicPr>
              <p:cNvPr id="131" name="Graphic 130" descr="Remote learning language with solid fill">
                <a:extLst>
                  <a:ext uri="{FF2B5EF4-FFF2-40B4-BE49-F238E27FC236}">
                    <a16:creationId xmlns:a16="http://schemas.microsoft.com/office/drawing/2014/main" id="{9D2E0C50-65C5-5D82-A51A-35536D92764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458666" y="2370938"/>
                <a:ext cx="864860" cy="864860"/>
              </a:xfrm>
              <a:prstGeom prst="rect">
                <a:avLst/>
              </a:prstGeom>
            </p:spPr>
          </p:pic>
        </p:grpSp>
      </p:grpSp>
      <p:grpSp>
        <p:nvGrpSpPr>
          <p:cNvPr id="137" name="Group 136">
            <a:extLst>
              <a:ext uri="{FF2B5EF4-FFF2-40B4-BE49-F238E27FC236}">
                <a16:creationId xmlns:a16="http://schemas.microsoft.com/office/drawing/2014/main" id="{7D5268D4-7829-5662-00F5-9D9BEF2A89A3}"/>
              </a:ext>
            </a:extLst>
          </p:cNvPr>
          <p:cNvGrpSpPr/>
          <p:nvPr/>
        </p:nvGrpSpPr>
        <p:grpSpPr>
          <a:xfrm>
            <a:off x="2898983" y="2363561"/>
            <a:ext cx="2006972" cy="1135320"/>
            <a:chOff x="2923364" y="2294681"/>
            <a:chExt cx="2006972" cy="1135320"/>
          </a:xfrm>
        </p:grpSpPr>
        <p:pic>
          <p:nvPicPr>
            <p:cNvPr id="144" name="Graphic 143" descr="Teacher with solid fill">
              <a:extLst>
                <a:ext uri="{FF2B5EF4-FFF2-40B4-BE49-F238E27FC236}">
                  <a16:creationId xmlns:a16="http://schemas.microsoft.com/office/drawing/2014/main" id="{865EE0C3-910C-4BE7-1256-87437137399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69650" y="2294681"/>
              <a:ext cx="914400" cy="914400"/>
            </a:xfrm>
            <a:prstGeom prst="rect">
              <a:avLst/>
            </a:prstGeom>
          </p:spPr>
        </p:pic>
        <p:sp>
          <p:nvSpPr>
            <p:cNvPr id="145" name="TextBox 144">
              <a:extLst>
                <a:ext uri="{FF2B5EF4-FFF2-40B4-BE49-F238E27FC236}">
                  <a16:creationId xmlns:a16="http://schemas.microsoft.com/office/drawing/2014/main" id="{DDEEAAD7-23E6-C792-CE6B-E0F3E5E0870C}"/>
                </a:ext>
              </a:extLst>
            </p:cNvPr>
            <p:cNvSpPr txBox="1"/>
            <p:nvPr/>
          </p:nvSpPr>
          <p:spPr>
            <a:xfrm>
              <a:off x="2923364" y="3122224"/>
              <a:ext cx="2006972"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Off the job training</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38" name="Group 137">
            <a:extLst>
              <a:ext uri="{FF2B5EF4-FFF2-40B4-BE49-F238E27FC236}">
                <a16:creationId xmlns:a16="http://schemas.microsoft.com/office/drawing/2014/main" id="{3D895507-6737-5EDA-1C74-ADBE0A8F8B95}"/>
              </a:ext>
            </a:extLst>
          </p:cNvPr>
          <p:cNvGrpSpPr/>
          <p:nvPr/>
        </p:nvGrpSpPr>
        <p:grpSpPr>
          <a:xfrm>
            <a:off x="2898983" y="3714703"/>
            <a:ext cx="2006972" cy="1312965"/>
            <a:chOff x="3035566" y="3808399"/>
            <a:chExt cx="2006972" cy="1312965"/>
          </a:xfrm>
        </p:grpSpPr>
        <p:pic>
          <p:nvPicPr>
            <p:cNvPr id="142" name="Graphic 141" descr="Diploma with solid fill">
              <a:extLst>
                <a:ext uri="{FF2B5EF4-FFF2-40B4-BE49-F238E27FC236}">
                  <a16:creationId xmlns:a16="http://schemas.microsoft.com/office/drawing/2014/main" id="{FE81DF1B-7F35-1E6A-CC87-6643285E80A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81852" y="3808399"/>
              <a:ext cx="914400" cy="914400"/>
            </a:xfrm>
            <a:prstGeom prst="rect">
              <a:avLst/>
            </a:prstGeom>
          </p:spPr>
        </p:pic>
        <p:sp>
          <p:nvSpPr>
            <p:cNvPr id="143" name="TextBox 142">
              <a:extLst>
                <a:ext uri="{FF2B5EF4-FFF2-40B4-BE49-F238E27FC236}">
                  <a16:creationId xmlns:a16="http://schemas.microsoft.com/office/drawing/2014/main" id="{ED904DE9-CF63-8456-9645-5A9DFE882416}"/>
                </a:ext>
              </a:extLst>
            </p:cNvPr>
            <p:cNvSpPr txBox="1"/>
            <p:nvPr/>
          </p:nvSpPr>
          <p:spPr>
            <a:xfrm>
              <a:off x="3035566" y="4598144"/>
              <a:ext cx="2006972"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Standard/Diploma</a:t>
              </a:r>
            </a:p>
            <a:p>
              <a:pPr algn="ctr"/>
              <a:r>
                <a:rPr lang="en-US" sz="1400" dirty="0">
                  <a:solidFill>
                    <a:schemeClr val="bg1"/>
                  </a:solidFill>
                  <a:latin typeface="Arial" panose="020B0604020202020204" pitchFamily="34" charset="0"/>
                  <a:cs typeface="Arial" panose="020B0604020202020204" pitchFamily="34" charset="0"/>
                </a:rPr>
                <a:t>/Other</a:t>
              </a:r>
              <a:endParaRPr lang="en-GB" sz="1400" dirty="0">
                <a:solidFill>
                  <a:schemeClr val="bg1"/>
                </a:solidFill>
                <a:latin typeface="Arial" panose="020B0604020202020204" pitchFamily="34" charset="0"/>
                <a:cs typeface="Arial" panose="020B0604020202020204" pitchFamily="34" charset="0"/>
              </a:endParaRPr>
            </a:p>
          </p:txBody>
        </p:sp>
      </p:grpSp>
      <p:grpSp>
        <p:nvGrpSpPr>
          <p:cNvPr id="139" name="Group 138">
            <a:extLst>
              <a:ext uri="{FF2B5EF4-FFF2-40B4-BE49-F238E27FC236}">
                <a16:creationId xmlns:a16="http://schemas.microsoft.com/office/drawing/2014/main" id="{FC6D6983-265C-4C47-DDB1-2B1D15078FC5}"/>
              </a:ext>
            </a:extLst>
          </p:cNvPr>
          <p:cNvGrpSpPr/>
          <p:nvPr/>
        </p:nvGrpSpPr>
        <p:grpSpPr>
          <a:xfrm>
            <a:off x="2905888" y="5140489"/>
            <a:ext cx="2006972" cy="1096363"/>
            <a:chOff x="3014563" y="5071609"/>
            <a:chExt cx="2006972" cy="1096363"/>
          </a:xfrm>
        </p:grpSpPr>
        <p:pic>
          <p:nvPicPr>
            <p:cNvPr id="140" name="Graphic 139" descr="Remote learning math with solid fill">
              <a:extLst>
                <a:ext uri="{FF2B5EF4-FFF2-40B4-BE49-F238E27FC236}">
                  <a16:creationId xmlns:a16="http://schemas.microsoft.com/office/drawing/2014/main" id="{DF7AD7C5-649F-88E2-B818-3A6BB6166CF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560849" y="5071609"/>
              <a:ext cx="914400" cy="914400"/>
            </a:xfrm>
            <a:prstGeom prst="rect">
              <a:avLst/>
            </a:prstGeom>
          </p:spPr>
        </p:pic>
        <p:sp>
          <p:nvSpPr>
            <p:cNvPr id="141" name="TextBox 140">
              <a:extLst>
                <a:ext uri="{FF2B5EF4-FFF2-40B4-BE49-F238E27FC236}">
                  <a16:creationId xmlns:a16="http://schemas.microsoft.com/office/drawing/2014/main" id="{54FF783E-1E6E-882C-3BDB-508BF72B75BE}"/>
                </a:ext>
              </a:extLst>
            </p:cNvPr>
            <p:cNvSpPr txBox="1"/>
            <p:nvPr/>
          </p:nvSpPr>
          <p:spPr>
            <a:xfrm>
              <a:off x="3014563" y="5860195"/>
              <a:ext cx="2006972"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English &amp; maths</a:t>
              </a:r>
            </a:p>
          </p:txBody>
        </p:sp>
      </p:grpSp>
      <p:grpSp>
        <p:nvGrpSpPr>
          <p:cNvPr id="146" name="Group 145">
            <a:extLst>
              <a:ext uri="{FF2B5EF4-FFF2-40B4-BE49-F238E27FC236}">
                <a16:creationId xmlns:a16="http://schemas.microsoft.com/office/drawing/2014/main" id="{BB1F4A66-77E6-10AD-1E33-6814D23C0C5D}"/>
              </a:ext>
            </a:extLst>
          </p:cNvPr>
          <p:cNvGrpSpPr/>
          <p:nvPr/>
        </p:nvGrpSpPr>
        <p:grpSpPr>
          <a:xfrm>
            <a:off x="1013987" y="2157451"/>
            <a:ext cx="1397640" cy="1064408"/>
            <a:chOff x="1013987" y="2435244"/>
            <a:chExt cx="1397640" cy="1064408"/>
          </a:xfrm>
        </p:grpSpPr>
        <p:pic>
          <p:nvPicPr>
            <p:cNvPr id="147" name="Graphic 146" descr="Newspaper with solid fill">
              <a:extLst>
                <a:ext uri="{FF2B5EF4-FFF2-40B4-BE49-F238E27FC236}">
                  <a16:creationId xmlns:a16="http://schemas.microsoft.com/office/drawing/2014/main" id="{9E65D53F-E8F4-0D67-63AF-7B30A49E12C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315063" y="2435244"/>
              <a:ext cx="802552" cy="802552"/>
            </a:xfrm>
            <a:prstGeom prst="rect">
              <a:avLst/>
            </a:prstGeom>
          </p:spPr>
        </p:pic>
        <p:sp>
          <p:nvSpPr>
            <p:cNvPr id="148" name="TextBox 147">
              <a:extLst>
                <a:ext uri="{FF2B5EF4-FFF2-40B4-BE49-F238E27FC236}">
                  <a16:creationId xmlns:a16="http://schemas.microsoft.com/office/drawing/2014/main" id="{A586B7C3-F190-DFE8-3AE5-15DD5B0C1219}"/>
                </a:ext>
              </a:extLst>
            </p:cNvPr>
            <p:cNvSpPr txBox="1"/>
            <p:nvPr/>
          </p:nvSpPr>
          <p:spPr>
            <a:xfrm>
              <a:off x="1013987" y="3191875"/>
              <a:ext cx="1397640"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Information</a:t>
              </a:r>
            </a:p>
          </p:txBody>
        </p:sp>
      </p:grpSp>
      <p:grpSp>
        <p:nvGrpSpPr>
          <p:cNvPr id="149" name="Group 148">
            <a:extLst>
              <a:ext uri="{FF2B5EF4-FFF2-40B4-BE49-F238E27FC236}">
                <a16:creationId xmlns:a16="http://schemas.microsoft.com/office/drawing/2014/main" id="{C95789EF-13A9-7B9F-5633-1F9EC31FD638}"/>
              </a:ext>
            </a:extLst>
          </p:cNvPr>
          <p:cNvGrpSpPr/>
          <p:nvPr/>
        </p:nvGrpSpPr>
        <p:grpSpPr>
          <a:xfrm>
            <a:off x="982186" y="3199904"/>
            <a:ext cx="1397640" cy="1277451"/>
            <a:chOff x="982186" y="3477697"/>
            <a:chExt cx="1397640" cy="1277451"/>
          </a:xfrm>
        </p:grpSpPr>
        <p:grpSp>
          <p:nvGrpSpPr>
            <p:cNvPr id="150" name="Group 149">
              <a:extLst>
                <a:ext uri="{FF2B5EF4-FFF2-40B4-BE49-F238E27FC236}">
                  <a16:creationId xmlns:a16="http://schemas.microsoft.com/office/drawing/2014/main" id="{F1F934DE-1E2C-B1DA-91DE-5A546EABC423}"/>
                </a:ext>
              </a:extLst>
            </p:cNvPr>
            <p:cNvGrpSpPr/>
            <p:nvPr/>
          </p:nvGrpSpPr>
          <p:grpSpPr>
            <a:xfrm>
              <a:off x="1314003" y="3477697"/>
              <a:ext cx="797608" cy="797608"/>
              <a:chOff x="1376059" y="3195679"/>
              <a:chExt cx="914400" cy="914400"/>
            </a:xfrm>
          </p:grpSpPr>
          <p:pic>
            <p:nvPicPr>
              <p:cNvPr id="152" name="Graphic 151" descr="Clipboard outline">
                <a:extLst>
                  <a:ext uri="{FF2B5EF4-FFF2-40B4-BE49-F238E27FC236}">
                    <a16:creationId xmlns:a16="http://schemas.microsoft.com/office/drawing/2014/main" id="{DC44E150-82B4-B3AD-778C-4936F3E0D42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76059" y="3195679"/>
                <a:ext cx="914400" cy="914400"/>
              </a:xfrm>
              <a:prstGeom prst="rect">
                <a:avLst/>
              </a:prstGeom>
            </p:spPr>
          </p:pic>
          <p:pic>
            <p:nvPicPr>
              <p:cNvPr id="153" name="Graphic 152" descr="Scribble outline">
                <a:extLst>
                  <a:ext uri="{FF2B5EF4-FFF2-40B4-BE49-F238E27FC236}">
                    <a16:creationId xmlns:a16="http://schemas.microsoft.com/office/drawing/2014/main" id="{7DE9BE85-ABFB-DCEC-D774-05714EEBD22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676258" y="3495878"/>
                <a:ext cx="614002" cy="614002"/>
              </a:xfrm>
              <a:prstGeom prst="rect">
                <a:avLst/>
              </a:prstGeom>
            </p:spPr>
          </p:pic>
        </p:grpSp>
        <p:sp>
          <p:nvSpPr>
            <p:cNvPr id="151" name="TextBox 150">
              <a:extLst>
                <a:ext uri="{FF2B5EF4-FFF2-40B4-BE49-F238E27FC236}">
                  <a16:creationId xmlns:a16="http://schemas.microsoft.com/office/drawing/2014/main" id="{0E1ABFDD-AC81-173A-22C6-33CE6C0D5253}"/>
                </a:ext>
              </a:extLst>
            </p:cNvPr>
            <p:cNvSpPr txBox="1"/>
            <p:nvPr/>
          </p:nvSpPr>
          <p:spPr>
            <a:xfrm>
              <a:off x="982186" y="4231928"/>
              <a:ext cx="1397640"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Application &amp; eligibility check</a:t>
              </a:r>
            </a:p>
          </p:txBody>
        </p:sp>
      </p:grpSp>
      <p:grpSp>
        <p:nvGrpSpPr>
          <p:cNvPr id="154" name="Group 153">
            <a:extLst>
              <a:ext uri="{FF2B5EF4-FFF2-40B4-BE49-F238E27FC236}">
                <a16:creationId xmlns:a16="http://schemas.microsoft.com/office/drawing/2014/main" id="{1CAC2F27-BA13-09E0-2BDA-7EB25E58A675}"/>
              </a:ext>
            </a:extLst>
          </p:cNvPr>
          <p:cNvGrpSpPr/>
          <p:nvPr/>
        </p:nvGrpSpPr>
        <p:grpSpPr>
          <a:xfrm>
            <a:off x="489798" y="4526673"/>
            <a:ext cx="2446018" cy="990735"/>
            <a:chOff x="489798" y="4804466"/>
            <a:chExt cx="2446018" cy="990735"/>
          </a:xfrm>
        </p:grpSpPr>
        <p:pic>
          <p:nvPicPr>
            <p:cNvPr id="155" name="Graphic 154" descr="Test Dummy outline">
              <a:extLst>
                <a:ext uri="{FF2B5EF4-FFF2-40B4-BE49-F238E27FC236}">
                  <a16:creationId xmlns:a16="http://schemas.microsoft.com/office/drawing/2014/main" id="{D548EE46-696D-152C-BD83-414247D4178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358781" y="4804466"/>
              <a:ext cx="708052" cy="708052"/>
            </a:xfrm>
            <a:prstGeom prst="rect">
              <a:avLst/>
            </a:prstGeom>
          </p:spPr>
        </p:pic>
        <p:sp>
          <p:nvSpPr>
            <p:cNvPr id="156" name="TextBox 155">
              <a:extLst>
                <a:ext uri="{FF2B5EF4-FFF2-40B4-BE49-F238E27FC236}">
                  <a16:creationId xmlns:a16="http://schemas.microsoft.com/office/drawing/2014/main" id="{9541DB70-6ED5-CFC3-0CDB-01386C5189B8}"/>
                </a:ext>
              </a:extLst>
            </p:cNvPr>
            <p:cNvSpPr txBox="1"/>
            <p:nvPr/>
          </p:nvSpPr>
          <p:spPr>
            <a:xfrm>
              <a:off x="489798" y="5487424"/>
              <a:ext cx="2446018"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Assessments &amp; induction</a:t>
              </a:r>
            </a:p>
          </p:txBody>
        </p:sp>
      </p:grpSp>
      <p:grpSp>
        <p:nvGrpSpPr>
          <p:cNvPr id="157" name="Group 156">
            <a:extLst>
              <a:ext uri="{FF2B5EF4-FFF2-40B4-BE49-F238E27FC236}">
                <a16:creationId xmlns:a16="http://schemas.microsoft.com/office/drawing/2014/main" id="{816EE431-58F4-5A0A-D81B-DDACF016A18F}"/>
              </a:ext>
            </a:extLst>
          </p:cNvPr>
          <p:cNvGrpSpPr/>
          <p:nvPr/>
        </p:nvGrpSpPr>
        <p:grpSpPr>
          <a:xfrm>
            <a:off x="454880" y="5566632"/>
            <a:ext cx="2480935" cy="1114069"/>
            <a:chOff x="454880" y="5844425"/>
            <a:chExt cx="2480935" cy="1114069"/>
          </a:xfrm>
        </p:grpSpPr>
        <p:grpSp>
          <p:nvGrpSpPr>
            <p:cNvPr id="158" name="Group 157">
              <a:extLst>
                <a:ext uri="{FF2B5EF4-FFF2-40B4-BE49-F238E27FC236}">
                  <a16:creationId xmlns:a16="http://schemas.microsoft.com/office/drawing/2014/main" id="{34D08CF8-0B1F-403E-1C20-6CD4A6D2A19B}"/>
                </a:ext>
              </a:extLst>
            </p:cNvPr>
            <p:cNvGrpSpPr/>
            <p:nvPr/>
          </p:nvGrpSpPr>
          <p:grpSpPr>
            <a:xfrm>
              <a:off x="1421923" y="5844425"/>
              <a:ext cx="535276" cy="794500"/>
              <a:chOff x="1024588" y="5448799"/>
              <a:chExt cx="936714" cy="1390346"/>
            </a:xfrm>
          </p:grpSpPr>
          <p:pic>
            <p:nvPicPr>
              <p:cNvPr id="160" name="Graphic 159" descr="Open hand outline">
                <a:extLst>
                  <a:ext uri="{FF2B5EF4-FFF2-40B4-BE49-F238E27FC236}">
                    <a16:creationId xmlns:a16="http://schemas.microsoft.com/office/drawing/2014/main" id="{2AB74D83-3789-8C2D-2962-45EEA3C2E85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24588" y="5924745"/>
                <a:ext cx="914400" cy="914400"/>
              </a:xfrm>
              <a:prstGeom prst="rect">
                <a:avLst/>
              </a:prstGeom>
            </p:spPr>
          </p:pic>
          <p:pic>
            <p:nvPicPr>
              <p:cNvPr id="161" name="Graphic 160" descr="List with solid fill">
                <a:extLst>
                  <a:ext uri="{FF2B5EF4-FFF2-40B4-BE49-F238E27FC236}">
                    <a16:creationId xmlns:a16="http://schemas.microsoft.com/office/drawing/2014/main" id="{C0DD4FFF-195B-A7FC-E6EC-3B46522269D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46902" y="5448799"/>
                <a:ext cx="914400" cy="914400"/>
              </a:xfrm>
              <a:prstGeom prst="rect">
                <a:avLst/>
              </a:prstGeom>
            </p:spPr>
          </p:pic>
        </p:grpSp>
        <p:sp>
          <p:nvSpPr>
            <p:cNvPr id="159" name="TextBox 158">
              <a:extLst>
                <a:ext uri="{FF2B5EF4-FFF2-40B4-BE49-F238E27FC236}">
                  <a16:creationId xmlns:a16="http://schemas.microsoft.com/office/drawing/2014/main" id="{F6804AD5-32BA-1419-C63B-CDD4E50881B6}"/>
                </a:ext>
              </a:extLst>
            </p:cNvPr>
            <p:cNvSpPr txBox="1"/>
            <p:nvPr/>
          </p:nvSpPr>
          <p:spPr>
            <a:xfrm>
              <a:off x="454880" y="6435274"/>
              <a:ext cx="2480935"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Support &amp; programme plan created and agreed</a:t>
              </a:r>
            </a:p>
          </p:txBody>
        </p:sp>
      </p:grpSp>
    </p:spTree>
    <p:extLst>
      <p:ext uri="{BB962C8B-B14F-4D97-AF65-F5344CB8AC3E}">
        <p14:creationId xmlns:p14="http://schemas.microsoft.com/office/powerpoint/2010/main" val="30299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8C81-07D6-4E1D-B22F-8C6B490FE25B}"/>
              </a:ext>
            </a:extLst>
          </p:cNvPr>
          <p:cNvSpPr>
            <a:spLocks noGrp="1"/>
          </p:cNvSpPr>
          <p:nvPr>
            <p:ph type="title"/>
          </p:nvPr>
        </p:nvSpPr>
        <p:spPr>
          <a:xfrm>
            <a:off x="939550" y="185359"/>
            <a:ext cx="7886700" cy="1034546"/>
          </a:xfrm>
        </p:spPr>
        <p:txBody>
          <a:bodyPr>
            <a:noAutofit/>
          </a:bodyPr>
          <a:lstStyle/>
          <a:p>
            <a:r>
              <a:rPr lang="en-GB" sz="3600" b="1" dirty="0"/>
              <a:t>E-Portfolio – We use OneFile</a:t>
            </a:r>
          </a:p>
        </p:txBody>
      </p:sp>
      <p:sp>
        <p:nvSpPr>
          <p:cNvPr id="3" name="Content Placeholder 2">
            <a:extLst>
              <a:ext uri="{FF2B5EF4-FFF2-40B4-BE49-F238E27FC236}">
                <a16:creationId xmlns:a16="http://schemas.microsoft.com/office/drawing/2014/main" id="{21DC9188-5934-4A68-87B9-CF1FBA99147E}"/>
              </a:ext>
            </a:extLst>
          </p:cNvPr>
          <p:cNvSpPr>
            <a:spLocks noGrp="1"/>
          </p:cNvSpPr>
          <p:nvPr>
            <p:ph idx="1"/>
          </p:nvPr>
        </p:nvSpPr>
        <p:spPr>
          <a:xfrm>
            <a:off x="1034064" y="1356097"/>
            <a:ext cx="9139746" cy="4324785"/>
          </a:xfrm>
        </p:spPr>
        <p:txBody>
          <a:bodyPr>
            <a:noAutofit/>
          </a:bodyPr>
          <a:lstStyle/>
          <a:p>
            <a:pPr marL="342900" indent="-342900">
              <a:buBlip>
                <a:blip r:embed="rId3"/>
              </a:buBlip>
            </a:pPr>
            <a:r>
              <a:rPr lang="en-GB" sz="2400" b="0" dirty="0"/>
              <a:t>Upload work via easy-to-use portal, embedding digital skills</a:t>
            </a:r>
          </a:p>
          <a:p>
            <a:pPr marL="342900" indent="-342900">
              <a:buBlip>
                <a:blip r:embed="rId3"/>
              </a:buBlip>
            </a:pPr>
            <a:r>
              <a:rPr lang="en-GB" sz="2400" dirty="0"/>
              <a:t>‘Session 1’  initial training session on how to use platforms required</a:t>
            </a:r>
            <a:endParaRPr lang="en-GB" sz="2400" b="0" dirty="0"/>
          </a:p>
          <a:p>
            <a:pPr marL="342900" indent="-342900">
              <a:buBlip>
                <a:blip r:embed="rId3"/>
              </a:buBlip>
            </a:pPr>
            <a:r>
              <a:rPr lang="en-GB" sz="2400" b="0" dirty="0"/>
              <a:t>All assessments, planning, delivery uploaded to OneFile</a:t>
            </a:r>
          </a:p>
          <a:p>
            <a:pPr marL="342900" indent="-342900">
              <a:buBlip>
                <a:blip r:embed="rId3"/>
              </a:buBlip>
            </a:pPr>
            <a:r>
              <a:rPr lang="en-GB" sz="2400" b="0" dirty="0"/>
              <a:t>Tracks progression - RAG rated – employer lead has access to “live” reporting to support employer/manager engagement</a:t>
            </a:r>
          </a:p>
          <a:p>
            <a:pPr marL="342900" indent="-342900">
              <a:buBlip>
                <a:blip r:embed="rId3"/>
              </a:buBlip>
            </a:pPr>
            <a:r>
              <a:rPr lang="en-GB" sz="2400" b="0" dirty="0"/>
              <a:t>Additional support via messenger and App facility</a:t>
            </a:r>
          </a:p>
          <a:p>
            <a:pPr marL="342900" indent="-342900">
              <a:buBlip>
                <a:blip r:embed="rId3"/>
              </a:buBlip>
            </a:pPr>
            <a:r>
              <a:rPr lang="en-GB" sz="2400" b="0" dirty="0"/>
              <a:t>Manager / mentor observer account to support your staff throughout the programme</a:t>
            </a:r>
          </a:p>
          <a:p>
            <a:pPr marL="342900" indent="-342900">
              <a:buBlip>
                <a:blip r:embed="rId3"/>
              </a:buBlip>
            </a:pPr>
            <a:r>
              <a:rPr lang="en-GB" sz="2400" b="0" dirty="0"/>
              <a:t>Encourages learner ownership of qualification</a:t>
            </a:r>
          </a:p>
          <a:p>
            <a:pPr marL="342900" indent="-342900">
              <a:buBlip>
                <a:blip r:embed="rId3"/>
              </a:buBlip>
            </a:pPr>
            <a:endParaRPr lang="en-GB" sz="2400" b="0" dirty="0"/>
          </a:p>
          <a:p>
            <a:br>
              <a:rPr lang="en-GB" sz="2400" b="0" dirty="0"/>
            </a:br>
            <a:endParaRPr lang="en-GB" sz="2400" b="0" dirty="0"/>
          </a:p>
          <a:p>
            <a:br>
              <a:rPr lang="en-GB" sz="2400" b="0" dirty="0"/>
            </a:br>
            <a:endParaRPr lang="en-GB" sz="2400" b="0" dirty="0"/>
          </a:p>
          <a:p>
            <a:br>
              <a:rPr lang="en-GB" sz="2400" b="0" dirty="0"/>
            </a:br>
            <a:endParaRPr lang="en-GB" sz="2400" b="0" dirty="0"/>
          </a:p>
          <a:p>
            <a:br>
              <a:rPr lang="en-GB" sz="2400" b="0" dirty="0"/>
            </a:br>
            <a:br>
              <a:rPr lang="en-GB" sz="2400" b="0" dirty="0"/>
            </a:br>
            <a:endParaRPr lang="en-GB" sz="2400" dirty="0"/>
          </a:p>
        </p:txBody>
      </p:sp>
    </p:spTree>
    <p:extLst>
      <p:ext uri="{BB962C8B-B14F-4D97-AF65-F5344CB8AC3E}">
        <p14:creationId xmlns:p14="http://schemas.microsoft.com/office/powerpoint/2010/main" val="18520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943101" y="311254"/>
            <a:ext cx="6695620" cy="917089"/>
          </a:xfrm>
          <a:prstGeom prst="rect">
            <a:avLst/>
          </a:prstGeom>
        </p:spPr>
        <p:txBody>
          <a:bodyPr>
            <a:normAutofit/>
          </a:bodyPr>
          <a:lstStyle/>
          <a:p>
            <a:r>
              <a:rPr lang="en-GB" sz="3600" b="1" dirty="0"/>
              <a:t>Progress and Commitment</a:t>
            </a:r>
          </a:p>
        </p:txBody>
      </p:sp>
      <p:sp>
        <p:nvSpPr>
          <p:cNvPr id="4" name="Content Placeholder 2">
            <a:extLst>
              <a:ext uri="{FF2B5EF4-FFF2-40B4-BE49-F238E27FC236}">
                <a16:creationId xmlns:a16="http://schemas.microsoft.com/office/drawing/2014/main" id="{EAD05FC4-413C-435E-AAE3-8EDE3D49A7A6}"/>
              </a:ext>
            </a:extLst>
          </p:cNvPr>
          <p:cNvSpPr txBox="1">
            <a:spLocks/>
          </p:cNvSpPr>
          <p:nvPr/>
        </p:nvSpPr>
        <p:spPr>
          <a:xfrm>
            <a:off x="943101" y="1222690"/>
            <a:ext cx="9493187" cy="3803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endParaRPr>
          </a:p>
          <a:p>
            <a:pPr marL="342900" indent="-342900">
              <a:buBlip>
                <a:blip r:embed="rId2"/>
              </a:buBlip>
            </a:pPr>
            <a:r>
              <a:rPr lang="en-GB" sz="2400" dirty="0">
                <a:solidFill>
                  <a:schemeClr val="bg1"/>
                </a:solidFill>
              </a:rPr>
              <a:t>Continual apprentice progress (monthly) is essential to the programme </a:t>
            </a:r>
          </a:p>
          <a:p>
            <a:pPr marL="342900" indent="-342900">
              <a:buBlip>
                <a:blip r:embed="rId2"/>
              </a:buBlip>
            </a:pPr>
            <a:r>
              <a:rPr lang="en-GB" sz="2400" dirty="0">
                <a:solidFill>
                  <a:schemeClr val="bg1"/>
                </a:solidFill>
              </a:rPr>
              <a:t>Regular progress reviews will be undertaken between apprentice, manager and coach. 10-12 weekly.</a:t>
            </a:r>
          </a:p>
          <a:p>
            <a:pPr marL="342900" indent="-342900">
              <a:buBlip>
                <a:blip r:embed="rId2"/>
              </a:buBlip>
            </a:pPr>
            <a:r>
              <a:rPr lang="en-GB" sz="2400" dirty="0">
                <a:solidFill>
                  <a:schemeClr val="bg1"/>
                </a:solidFill>
              </a:rPr>
              <a:t>Progress is monitored and poor progress initiates a lacking in progress policy and procedure. </a:t>
            </a:r>
          </a:p>
          <a:p>
            <a:pPr marL="342900" indent="-342900">
              <a:buBlip>
                <a:blip r:embed="rId2"/>
              </a:buBlip>
            </a:pPr>
            <a:r>
              <a:rPr lang="en-GB" sz="2400" dirty="0">
                <a:solidFill>
                  <a:schemeClr val="bg1"/>
                </a:solidFill>
              </a:rPr>
              <a:t>If no improvement is made within a month then a meeting is arranged between Apprentice, Manager and Apprenticeship Lead to discuss concerns and action plan.</a:t>
            </a:r>
          </a:p>
          <a:p>
            <a:endParaRPr lang="en-GB" sz="2400" dirty="0"/>
          </a:p>
          <a:p>
            <a:br>
              <a:rPr lang="en-GB" sz="2400" dirty="0"/>
            </a:b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endParaRPr lang="en-GB" sz="2000" dirty="0"/>
          </a:p>
        </p:txBody>
      </p:sp>
      <p:pic>
        <p:nvPicPr>
          <p:cNvPr id="5" name="Picture 4" descr="A picture containing object&#10;&#10;Description automatically generated">
            <a:extLst>
              <a:ext uri="{FF2B5EF4-FFF2-40B4-BE49-F238E27FC236}">
                <a16:creationId xmlns:a16="http://schemas.microsoft.com/office/drawing/2014/main" id="{462F120C-E854-48E5-9DAA-F4F06A5A2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354" y="4415904"/>
            <a:ext cx="3357553" cy="2442096"/>
          </a:xfrm>
          <a:prstGeom prst="rect">
            <a:avLst/>
          </a:prstGeom>
        </p:spPr>
      </p:pic>
    </p:spTree>
    <p:extLst>
      <p:ext uri="{BB962C8B-B14F-4D97-AF65-F5344CB8AC3E}">
        <p14:creationId xmlns:p14="http://schemas.microsoft.com/office/powerpoint/2010/main" val="55276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977218" y="136840"/>
            <a:ext cx="7050279" cy="613391"/>
          </a:xfrm>
          <a:prstGeom prst="rect">
            <a:avLst/>
          </a:prstGeom>
        </p:spPr>
        <p:txBody>
          <a:bodyPr>
            <a:normAutofit/>
          </a:bodyPr>
          <a:lstStyle/>
          <a:p>
            <a:r>
              <a:rPr lang="en-GB" sz="3600" b="1" dirty="0"/>
              <a:t>Apprentice Responsibilities</a:t>
            </a:r>
          </a:p>
        </p:txBody>
      </p:sp>
      <p:sp>
        <p:nvSpPr>
          <p:cNvPr id="4" name="Content Placeholder 2">
            <a:extLst>
              <a:ext uri="{FF2B5EF4-FFF2-40B4-BE49-F238E27FC236}">
                <a16:creationId xmlns:a16="http://schemas.microsoft.com/office/drawing/2014/main" id="{1DD7C60D-1976-4607-A3D8-8A5D02C1A18D}"/>
              </a:ext>
            </a:extLst>
          </p:cNvPr>
          <p:cNvSpPr txBox="1">
            <a:spLocks/>
          </p:cNvSpPr>
          <p:nvPr/>
        </p:nvSpPr>
        <p:spPr>
          <a:xfrm>
            <a:off x="630343" y="335166"/>
            <a:ext cx="6405288" cy="45620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endParaRPr>
          </a:p>
          <a:p>
            <a:pPr marL="342900" indent="-342900">
              <a:buBlip>
                <a:blip r:embed="rId2"/>
              </a:buBlip>
            </a:pPr>
            <a:r>
              <a:rPr lang="en-GB" sz="2400" dirty="0">
                <a:solidFill>
                  <a:schemeClr val="bg1"/>
                </a:solidFill>
              </a:rPr>
              <a:t>Complete the work required,  meeting the targets set by the coach.</a:t>
            </a:r>
          </a:p>
          <a:p>
            <a:pPr marL="342900" indent="-342900">
              <a:buBlip>
                <a:blip r:embed="rId2"/>
              </a:buBlip>
            </a:pPr>
            <a:r>
              <a:rPr lang="en-GB" sz="2400" dirty="0">
                <a:solidFill>
                  <a:schemeClr val="bg1"/>
                </a:solidFill>
              </a:rPr>
              <a:t>Attend any training sessions made available or inform in good time if not able to </a:t>
            </a:r>
            <a:r>
              <a:rPr lang="en-GB" sz="2400" dirty="0" err="1">
                <a:solidFill>
                  <a:schemeClr val="bg1"/>
                </a:solidFill>
              </a:rPr>
              <a:t>attend.This</a:t>
            </a:r>
            <a:r>
              <a:rPr lang="en-GB" sz="2400" dirty="0">
                <a:solidFill>
                  <a:schemeClr val="bg1"/>
                </a:solidFill>
              </a:rPr>
              <a:t> includes maths and English sessions.</a:t>
            </a:r>
          </a:p>
          <a:p>
            <a:pPr marL="342900" indent="-342900">
              <a:buBlip>
                <a:blip r:embed="rId2"/>
              </a:buBlip>
            </a:pPr>
            <a:r>
              <a:rPr lang="en-GB" sz="2400" dirty="0">
                <a:solidFill>
                  <a:schemeClr val="bg1"/>
                </a:solidFill>
              </a:rPr>
              <a:t>Communicate clearly and regularly with coach and line manager.</a:t>
            </a:r>
          </a:p>
          <a:p>
            <a:pPr marL="342900" indent="-342900">
              <a:buBlip>
                <a:blip r:embed="rId2"/>
              </a:buBlip>
            </a:pPr>
            <a:r>
              <a:rPr lang="en-GB" sz="2400" dirty="0">
                <a:solidFill>
                  <a:schemeClr val="bg1"/>
                </a:solidFill>
              </a:rPr>
              <a:t>Commence Skills Builder from the beginning of the programme and progress by 20% per month if required to complete functional skills. </a:t>
            </a:r>
          </a:p>
          <a:p>
            <a:pPr marL="342900" indent="-342900">
              <a:buBlip>
                <a:blip r:embed="rId2"/>
              </a:buBlip>
            </a:pPr>
            <a:r>
              <a:rPr lang="en-GB" sz="2400" dirty="0">
                <a:solidFill>
                  <a:schemeClr val="bg1"/>
                </a:solidFill>
              </a:rPr>
              <a:t>Complete and record all required off the job activity monthly. </a:t>
            </a:r>
          </a:p>
          <a:p>
            <a:pPr marL="342900" indent="-342900">
              <a:buBlip>
                <a:blip r:embed="rId2"/>
              </a:buBlip>
            </a:pPr>
            <a:r>
              <a:rPr lang="en-GB" sz="2400" dirty="0">
                <a:solidFill>
                  <a:schemeClr val="bg1"/>
                </a:solidFill>
              </a:rPr>
              <a:t>Take advantage of the opportunity provided by your employer to progress to a higher level of education or to develop within your work role.</a:t>
            </a:r>
          </a:p>
          <a:p>
            <a:pPr marL="342900" indent="-342900">
              <a:buBlip>
                <a:blip r:embed="rId2"/>
              </a:buBlip>
            </a:pPr>
            <a:endParaRPr lang="en-GB" sz="2400" dirty="0">
              <a:solidFill>
                <a:schemeClr val="bg1"/>
              </a:solidFill>
            </a:endParaRPr>
          </a:p>
          <a:p>
            <a:pPr marL="342900" indent="-342900">
              <a:buBlip>
                <a:blip r:embed="rId2"/>
              </a:buBlip>
            </a:pPr>
            <a:endParaRPr lang="en-GB" sz="2400" dirty="0">
              <a:solidFill>
                <a:schemeClr val="bg1"/>
              </a:solidFill>
            </a:endParaRPr>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endParaRPr lang="en-GB" sz="2000" dirty="0"/>
          </a:p>
        </p:txBody>
      </p:sp>
      <p:grpSp>
        <p:nvGrpSpPr>
          <p:cNvPr id="16" name="Group 15">
            <a:extLst>
              <a:ext uri="{FF2B5EF4-FFF2-40B4-BE49-F238E27FC236}">
                <a16:creationId xmlns:a16="http://schemas.microsoft.com/office/drawing/2014/main" id="{A12BD140-B875-41EF-A32A-3BDD57DE9467}"/>
              </a:ext>
            </a:extLst>
          </p:cNvPr>
          <p:cNvGrpSpPr/>
          <p:nvPr/>
        </p:nvGrpSpPr>
        <p:grpSpPr>
          <a:xfrm>
            <a:off x="7400583" y="453847"/>
            <a:ext cx="4306254" cy="1682396"/>
            <a:chOff x="4770284" y="1224831"/>
            <a:chExt cx="4306254" cy="1365703"/>
          </a:xfrm>
        </p:grpSpPr>
        <p:sp>
          <p:nvSpPr>
            <p:cNvPr id="6" name="Arrow: Circular 5">
              <a:extLst>
                <a:ext uri="{FF2B5EF4-FFF2-40B4-BE49-F238E27FC236}">
                  <a16:creationId xmlns:a16="http://schemas.microsoft.com/office/drawing/2014/main" id="{038DEBBA-3E3A-4C2D-9B28-4D598A89CC8C}"/>
                </a:ext>
              </a:extLst>
            </p:cNvPr>
            <p:cNvSpPr/>
            <p:nvPr/>
          </p:nvSpPr>
          <p:spPr>
            <a:xfrm>
              <a:off x="4770284" y="1224831"/>
              <a:ext cx="4306254" cy="1365703"/>
            </a:xfrm>
            <a:prstGeom prst="circularArrow">
              <a:avLst>
                <a:gd name="adj1" fmla="val 10980"/>
                <a:gd name="adj2" fmla="val 1142322"/>
                <a:gd name="adj3" fmla="val 4500000"/>
                <a:gd name="adj4" fmla="val 10800000"/>
                <a:gd name="adj5" fmla="val 12500"/>
              </a:avLst>
            </a:prstGeom>
            <a:solidFill>
              <a:srgbClr val="1E3D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02EE8B0C-6974-4C29-960C-AC534AB2BAA6}"/>
                </a:ext>
              </a:extLst>
            </p:cNvPr>
            <p:cNvSpPr/>
            <p:nvPr/>
          </p:nvSpPr>
          <p:spPr>
            <a:xfrm>
              <a:off x="5900111" y="1694948"/>
              <a:ext cx="1971114" cy="380880"/>
            </a:xfrm>
            <a:custGeom>
              <a:avLst/>
              <a:gdLst>
                <a:gd name="connsiteX0" fmla="*/ 0 w 1971114"/>
                <a:gd name="connsiteY0" fmla="*/ 0 h 380880"/>
                <a:gd name="connsiteX1" fmla="*/ 1971114 w 1971114"/>
                <a:gd name="connsiteY1" fmla="*/ 0 h 380880"/>
                <a:gd name="connsiteX2" fmla="*/ 1971114 w 1971114"/>
                <a:gd name="connsiteY2" fmla="*/ 380880 h 380880"/>
                <a:gd name="connsiteX3" fmla="*/ 0 w 1971114"/>
                <a:gd name="connsiteY3" fmla="*/ 380880 h 380880"/>
                <a:gd name="connsiteX4" fmla="*/ 0 w 1971114"/>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14" h="380880">
                  <a:moveTo>
                    <a:pt x="0" y="0"/>
                  </a:moveTo>
                  <a:lnTo>
                    <a:pt x="1971114" y="0"/>
                  </a:lnTo>
                  <a:lnTo>
                    <a:pt x="1971114"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Meet targets</a:t>
              </a:r>
            </a:p>
          </p:txBody>
        </p:sp>
      </p:grpSp>
      <p:grpSp>
        <p:nvGrpSpPr>
          <p:cNvPr id="17" name="Group 16">
            <a:extLst>
              <a:ext uri="{FF2B5EF4-FFF2-40B4-BE49-F238E27FC236}">
                <a16:creationId xmlns:a16="http://schemas.microsoft.com/office/drawing/2014/main" id="{7C723519-9317-4E02-A9AC-69D261CEC98F}"/>
              </a:ext>
            </a:extLst>
          </p:cNvPr>
          <p:cNvGrpSpPr/>
          <p:nvPr/>
        </p:nvGrpSpPr>
        <p:grpSpPr>
          <a:xfrm>
            <a:off x="6918091" y="1551660"/>
            <a:ext cx="3913129" cy="1682396"/>
            <a:chOff x="4569100" y="2010136"/>
            <a:chExt cx="3913129" cy="1364460"/>
          </a:xfrm>
        </p:grpSpPr>
        <p:sp>
          <p:nvSpPr>
            <p:cNvPr id="8" name="Shape 7">
              <a:extLst>
                <a:ext uri="{FF2B5EF4-FFF2-40B4-BE49-F238E27FC236}">
                  <a16:creationId xmlns:a16="http://schemas.microsoft.com/office/drawing/2014/main" id="{8E36AF83-CE8C-4E4F-982B-2491459EE14A}"/>
                </a:ext>
              </a:extLst>
            </p:cNvPr>
            <p:cNvSpPr/>
            <p:nvPr/>
          </p:nvSpPr>
          <p:spPr>
            <a:xfrm>
              <a:off x="4605549" y="2010136"/>
              <a:ext cx="3876680" cy="1364460"/>
            </a:xfrm>
            <a:prstGeom prst="leftCircularArrow">
              <a:avLst>
                <a:gd name="adj1" fmla="val 10980"/>
                <a:gd name="adj2" fmla="val 1142322"/>
                <a:gd name="adj3" fmla="val 6300000"/>
                <a:gd name="adj4" fmla="val 18900000"/>
                <a:gd name="adj5" fmla="val 12500"/>
              </a:avLst>
            </a:prstGeom>
            <a:solidFill>
              <a:srgbClr val="F6AE1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Freeform: Shape 8">
              <a:extLst>
                <a:ext uri="{FF2B5EF4-FFF2-40B4-BE49-F238E27FC236}">
                  <a16:creationId xmlns:a16="http://schemas.microsoft.com/office/drawing/2014/main" id="{75F8B69E-65EE-4744-AB36-06805770DABE}"/>
                </a:ext>
              </a:extLst>
            </p:cNvPr>
            <p:cNvSpPr/>
            <p:nvPr/>
          </p:nvSpPr>
          <p:spPr>
            <a:xfrm>
              <a:off x="4569100" y="2492608"/>
              <a:ext cx="2218812" cy="380880"/>
            </a:xfrm>
            <a:custGeom>
              <a:avLst/>
              <a:gdLst>
                <a:gd name="connsiteX0" fmla="*/ 0 w 2218812"/>
                <a:gd name="connsiteY0" fmla="*/ 0 h 380880"/>
                <a:gd name="connsiteX1" fmla="*/ 2218812 w 2218812"/>
                <a:gd name="connsiteY1" fmla="*/ 0 h 380880"/>
                <a:gd name="connsiteX2" fmla="*/ 2218812 w 2218812"/>
                <a:gd name="connsiteY2" fmla="*/ 380880 h 380880"/>
                <a:gd name="connsiteX3" fmla="*/ 0 w 2218812"/>
                <a:gd name="connsiteY3" fmla="*/ 380880 h 380880"/>
                <a:gd name="connsiteX4" fmla="*/ 0 w 2218812"/>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812" h="380880">
                  <a:moveTo>
                    <a:pt x="0" y="0"/>
                  </a:moveTo>
                  <a:lnTo>
                    <a:pt x="2218812" y="0"/>
                  </a:lnTo>
                  <a:lnTo>
                    <a:pt x="2218812"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Attend sessions</a:t>
              </a:r>
            </a:p>
          </p:txBody>
        </p:sp>
      </p:grpSp>
      <p:grpSp>
        <p:nvGrpSpPr>
          <p:cNvPr id="18" name="Group 17">
            <a:extLst>
              <a:ext uri="{FF2B5EF4-FFF2-40B4-BE49-F238E27FC236}">
                <a16:creationId xmlns:a16="http://schemas.microsoft.com/office/drawing/2014/main" id="{54E35AB3-8FB6-4963-87BD-29F9624AA86D}"/>
              </a:ext>
            </a:extLst>
          </p:cNvPr>
          <p:cNvGrpSpPr/>
          <p:nvPr/>
        </p:nvGrpSpPr>
        <p:grpSpPr>
          <a:xfrm>
            <a:off x="7400583" y="2590738"/>
            <a:ext cx="4655391" cy="1682396"/>
            <a:chOff x="4842738" y="2797725"/>
            <a:chExt cx="4655391" cy="1365703"/>
          </a:xfrm>
        </p:grpSpPr>
        <p:sp>
          <p:nvSpPr>
            <p:cNvPr id="10" name="Arrow: Circular 9">
              <a:extLst>
                <a:ext uri="{FF2B5EF4-FFF2-40B4-BE49-F238E27FC236}">
                  <a16:creationId xmlns:a16="http://schemas.microsoft.com/office/drawing/2014/main" id="{D483F5AD-1763-4ADF-8F2B-4939C6B1374F}"/>
                </a:ext>
              </a:extLst>
            </p:cNvPr>
            <p:cNvSpPr/>
            <p:nvPr/>
          </p:nvSpPr>
          <p:spPr>
            <a:xfrm>
              <a:off x="4842738" y="2797725"/>
              <a:ext cx="4161074" cy="1365703"/>
            </a:xfrm>
            <a:prstGeom prst="circularArrow">
              <a:avLst>
                <a:gd name="adj1" fmla="val 10980"/>
                <a:gd name="adj2" fmla="val 1142322"/>
                <a:gd name="adj3" fmla="val 4500000"/>
                <a:gd name="adj4" fmla="val 13500000"/>
                <a:gd name="adj5" fmla="val 12500"/>
              </a:avLst>
            </a:prstGeom>
            <a:solidFill>
              <a:srgbClr val="E30E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005ACB8A-7112-4FA9-B4DA-93B87758C840}"/>
                </a:ext>
              </a:extLst>
            </p:cNvPr>
            <p:cNvSpPr/>
            <p:nvPr/>
          </p:nvSpPr>
          <p:spPr>
            <a:xfrm>
              <a:off x="6287640" y="3276113"/>
              <a:ext cx="3210489" cy="380880"/>
            </a:xfrm>
            <a:custGeom>
              <a:avLst/>
              <a:gdLst>
                <a:gd name="connsiteX0" fmla="*/ 0 w 3210489"/>
                <a:gd name="connsiteY0" fmla="*/ 0 h 380880"/>
                <a:gd name="connsiteX1" fmla="*/ 3210489 w 3210489"/>
                <a:gd name="connsiteY1" fmla="*/ 0 h 380880"/>
                <a:gd name="connsiteX2" fmla="*/ 3210489 w 3210489"/>
                <a:gd name="connsiteY2" fmla="*/ 380880 h 380880"/>
                <a:gd name="connsiteX3" fmla="*/ 0 w 3210489"/>
                <a:gd name="connsiteY3" fmla="*/ 380880 h 380880"/>
                <a:gd name="connsiteX4" fmla="*/ 0 w 3210489"/>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489" h="380880">
                  <a:moveTo>
                    <a:pt x="0" y="0"/>
                  </a:moveTo>
                  <a:lnTo>
                    <a:pt x="3210489" y="0"/>
                  </a:lnTo>
                  <a:lnTo>
                    <a:pt x="3210489"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Communicate</a:t>
              </a:r>
            </a:p>
          </p:txBody>
        </p:sp>
      </p:grpSp>
      <p:grpSp>
        <p:nvGrpSpPr>
          <p:cNvPr id="19" name="Group 18">
            <a:extLst>
              <a:ext uri="{FF2B5EF4-FFF2-40B4-BE49-F238E27FC236}">
                <a16:creationId xmlns:a16="http://schemas.microsoft.com/office/drawing/2014/main" id="{EBE0F9F4-ABB5-4AEE-8C65-26F82D1AA387}"/>
              </a:ext>
            </a:extLst>
          </p:cNvPr>
          <p:cNvGrpSpPr/>
          <p:nvPr/>
        </p:nvGrpSpPr>
        <p:grpSpPr>
          <a:xfrm>
            <a:off x="7035631" y="3795897"/>
            <a:ext cx="3795589" cy="1365703"/>
            <a:chOff x="4646095" y="3583732"/>
            <a:chExt cx="3795589" cy="1365703"/>
          </a:xfrm>
        </p:grpSpPr>
        <p:sp>
          <p:nvSpPr>
            <p:cNvPr id="12" name="Shape 11">
              <a:extLst>
                <a:ext uri="{FF2B5EF4-FFF2-40B4-BE49-F238E27FC236}">
                  <a16:creationId xmlns:a16="http://schemas.microsoft.com/office/drawing/2014/main" id="{00F4218E-B073-4AE1-897A-1C0896424462}"/>
                </a:ext>
              </a:extLst>
            </p:cNvPr>
            <p:cNvSpPr/>
            <p:nvPr/>
          </p:nvSpPr>
          <p:spPr>
            <a:xfrm>
              <a:off x="4646095" y="3583732"/>
              <a:ext cx="3795589" cy="1365703"/>
            </a:xfrm>
            <a:prstGeom prst="leftCircularArrow">
              <a:avLst>
                <a:gd name="adj1" fmla="val 10980"/>
                <a:gd name="adj2" fmla="val 1142322"/>
                <a:gd name="adj3" fmla="val 6300000"/>
                <a:gd name="adj4" fmla="val 18900000"/>
                <a:gd name="adj5" fmla="val 12500"/>
              </a:avLst>
            </a:prstGeom>
            <a:solidFill>
              <a:srgbClr val="5839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81B75EA0-38C9-4A09-B27B-85EF0AF3079C}"/>
                </a:ext>
              </a:extLst>
            </p:cNvPr>
            <p:cNvSpPr/>
            <p:nvPr/>
          </p:nvSpPr>
          <p:spPr>
            <a:xfrm>
              <a:off x="4734918" y="4059619"/>
              <a:ext cx="3279166" cy="380880"/>
            </a:xfrm>
            <a:custGeom>
              <a:avLst/>
              <a:gdLst>
                <a:gd name="connsiteX0" fmla="*/ 0 w 2427978"/>
                <a:gd name="connsiteY0" fmla="*/ 0 h 380880"/>
                <a:gd name="connsiteX1" fmla="*/ 2427978 w 2427978"/>
                <a:gd name="connsiteY1" fmla="*/ 0 h 380880"/>
                <a:gd name="connsiteX2" fmla="*/ 2427978 w 2427978"/>
                <a:gd name="connsiteY2" fmla="*/ 380880 h 380880"/>
                <a:gd name="connsiteX3" fmla="*/ 0 w 2427978"/>
                <a:gd name="connsiteY3" fmla="*/ 380880 h 380880"/>
                <a:gd name="connsiteX4" fmla="*/ 0 w 2427978"/>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978" h="380880">
                  <a:moveTo>
                    <a:pt x="0" y="0"/>
                  </a:moveTo>
                  <a:lnTo>
                    <a:pt x="2427978" y="0"/>
                  </a:lnTo>
                  <a:lnTo>
                    <a:pt x="2427978"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Complete English and maths </a:t>
              </a:r>
            </a:p>
          </p:txBody>
        </p:sp>
      </p:grpSp>
      <p:grpSp>
        <p:nvGrpSpPr>
          <p:cNvPr id="20" name="Group 19">
            <a:extLst>
              <a:ext uri="{FF2B5EF4-FFF2-40B4-BE49-F238E27FC236}">
                <a16:creationId xmlns:a16="http://schemas.microsoft.com/office/drawing/2014/main" id="{645F1F4A-945F-4DB0-80B8-34352A53627D}"/>
              </a:ext>
            </a:extLst>
          </p:cNvPr>
          <p:cNvGrpSpPr/>
          <p:nvPr/>
        </p:nvGrpSpPr>
        <p:grpSpPr>
          <a:xfrm>
            <a:off x="7488939" y="4772803"/>
            <a:ext cx="4217898" cy="1511913"/>
            <a:chOff x="4815222" y="4459228"/>
            <a:chExt cx="4217898" cy="1173940"/>
          </a:xfrm>
        </p:grpSpPr>
        <p:sp>
          <p:nvSpPr>
            <p:cNvPr id="14" name="Block Arc 13">
              <a:extLst>
                <a:ext uri="{FF2B5EF4-FFF2-40B4-BE49-F238E27FC236}">
                  <a16:creationId xmlns:a16="http://schemas.microsoft.com/office/drawing/2014/main" id="{A1D7E76E-47A9-4A29-AEF9-1BA580C0B2F5}"/>
                </a:ext>
              </a:extLst>
            </p:cNvPr>
            <p:cNvSpPr/>
            <p:nvPr/>
          </p:nvSpPr>
          <p:spPr>
            <a:xfrm>
              <a:off x="4815222" y="4459228"/>
              <a:ext cx="4217898" cy="1173940"/>
            </a:xfrm>
            <a:prstGeom prst="blockArc">
              <a:avLst>
                <a:gd name="adj1" fmla="val 13500000"/>
                <a:gd name="adj2" fmla="val 10800000"/>
                <a:gd name="adj3" fmla="val 12740"/>
              </a:avLst>
            </a:prstGeom>
            <a:solidFill>
              <a:srgbClr val="1AA2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Freeform: Shape 14">
              <a:extLst>
                <a:ext uri="{FF2B5EF4-FFF2-40B4-BE49-F238E27FC236}">
                  <a16:creationId xmlns:a16="http://schemas.microsoft.com/office/drawing/2014/main" id="{493C3BA0-3BAF-49E8-B602-C5BF729CA105}"/>
                </a:ext>
              </a:extLst>
            </p:cNvPr>
            <p:cNvSpPr/>
            <p:nvPr/>
          </p:nvSpPr>
          <p:spPr>
            <a:xfrm>
              <a:off x="5331058" y="4864795"/>
              <a:ext cx="3183922" cy="380880"/>
            </a:xfrm>
            <a:custGeom>
              <a:avLst/>
              <a:gdLst>
                <a:gd name="connsiteX0" fmla="*/ 0 w 3183922"/>
                <a:gd name="connsiteY0" fmla="*/ 0 h 380880"/>
                <a:gd name="connsiteX1" fmla="*/ 3183922 w 3183922"/>
                <a:gd name="connsiteY1" fmla="*/ 0 h 380880"/>
                <a:gd name="connsiteX2" fmla="*/ 3183922 w 3183922"/>
                <a:gd name="connsiteY2" fmla="*/ 380880 h 380880"/>
                <a:gd name="connsiteX3" fmla="*/ 0 w 3183922"/>
                <a:gd name="connsiteY3" fmla="*/ 380880 h 380880"/>
                <a:gd name="connsiteX4" fmla="*/ 0 w 3183922"/>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922" h="380880">
                  <a:moveTo>
                    <a:pt x="0" y="0"/>
                  </a:moveTo>
                  <a:lnTo>
                    <a:pt x="3183922" y="0"/>
                  </a:lnTo>
                  <a:lnTo>
                    <a:pt x="3183922"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Record off the job training </a:t>
              </a:r>
            </a:p>
          </p:txBody>
        </p:sp>
      </p:grpSp>
    </p:spTree>
    <p:extLst>
      <p:ext uri="{BB962C8B-B14F-4D97-AF65-F5344CB8AC3E}">
        <p14:creationId xmlns:p14="http://schemas.microsoft.com/office/powerpoint/2010/main" val="1611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1032492" y="-18545"/>
            <a:ext cx="7050279" cy="772259"/>
          </a:xfrm>
          <a:prstGeom prst="rect">
            <a:avLst/>
          </a:prstGeom>
        </p:spPr>
        <p:txBody>
          <a:bodyPr>
            <a:normAutofit/>
          </a:bodyPr>
          <a:lstStyle/>
          <a:p>
            <a:r>
              <a:rPr lang="en-GB" sz="3600" b="1" dirty="0"/>
              <a:t>Employer responsibilities</a:t>
            </a:r>
          </a:p>
        </p:txBody>
      </p:sp>
      <p:sp>
        <p:nvSpPr>
          <p:cNvPr id="4" name="Content Placeholder 2">
            <a:extLst>
              <a:ext uri="{FF2B5EF4-FFF2-40B4-BE49-F238E27FC236}">
                <a16:creationId xmlns:a16="http://schemas.microsoft.com/office/drawing/2014/main" id="{D4660B4C-0F71-46F0-B24D-E764371AB7F8}"/>
              </a:ext>
            </a:extLst>
          </p:cNvPr>
          <p:cNvSpPr txBox="1">
            <a:spLocks/>
          </p:cNvSpPr>
          <p:nvPr/>
        </p:nvSpPr>
        <p:spPr>
          <a:xfrm>
            <a:off x="699659" y="159678"/>
            <a:ext cx="7003218" cy="55249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endParaRPr>
          </a:p>
          <a:p>
            <a:pPr marL="342900" indent="-342900">
              <a:buBlip>
                <a:blip r:embed="rId2"/>
              </a:buBlip>
            </a:pPr>
            <a:r>
              <a:rPr lang="en-GB" sz="1800" b="1" dirty="0">
                <a:solidFill>
                  <a:schemeClr val="bg1"/>
                </a:solidFill>
              </a:rPr>
              <a:t>Complete and sign off initial paperwork to support onboarding of your staff. Support them to attend onboarding sessions: Skill-scan /Initial Assessments/ application/employer agreement.</a:t>
            </a:r>
          </a:p>
          <a:p>
            <a:pPr marL="342900" indent="-342900">
              <a:buBlip>
                <a:blip r:embed="rId2"/>
              </a:buBlip>
            </a:pPr>
            <a:r>
              <a:rPr lang="en-GB" sz="1800" b="1" dirty="0">
                <a:solidFill>
                  <a:schemeClr val="bg1"/>
                </a:solidFill>
              </a:rPr>
              <a:t>Make use of the observer login to the </a:t>
            </a:r>
            <a:r>
              <a:rPr lang="en-GB" sz="1800" b="1" dirty="0" err="1">
                <a:solidFill>
                  <a:schemeClr val="bg1"/>
                </a:solidFill>
              </a:rPr>
              <a:t>eportfolio</a:t>
            </a:r>
            <a:r>
              <a:rPr lang="en-GB" sz="1800" b="1" dirty="0">
                <a:solidFill>
                  <a:schemeClr val="bg1"/>
                </a:solidFill>
              </a:rPr>
              <a:t> to support your staff</a:t>
            </a:r>
          </a:p>
          <a:p>
            <a:pPr marL="342900" indent="-342900">
              <a:buBlip>
                <a:blip r:embed="rId2"/>
              </a:buBlip>
            </a:pPr>
            <a:r>
              <a:rPr lang="en-GB" sz="1800" b="1" dirty="0">
                <a:solidFill>
                  <a:schemeClr val="bg1"/>
                </a:solidFill>
              </a:rPr>
              <a:t>Develop the apprentice in your workplace</a:t>
            </a:r>
            <a:r>
              <a:rPr lang="en-GB" sz="1800" dirty="0">
                <a:solidFill>
                  <a:schemeClr val="bg1"/>
                </a:solidFill>
              </a:rPr>
              <a:t> – generally demonstrating job skills and also supporting competency development for the standard. </a:t>
            </a:r>
          </a:p>
          <a:p>
            <a:pPr marL="342900" indent="-342900">
              <a:buBlip>
                <a:blip r:embed="rId2"/>
              </a:buBlip>
            </a:pPr>
            <a:r>
              <a:rPr lang="en-GB" sz="1800" dirty="0">
                <a:solidFill>
                  <a:schemeClr val="bg1"/>
                </a:solidFill>
              </a:rPr>
              <a:t>Allow the apprentice to </a:t>
            </a:r>
            <a:r>
              <a:rPr lang="en-GB" sz="1800" b="1" dirty="0">
                <a:solidFill>
                  <a:schemeClr val="bg1"/>
                </a:solidFill>
              </a:rPr>
              <a:t>attend all workshops including maths and English and give time for study</a:t>
            </a:r>
            <a:r>
              <a:rPr lang="en-GB" sz="1800" dirty="0">
                <a:solidFill>
                  <a:schemeClr val="bg1"/>
                </a:solidFill>
              </a:rPr>
              <a:t> during the working week. (off the job). The workshops should be attended during working hours and should not be immediately prior to or after a night shift. Prompt apprentices to record their OJT ongoing.</a:t>
            </a:r>
          </a:p>
          <a:p>
            <a:pPr marL="342900" indent="-342900">
              <a:buBlip>
                <a:blip r:embed="rId2"/>
              </a:buBlip>
            </a:pPr>
            <a:r>
              <a:rPr lang="en-GB" sz="1800" b="1" dirty="0">
                <a:solidFill>
                  <a:schemeClr val="bg1"/>
                </a:solidFill>
              </a:rPr>
              <a:t>Support the apprentice to undertake all tasks</a:t>
            </a:r>
            <a:r>
              <a:rPr lang="en-GB" sz="1800" dirty="0">
                <a:solidFill>
                  <a:schemeClr val="bg1"/>
                </a:solidFill>
              </a:rPr>
              <a:t> included in the programme in your department, and by making arrangements for them to go to other departments/ training sessions.</a:t>
            </a:r>
          </a:p>
          <a:p>
            <a:pPr marL="342900" indent="-342900">
              <a:buBlip>
                <a:blip r:embed="rId2"/>
              </a:buBlip>
            </a:pPr>
            <a:r>
              <a:rPr lang="en-GB" sz="1800" dirty="0">
                <a:solidFill>
                  <a:schemeClr val="bg1"/>
                </a:solidFill>
              </a:rPr>
              <a:t>Attend 10-12 weekly formal reviews with the coach and apprentice. </a:t>
            </a:r>
          </a:p>
          <a:p>
            <a:pPr marL="342900" indent="-342900">
              <a:buBlip>
                <a:blip r:embed="rId2"/>
              </a:buBlip>
            </a:pPr>
            <a:r>
              <a:rPr lang="en-GB" sz="1800" dirty="0">
                <a:solidFill>
                  <a:schemeClr val="bg1"/>
                </a:solidFill>
              </a:rPr>
              <a:t>Notify any cause for concerns as early as possible eg absence, tasks you are not sure about, attendance issues. </a:t>
            </a:r>
          </a:p>
          <a:p>
            <a:pPr marL="342900" indent="-342900">
              <a:buBlip>
                <a:blip r:embed="rId2"/>
              </a:buBlip>
            </a:pPr>
            <a:r>
              <a:rPr lang="en-GB" sz="1800" dirty="0">
                <a:solidFill>
                  <a:schemeClr val="bg1"/>
                </a:solidFill>
              </a:rPr>
              <a:t>Support and facilitate the End Point Assessment to enable the apprentice to achieve the qualification.</a:t>
            </a:r>
          </a:p>
          <a:p>
            <a:pPr marL="342900" indent="-342900">
              <a:buBlip>
                <a:blip r:embed="rId2"/>
              </a:buBlip>
            </a:pPr>
            <a:endParaRPr lang="en-GB" sz="2000" dirty="0"/>
          </a:p>
          <a:p>
            <a:pPr marL="444500" lvl="1" indent="0">
              <a:buNone/>
            </a:pPr>
            <a:endParaRPr lang="en-GB" sz="22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endParaRPr lang="en-GB" sz="2000" dirty="0"/>
          </a:p>
        </p:txBody>
      </p:sp>
      <p:grpSp>
        <p:nvGrpSpPr>
          <p:cNvPr id="19" name="Group 18">
            <a:extLst>
              <a:ext uri="{FF2B5EF4-FFF2-40B4-BE49-F238E27FC236}">
                <a16:creationId xmlns:a16="http://schemas.microsoft.com/office/drawing/2014/main" id="{FA93358A-F0DF-479A-8360-9BF2CECFD7BE}"/>
              </a:ext>
            </a:extLst>
          </p:cNvPr>
          <p:cNvGrpSpPr/>
          <p:nvPr/>
        </p:nvGrpSpPr>
        <p:grpSpPr>
          <a:xfrm>
            <a:off x="7946117" y="290625"/>
            <a:ext cx="4053339" cy="1951328"/>
            <a:chOff x="5090660" y="1165124"/>
            <a:chExt cx="4053339" cy="1419590"/>
          </a:xfrm>
        </p:grpSpPr>
        <p:sp>
          <p:nvSpPr>
            <p:cNvPr id="6" name="Arrow: Circular 5">
              <a:extLst>
                <a:ext uri="{FF2B5EF4-FFF2-40B4-BE49-F238E27FC236}">
                  <a16:creationId xmlns:a16="http://schemas.microsoft.com/office/drawing/2014/main" id="{A8758FAA-845F-4881-8AAB-679F0BC371C0}"/>
                </a:ext>
              </a:extLst>
            </p:cNvPr>
            <p:cNvSpPr/>
            <p:nvPr/>
          </p:nvSpPr>
          <p:spPr>
            <a:xfrm>
              <a:off x="5090660" y="1165124"/>
              <a:ext cx="4053339" cy="1419590"/>
            </a:xfrm>
            <a:prstGeom prst="circularArrow">
              <a:avLst>
                <a:gd name="adj1" fmla="val 10980"/>
                <a:gd name="adj2" fmla="val 1142322"/>
                <a:gd name="adj3" fmla="val 4500000"/>
                <a:gd name="adj4" fmla="val 10800000"/>
                <a:gd name="adj5" fmla="val 12500"/>
              </a:avLst>
            </a:prstGeom>
            <a:solidFill>
              <a:srgbClr val="1E3D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E38BE34B-B70F-45AF-8F8E-722508519455}"/>
                </a:ext>
              </a:extLst>
            </p:cNvPr>
            <p:cNvSpPr/>
            <p:nvPr/>
          </p:nvSpPr>
          <p:spPr>
            <a:xfrm>
              <a:off x="5832423" y="1608825"/>
              <a:ext cx="2752171" cy="395909"/>
            </a:xfrm>
            <a:custGeom>
              <a:avLst/>
              <a:gdLst>
                <a:gd name="connsiteX0" fmla="*/ 0 w 1966135"/>
                <a:gd name="connsiteY0" fmla="*/ 0 h 379918"/>
                <a:gd name="connsiteX1" fmla="*/ 1966135 w 1966135"/>
                <a:gd name="connsiteY1" fmla="*/ 0 h 379918"/>
                <a:gd name="connsiteX2" fmla="*/ 1966135 w 1966135"/>
                <a:gd name="connsiteY2" fmla="*/ 379918 h 379918"/>
                <a:gd name="connsiteX3" fmla="*/ 0 w 1966135"/>
                <a:gd name="connsiteY3" fmla="*/ 379918 h 379918"/>
                <a:gd name="connsiteX4" fmla="*/ 0 w 1966135"/>
                <a:gd name="connsiteY4" fmla="*/ 0 h 3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135" h="379918">
                  <a:moveTo>
                    <a:pt x="0" y="0"/>
                  </a:moveTo>
                  <a:lnTo>
                    <a:pt x="1966135" y="0"/>
                  </a:lnTo>
                  <a:lnTo>
                    <a:pt x="1966135" y="379918"/>
                  </a:lnTo>
                  <a:lnTo>
                    <a:pt x="0" y="379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Develop </a:t>
              </a:r>
              <a:r>
                <a:rPr lang="en-GB" sz="1600" dirty="0">
                  <a:solidFill>
                    <a:schemeClr val="bg1"/>
                  </a:solidFill>
                  <a:latin typeface="Arial" panose="020B0604020202020204" pitchFamily="34" charset="0"/>
                  <a:cs typeface="Arial" panose="020B0604020202020204" pitchFamily="34" charset="0"/>
                </a:rPr>
                <a:t>apprentice</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D3DFBA2-250A-42C7-B41E-CA415B5D42F0}"/>
              </a:ext>
            </a:extLst>
          </p:cNvPr>
          <p:cNvGrpSpPr/>
          <p:nvPr/>
        </p:nvGrpSpPr>
        <p:grpSpPr>
          <a:xfrm>
            <a:off x="7666025" y="3741054"/>
            <a:ext cx="3572667" cy="1745809"/>
            <a:chOff x="4973764" y="3617102"/>
            <a:chExt cx="3572667" cy="1419590"/>
          </a:xfrm>
        </p:grpSpPr>
        <p:sp>
          <p:nvSpPr>
            <p:cNvPr id="12" name="Shape 11">
              <a:extLst>
                <a:ext uri="{FF2B5EF4-FFF2-40B4-BE49-F238E27FC236}">
                  <a16:creationId xmlns:a16="http://schemas.microsoft.com/office/drawing/2014/main" id="{9DB5D91C-44C7-49F5-B1AD-BE4B5ACF28A6}"/>
                </a:ext>
              </a:extLst>
            </p:cNvPr>
            <p:cNvSpPr/>
            <p:nvPr/>
          </p:nvSpPr>
          <p:spPr>
            <a:xfrm>
              <a:off x="4973764" y="3617102"/>
              <a:ext cx="3572667" cy="1419590"/>
            </a:xfrm>
            <a:prstGeom prst="leftCircularArrow">
              <a:avLst>
                <a:gd name="adj1" fmla="val 10980"/>
                <a:gd name="adj2" fmla="val 1142322"/>
                <a:gd name="adj3" fmla="val 6300000"/>
                <a:gd name="adj4" fmla="val 18900000"/>
                <a:gd name="adj5" fmla="val 12500"/>
              </a:avLst>
            </a:prstGeom>
            <a:solidFill>
              <a:srgbClr val="5839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F7F27927-4847-48AF-B213-D431FA5D1A23}"/>
                </a:ext>
              </a:extLst>
            </p:cNvPr>
            <p:cNvSpPr/>
            <p:nvPr/>
          </p:nvSpPr>
          <p:spPr>
            <a:xfrm>
              <a:off x="5090660" y="4151568"/>
              <a:ext cx="2285378" cy="395909"/>
            </a:xfrm>
            <a:custGeom>
              <a:avLst/>
              <a:gdLst>
                <a:gd name="connsiteX0" fmla="*/ 0 w 2421846"/>
                <a:gd name="connsiteY0" fmla="*/ 0 h 379918"/>
                <a:gd name="connsiteX1" fmla="*/ 2421846 w 2421846"/>
                <a:gd name="connsiteY1" fmla="*/ 0 h 379918"/>
                <a:gd name="connsiteX2" fmla="*/ 2421846 w 2421846"/>
                <a:gd name="connsiteY2" fmla="*/ 379918 h 379918"/>
                <a:gd name="connsiteX3" fmla="*/ 0 w 2421846"/>
                <a:gd name="connsiteY3" fmla="*/ 379918 h 379918"/>
                <a:gd name="connsiteX4" fmla="*/ 0 w 2421846"/>
                <a:gd name="connsiteY4" fmla="*/ 0 h 3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46" h="379918">
                  <a:moveTo>
                    <a:pt x="0" y="0"/>
                  </a:moveTo>
                  <a:lnTo>
                    <a:pt x="2421846" y="0"/>
                  </a:lnTo>
                  <a:lnTo>
                    <a:pt x="2421846" y="379918"/>
                  </a:lnTo>
                  <a:lnTo>
                    <a:pt x="0" y="379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Attend reviews </a:t>
              </a:r>
            </a:p>
          </p:txBody>
        </p:sp>
      </p:grpSp>
      <p:grpSp>
        <p:nvGrpSpPr>
          <p:cNvPr id="23" name="Group 22">
            <a:extLst>
              <a:ext uri="{FF2B5EF4-FFF2-40B4-BE49-F238E27FC236}">
                <a16:creationId xmlns:a16="http://schemas.microsoft.com/office/drawing/2014/main" id="{D81F6B83-BF5D-40F6-9363-82C8E80E1B55}"/>
              </a:ext>
            </a:extLst>
          </p:cNvPr>
          <p:cNvGrpSpPr/>
          <p:nvPr/>
        </p:nvGrpSpPr>
        <p:grpSpPr>
          <a:xfrm>
            <a:off x="8274596" y="4910914"/>
            <a:ext cx="3801606" cy="1547400"/>
            <a:chOff x="5217242" y="4527143"/>
            <a:chExt cx="3801606" cy="1220261"/>
          </a:xfrm>
        </p:grpSpPr>
        <p:sp>
          <p:nvSpPr>
            <p:cNvPr id="9" name="Freeform: Shape 8">
              <a:extLst>
                <a:ext uri="{FF2B5EF4-FFF2-40B4-BE49-F238E27FC236}">
                  <a16:creationId xmlns:a16="http://schemas.microsoft.com/office/drawing/2014/main" id="{813B1261-3886-4735-B1D3-D4395273FE81}"/>
                </a:ext>
              </a:extLst>
            </p:cNvPr>
            <p:cNvSpPr/>
            <p:nvPr/>
          </p:nvSpPr>
          <p:spPr>
            <a:xfrm>
              <a:off x="5662759" y="4996138"/>
              <a:ext cx="2908883" cy="395909"/>
            </a:xfrm>
            <a:custGeom>
              <a:avLst/>
              <a:gdLst>
                <a:gd name="connsiteX0" fmla="*/ 0 w 2213208"/>
                <a:gd name="connsiteY0" fmla="*/ 0 h 379918"/>
                <a:gd name="connsiteX1" fmla="*/ 2213208 w 2213208"/>
                <a:gd name="connsiteY1" fmla="*/ 0 h 379918"/>
                <a:gd name="connsiteX2" fmla="*/ 2213208 w 2213208"/>
                <a:gd name="connsiteY2" fmla="*/ 379918 h 379918"/>
                <a:gd name="connsiteX3" fmla="*/ 0 w 2213208"/>
                <a:gd name="connsiteY3" fmla="*/ 379918 h 379918"/>
                <a:gd name="connsiteX4" fmla="*/ 0 w 2213208"/>
                <a:gd name="connsiteY4" fmla="*/ 0 h 3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208" h="379918">
                  <a:moveTo>
                    <a:pt x="0" y="0"/>
                  </a:moveTo>
                  <a:lnTo>
                    <a:pt x="2213208" y="0"/>
                  </a:lnTo>
                  <a:lnTo>
                    <a:pt x="2213208" y="379918"/>
                  </a:lnTo>
                  <a:lnTo>
                    <a:pt x="0" y="379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Communicate with Dynamic </a:t>
              </a:r>
            </a:p>
          </p:txBody>
        </p:sp>
        <p:sp>
          <p:nvSpPr>
            <p:cNvPr id="14" name="Block Arc 13">
              <a:extLst>
                <a:ext uri="{FF2B5EF4-FFF2-40B4-BE49-F238E27FC236}">
                  <a16:creationId xmlns:a16="http://schemas.microsoft.com/office/drawing/2014/main" id="{BB4CB488-2A09-4885-A3A2-D0C7358C2DF4}"/>
                </a:ext>
              </a:extLst>
            </p:cNvPr>
            <p:cNvSpPr/>
            <p:nvPr/>
          </p:nvSpPr>
          <p:spPr>
            <a:xfrm>
              <a:off x="5217242" y="4527143"/>
              <a:ext cx="3801606" cy="1220261"/>
            </a:xfrm>
            <a:prstGeom prst="blockArc">
              <a:avLst>
                <a:gd name="adj1" fmla="val 13500000"/>
                <a:gd name="adj2" fmla="val 10800000"/>
                <a:gd name="adj3" fmla="val 12740"/>
              </a:avLst>
            </a:prstGeom>
            <a:solidFill>
              <a:srgbClr val="1AA2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grpSp>
        <p:nvGrpSpPr>
          <p:cNvPr id="20" name="Group 19">
            <a:extLst>
              <a:ext uri="{FF2B5EF4-FFF2-40B4-BE49-F238E27FC236}">
                <a16:creationId xmlns:a16="http://schemas.microsoft.com/office/drawing/2014/main" id="{E216ADC2-AE08-4D13-966A-3DB989C4942F}"/>
              </a:ext>
            </a:extLst>
          </p:cNvPr>
          <p:cNvGrpSpPr/>
          <p:nvPr/>
        </p:nvGrpSpPr>
        <p:grpSpPr>
          <a:xfrm>
            <a:off x="7702877" y="1470774"/>
            <a:ext cx="4028889" cy="1772764"/>
            <a:chOff x="4935600" y="1981416"/>
            <a:chExt cx="4028889" cy="1418299"/>
          </a:xfrm>
        </p:grpSpPr>
        <p:sp>
          <p:nvSpPr>
            <p:cNvPr id="8" name="Shape 7">
              <a:extLst>
                <a:ext uri="{FF2B5EF4-FFF2-40B4-BE49-F238E27FC236}">
                  <a16:creationId xmlns:a16="http://schemas.microsoft.com/office/drawing/2014/main" id="{996BEEBB-1D1C-4A38-B2AA-575CA62A8746}"/>
                </a:ext>
              </a:extLst>
            </p:cNvPr>
            <p:cNvSpPr/>
            <p:nvPr/>
          </p:nvSpPr>
          <p:spPr>
            <a:xfrm>
              <a:off x="4935600" y="1981416"/>
              <a:ext cx="3648995" cy="1418299"/>
            </a:xfrm>
            <a:prstGeom prst="leftCircularArrow">
              <a:avLst>
                <a:gd name="adj1" fmla="val 10980"/>
                <a:gd name="adj2" fmla="val 1142322"/>
                <a:gd name="adj3" fmla="val 6300000"/>
                <a:gd name="adj4" fmla="val 18900000"/>
                <a:gd name="adj5" fmla="val 12500"/>
              </a:avLst>
            </a:prstGeom>
            <a:solidFill>
              <a:srgbClr val="F6AE1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Freeform: Shape 14">
              <a:extLst>
                <a:ext uri="{FF2B5EF4-FFF2-40B4-BE49-F238E27FC236}">
                  <a16:creationId xmlns:a16="http://schemas.microsoft.com/office/drawing/2014/main" id="{10BD0F03-6B16-4597-AB43-F1D8E6FADC3C}"/>
                </a:ext>
              </a:extLst>
            </p:cNvPr>
            <p:cNvSpPr/>
            <p:nvPr/>
          </p:nvSpPr>
          <p:spPr>
            <a:xfrm>
              <a:off x="5269913" y="2492609"/>
              <a:ext cx="3694576" cy="395909"/>
            </a:xfrm>
            <a:custGeom>
              <a:avLst/>
              <a:gdLst>
                <a:gd name="connsiteX0" fmla="*/ 0 w 3474318"/>
                <a:gd name="connsiteY0" fmla="*/ 0 h 379918"/>
                <a:gd name="connsiteX1" fmla="*/ 3474318 w 3474318"/>
                <a:gd name="connsiteY1" fmla="*/ 0 h 379918"/>
                <a:gd name="connsiteX2" fmla="*/ 3474318 w 3474318"/>
                <a:gd name="connsiteY2" fmla="*/ 379918 h 379918"/>
                <a:gd name="connsiteX3" fmla="*/ 0 w 3474318"/>
                <a:gd name="connsiteY3" fmla="*/ 379918 h 379918"/>
                <a:gd name="connsiteX4" fmla="*/ 0 w 3474318"/>
                <a:gd name="connsiteY4" fmla="*/ 0 h 3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318" h="379918">
                  <a:moveTo>
                    <a:pt x="0" y="0"/>
                  </a:moveTo>
                  <a:lnTo>
                    <a:pt x="3474318" y="0"/>
                  </a:lnTo>
                  <a:lnTo>
                    <a:pt x="3474318" y="379918"/>
                  </a:lnTo>
                  <a:lnTo>
                    <a:pt x="0" y="379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Release </a:t>
              </a:r>
              <a:r>
                <a:rPr lang="en-GB" sz="1600" dirty="0">
                  <a:solidFill>
                    <a:schemeClr val="bg1"/>
                  </a:solidFill>
                  <a:latin typeface="Arial" panose="020B0604020202020204" pitchFamily="34" charset="0"/>
                  <a:cs typeface="Arial" panose="020B0604020202020204" pitchFamily="34" charset="0"/>
                </a:rPr>
                <a:t>apprentice</a:t>
              </a:r>
              <a:r>
                <a:rPr lang="en-GB" sz="1600" kern="1200" dirty="0">
                  <a:solidFill>
                    <a:schemeClr val="bg1"/>
                  </a:solidFill>
                  <a:latin typeface="Arial" panose="020B0604020202020204" pitchFamily="34" charset="0"/>
                  <a:cs typeface="Arial" panose="020B0604020202020204" pitchFamily="34" charset="0"/>
                </a:rPr>
                <a:t> to attend workshops</a:t>
              </a:r>
            </a:p>
          </p:txBody>
        </p:sp>
      </p:grpSp>
      <p:grpSp>
        <p:nvGrpSpPr>
          <p:cNvPr id="21" name="Group 20">
            <a:extLst>
              <a:ext uri="{FF2B5EF4-FFF2-40B4-BE49-F238E27FC236}">
                <a16:creationId xmlns:a16="http://schemas.microsoft.com/office/drawing/2014/main" id="{E2A4B4D5-CA51-46F7-B175-409598CEBBF5}"/>
              </a:ext>
            </a:extLst>
          </p:cNvPr>
          <p:cNvGrpSpPr/>
          <p:nvPr/>
        </p:nvGrpSpPr>
        <p:grpSpPr>
          <a:xfrm>
            <a:off x="8082771" y="2652530"/>
            <a:ext cx="3916685" cy="1745809"/>
            <a:chOff x="5158858" y="2800081"/>
            <a:chExt cx="3916685" cy="1419590"/>
          </a:xfrm>
        </p:grpSpPr>
        <p:sp>
          <p:nvSpPr>
            <p:cNvPr id="10" name="Arrow: Circular 9">
              <a:extLst>
                <a:ext uri="{FF2B5EF4-FFF2-40B4-BE49-F238E27FC236}">
                  <a16:creationId xmlns:a16="http://schemas.microsoft.com/office/drawing/2014/main" id="{58B6E951-7E43-49AB-AF17-077B452F2C38}"/>
                </a:ext>
              </a:extLst>
            </p:cNvPr>
            <p:cNvSpPr/>
            <p:nvPr/>
          </p:nvSpPr>
          <p:spPr>
            <a:xfrm>
              <a:off x="5158858" y="2800081"/>
              <a:ext cx="3916685" cy="1419590"/>
            </a:xfrm>
            <a:prstGeom prst="circularArrow">
              <a:avLst>
                <a:gd name="adj1" fmla="val 10980"/>
                <a:gd name="adj2" fmla="val 1142322"/>
                <a:gd name="adj3" fmla="val 4500000"/>
                <a:gd name="adj4" fmla="val 13500000"/>
                <a:gd name="adj5" fmla="val 12500"/>
              </a:avLst>
            </a:prstGeom>
            <a:solidFill>
              <a:srgbClr val="E30E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Freeform: Shape 17">
              <a:extLst>
                <a:ext uri="{FF2B5EF4-FFF2-40B4-BE49-F238E27FC236}">
                  <a16:creationId xmlns:a16="http://schemas.microsoft.com/office/drawing/2014/main" id="{D957661F-1630-4BB1-A3D4-E95FAD9D1176}"/>
                </a:ext>
              </a:extLst>
            </p:cNvPr>
            <p:cNvSpPr/>
            <p:nvPr/>
          </p:nvSpPr>
          <p:spPr>
            <a:xfrm>
              <a:off x="6446147" y="3266444"/>
              <a:ext cx="2285378" cy="395909"/>
            </a:xfrm>
            <a:custGeom>
              <a:avLst/>
              <a:gdLst>
                <a:gd name="connsiteX0" fmla="*/ 0 w 2421846"/>
                <a:gd name="connsiteY0" fmla="*/ 0 h 379918"/>
                <a:gd name="connsiteX1" fmla="*/ 2421846 w 2421846"/>
                <a:gd name="connsiteY1" fmla="*/ 0 h 379918"/>
                <a:gd name="connsiteX2" fmla="*/ 2421846 w 2421846"/>
                <a:gd name="connsiteY2" fmla="*/ 379918 h 379918"/>
                <a:gd name="connsiteX3" fmla="*/ 0 w 2421846"/>
                <a:gd name="connsiteY3" fmla="*/ 379918 h 379918"/>
                <a:gd name="connsiteX4" fmla="*/ 0 w 2421846"/>
                <a:gd name="connsiteY4" fmla="*/ 0 h 3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46" h="379918">
                  <a:moveTo>
                    <a:pt x="0" y="0"/>
                  </a:moveTo>
                  <a:lnTo>
                    <a:pt x="2421846" y="0"/>
                  </a:lnTo>
                  <a:lnTo>
                    <a:pt x="2421846" y="379918"/>
                  </a:lnTo>
                  <a:lnTo>
                    <a:pt x="0" y="379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Support Progress </a:t>
              </a:r>
            </a:p>
          </p:txBody>
        </p:sp>
      </p:grpSp>
    </p:spTree>
    <p:extLst>
      <p:ext uri="{BB962C8B-B14F-4D97-AF65-F5344CB8AC3E}">
        <p14:creationId xmlns:p14="http://schemas.microsoft.com/office/powerpoint/2010/main" val="29259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1053393" y="148015"/>
            <a:ext cx="6601324" cy="599957"/>
          </a:xfrm>
          <a:prstGeom prst="rect">
            <a:avLst/>
          </a:prstGeom>
        </p:spPr>
        <p:txBody>
          <a:bodyPr>
            <a:normAutofit/>
          </a:bodyPr>
          <a:lstStyle/>
          <a:p>
            <a:r>
              <a:rPr lang="en-GB" sz="3600" b="1" dirty="0"/>
              <a:t>Provider responsibilities</a:t>
            </a:r>
          </a:p>
        </p:txBody>
      </p:sp>
      <p:sp>
        <p:nvSpPr>
          <p:cNvPr id="4" name="Content Placeholder 2">
            <a:extLst>
              <a:ext uri="{FF2B5EF4-FFF2-40B4-BE49-F238E27FC236}">
                <a16:creationId xmlns:a16="http://schemas.microsoft.com/office/drawing/2014/main" id="{6E31A9AA-C201-467B-8A22-48F30DAD1FAF}"/>
              </a:ext>
            </a:extLst>
          </p:cNvPr>
          <p:cNvSpPr txBox="1">
            <a:spLocks/>
          </p:cNvSpPr>
          <p:nvPr/>
        </p:nvSpPr>
        <p:spPr>
          <a:xfrm>
            <a:off x="982120" y="202670"/>
            <a:ext cx="5538958" cy="4648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latin typeface="Arial" panose="020B0604020202020204" pitchFamily="34" charset="0"/>
              <a:cs typeface="Arial" panose="020B0604020202020204" pitchFamily="34" charset="0"/>
            </a:endParaRP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Transparency and approachability to enable open communication. Alert manager to any lack in progress or non attendance monthly.</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Follow Dynamic safeguarding, inclusivity and wellbeing policies. </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Individual learning plan developed with learner and employer from outset and adapted ongoing if required.</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Identify prior learning and experience and add to learning plan.</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Provide learning and coaching that meets the learning plan.</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Feedback on work to show development opportunities. </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Adapt delivery and assessment to meet individual needs where applicable. </a:t>
            </a:r>
          </a:p>
          <a:p>
            <a:pPr marL="342900" indent="-342900">
              <a:buBlip>
                <a:blip r:embed="rId2"/>
              </a:buBlip>
            </a:pPr>
            <a:r>
              <a:rPr lang="en-GB" sz="2000" dirty="0">
                <a:solidFill>
                  <a:schemeClr val="bg1"/>
                </a:solidFill>
                <a:latin typeface="Arial" panose="020B0604020202020204" pitchFamily="34" charset="0"/>
                <a:cs typeface="Arial" panose="020B0604020202020204" pitchFamily="34" charset="0"/>
              </a:rPr>
              <a:t>Certification on successful completion of the apprenticeship.</a:t>
            </a: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endParaRPr lang="en-GB" sz="2000" dirty="0"/>
          </a:p>
        </p:txBody>
      </p:sp>
      <p:grpSp>
        <p:nvGrpSpPr>
          <p:cNvPr id="26" name="Group 25">
            <a:extLst>
              <a:ext uri="{FF2B5EF4-FFF2-40B4-BE49-F238E27FC236}">
                <a16:creationId xmlns:a16="http://schemas.microsoft.com/office/drawing/2014/main" id="{24C6C184-0B80-41DD-93BD-664CF42A465D}"/>
              </a:ext>
            </a:extLst>
          </p:cNvPr>
          <p:cNvGrpSpPr/>
          <p:nvPr/>
        </p:nvGrpSpPr>
        <p:grpSpPr>
          <a:xfrm>
            <a:off x="7294482" y="205802"/>
            <a:ext cx="4671907" cy="1669614"/>
            <a:chOff x="4491963" y="1398532"/>
            <a:chExt cx="4671907" cy="1020595"/>
          </a:xfrm>
        </p:grpSpPr>
        <p:sp>
          <p:nvSpPr>
            <p:cNvPr id="6" name="Arrow: Circular 5">
              <a:extLst>
                <a:ext uri="{FF2B5EF4-FFF2-40B4-BE49-F238E27FC236}">
                  <a16:creationId xmlns:a16="http://schemas.microsoft.com/office/drawing/2014/main" id="{2A0DE201-4377-416D-85DA-D7F4F1949AA0}"/>
                </a:ext>
              </a:extLst>
            </p:cNvPr>
            <p:cNvSpPr/>
            <p:nvPr/>
          </p:nvSpPr>
          <p:spPr>
            <a:xfrm>
              <a:off x="4491963" y="1398532"/>
              <a:ext cx="4671907" cy="1020595"/>
            </a:xfrm>
            <a:prstGeom prst="circularArrow">
              <a:avLst>
                <a:gd name="adj1" fmla="val 10980"/>
                <a:gd name="adj2" fmla="val 1142322"/>
                <a:gd name="adj3" fmla="val 4500000"/>
                <a:gd name="adj4" fmla="val 10800000"/>
                <a:gd name="adj5" fmla="val 12500"/>
              </a:avLst>
            </a:prstGeom>
            <a:solidFill>
              <a:srgbClr val="1E3D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834E7AB2-B7A1-4FCB-A1F7-1DF376F6D351}"/>
                </a:ext>
              </a:extLst>
            </p:cNvPr>
            <p:cNvSpPr/>
            <p:nvPr/>
          </p:nvSpPr>
          <p:spPr>
            <a:xfrm>
              <a:off x="5552128" y="1746012"/>
              <a:ext cx="2919241" cy="257300"/>
            </a:xfrm>
            <a:custGeom>
              <a:avLst/>
              <a:gdLst>
                <a:gd name="connsiteX0" fmla="*/ 0 w 2919241"/>
                <a:gd name="connsiteY0" fmla="*/ 0 h 257300"/>
                <a:gd name="connsiteX1" fmla="*/ 2919241 w 2919241"/>
                <a:gd name="connsiteY1" fmla="*/ 0 h 257300"/>
                <a:gd name="connsiteX2" fmla="*/ 2919241 w 2919241"/>
                <a:gd name="connsiteY2" fmla="*/ 257300 h 257300"/>
                <a:gd name="connsiteX3" fmla="*/ 0 w 2919241"/>
                <a:gd name="connsiteY3" fmla="*/ 257300 h 257300"/>
                <a:gd name="connsiteX4" fmla="*/ 0 w 2919241"/>
                <a:gd name="connsiteY4" fmla="*/ 0 h 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9241" h="257300">
                  <a:moveTo>
                    <a:pt x="0" y="0"/>
                  </a:moveTo>
                  <a:lnTo>
                    <a:pt x="2919241" y="0"/>
                  </a:lnTo>
                  <a:lnTo>
                    <a:pt x="2919241" y="257300"/>
                  </a:lnTo>
                  <a:lnTo>
                    <a:pt x="0" y="257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Create an individual learning plan</a:t>
              </a:r>
            </a:p>
          </p:txBody>
        </p:sp>
      </p:grpSp>
      <p:grpSp>
        <p:nvGrpSpPr>
          <p:cNvPr id="27" name="Group 26">
            <a:extLst>
              <a:ext uri="{FF2B5EF4-FFF2-40B4-BE49-F238E27FC236}">
                <a16:creationId xmlns:a16="http://schemas.microsoft.com/office/drawing/2014/main" id="{8EBC27B5-7D14-4815-B0EF-E321D0413BCE}"/>
              </a:ext>
            </a:extLst>
          </p:cNvPr>
          <p:cNvGrpSpPr/>
          <p:nvPr/>
        </p:nvGrpSpPr>
        <p:grpSpPr>
          <a:xfrm>
            <a:off x="6939702" y="1321982"/>
            <a:ext cx="4257419" cy="1590476"/>
            <a:chOff x="4226725" y="2076178"/>
            <a:chExt cx="4257419" cy="1020595"/>
          </a:xfrm>
        </p:grpSpPr>
        <p:sp>
          <p:nvSpPr>
            <p:cNvPr id="8" name="Shape 7">
              <a:extLst>
                <a:ext uri="{FF2B5EF4-FFF2-40B4-BE49-F238E27FC236}">
                  <a16:creationId xmlns:a16="http://schemas.microsoft.com/office/drawing/2014/main" id="{6058B4C8-0BA5-46DE-84FB-61AB55762439}"/>
                </a:ext>
              </a:extLst>
            </p:cNvPr>
            <p:cNvSpPr/>
            <p:nvPr/>
          </p:nvSpPr>
          <p:spPr>
            <a:xfrm>
              <a:off x="4226725" y="2076178"/>
              <a:ext cx="4257419" cy="1020595"/>
            </a:xfrm>
            <a:prstGeom prst="leftCircularArrow">
              <a:avLst>
                <a:gd name="adj1" fmla="val 10980"/>
                <a:gd name="adj2" fmla="val 1142322"/>
                <a:gd name="adj3" fmla="val 6300000"/>
                <a:gd name="adj4" fmla="val 18900000"/>
                <a:gd name="adj5" fmla="val 12500"/>
              </a:avLst>
            </a:prstGeom>
            <a:solidFill>
              <a:srgbClr val="5839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Freeform: Shape 8">
              <a:extLst>
                <a:ext uri="{FF2B5EF4-FFF2-40B4-BE49-F238E27FC236}">
                  <a16:creationId xmlns:a16="http://schemas.microsoft.com/office/drawing/2014/main" id="{7547A217-EF82-4CDE-81CF-E926FB82D9FA}"/>
                </a:ext>
              </a:extLst>
            </p:cNvPr>
            <p:cNvSpPr/>
            <p:nvPr/>
          </p:nvSpPr>
          <p:spPr>
            <a:xfrm>
              <a:off x="4363694" y="2392242"/>
              <a:ext cx="2485726" cy="368965"/>
            </a:xfrm>
            <a:custGeom>
              <a:avLst/>
              <a:gdLst>
                <a:gd name="connsiteX0" fmla="*/ 0 w 2485726"/>
                <a:gd name="connsiteY0" fmla="*/ 0 h 368965"/>
                <a:gd name="connsiteX1" fmla="*/ 2485726 w 2485726"/>
                <a:gd name="connsiteY1" fmla="*/ 0 h 368965"/>
                <a:gd name="connsiteX2" fmla="*/ 2485726 w 2485726"/>
                <a:gd name="connsiteY2" fmla="*/ 368965 h 368965"/>
                <a:gd name="connsiteX3" fmla="*/ 0 w 2485726"/>
                <a:gd name="connsiteY3" fmla="*/ 368965 h 368965"/>
                <a:gd name="connsiteX4" fmla="*/ 0 w 2485726"/>
                <a:gd name="connsiteY4" fmla="*/ 0 h 3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726" h="368965">
                  <a:moveTo>
                    <a:pt x="0" y="0"/>
                  </a:moveTo>
                  <a:lnTo>
                    <a:pt x="2485726" y="0"/>
                  </a:lnTo>
                  <a:lnTo>
                    <a:pt x="2485726" y="368965"/>
                  </a:lnTo>
                  <a:lnTo>
                    <a:pt x="0" y="368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Recognise prior learning</a:t>
              </a:r>
            </a:p>
          </p:txBody>
        </p:sp>
      </p:grpSp>
      <p:grpSp>
        <p:nvGrpSpPr>
          <p:cNvPr id="22" name="Group 21">
            <a:extLst>
              <a:ext uri="{FF2B5EF4-FFF2-40B4-BE49-F238E27FC236}">
                <a16:creationId xmlns:a16="http://schemas.microsoft.com/office/drawing/2014/main" id="{2AF0DB40-A3A8-4A92-8FFB-3493DB3DC847}"/>
              </a:ext>
            </a:extLst>
          </p:cNvPr>
          <p:cNvGrpSpPr/>
          <p:nvPr/>
        </p:nvGrpSpPr>
        <p:grpSpPr>
          <a:xfrm>
            <a:off x="7339020" y="2373477"/>
            <a:ext cx="4571143" cy="1493695"/>
            <a:chOff x="4491963" y="2871148"/>
            <a:chExt cx="4571143" cy="1020595"/>
          </a:xfrm>
        </p:grpSpPr>
        <p:sp>
          <p:nvSpPr>
            <p:cNvPr id="10" name="Arrow: Circular 9">
              <a:extLst>
                <a:ext uri="{FF2B5EF4-FFF2-40B4-BE49-F238E27FC236}">
                  <a16:creationId xmlns:a16="http://schemas.microsoft.com/office/drawing/2014/main" id="{72D7B1C1-5D6C-4D51-AB0B-E0F2AEFA9630}"/>
                </a:ext>
              </a:extLst>
            </p:cNvPr>
            <p:cNvSpPr/>
            <p:nvPr/>
          </p:nvSpPr>
          <p:spPr>
            <a:xfrm>
              <a:off x="4491963" y="2871148"/>
              <a:ext cx="4571143" cy="1020595"/>
            </a:xfrm>
            <a:prstGeom prst="circularArrow">
              <a:avLst>
                <a:gd name="adj1" fmla="val 10980"/>
                <a:gd name="adj2" fmla="val 1142322"/>
                <a:gd name="adj3" fmla="val 4500000"/>
                <a:gd name="adj4" fmla="val 13500000"/>
                <a:gd name="adj5" fmla="val 12500"/>
              </a:avLst>
            </a:prstGeom>
            <a:solidFill>
              <a:srgbClr val="1AA2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B9D549F1-7030-47D8-944E-583061658013}"/>
                </a:ext>
              </a:extLst>
            </p:cNvPr>
            <p:cNvSpPr/>
            <p:nvPr/>
          </p:nvSpPr>
          <p:spPr>
            <a:xfrm>
              <a:off x="6340736" y="3252282"/>
              <a:ext cx="2166777" cy="176155"/>
            </a:xfrm>
            <a:custGeom>
              <a:avLst/>
              <a:gdLst>
                <a:gd name="connsiteX0" fmla="*/ 0 w 2166777"/>
                <a:gd name="connsiteY0" fmla="*/ 0 h 176155"/>
                <a:gd name="connsiteX1" fmla="*/ 2166777 w 2166777"/>
                <a:gd name="connsiteY1" fmla="*/ 0 h 176155"/>
                <a:gd name="connsiteX2" fmla="*/ 2166777 w 2166777"/>
                <a:gd name="connsiteY2" fmla="*/ 176155 h 176155"/>
                <a:gd name="connsiteX3" fmla="*/ 0 w 2166777"/>
                <a:gd name="connsiteY3" fmla="*/ 176155 h 176155"/>
                <a:gd name="connsiteX4" fmla="*/ 0 w 2166777"/>
                <a:gd name="connsiteY4" fmla="*/ 0 h 17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77" h="176155">
                  <a:moveTo>
                    <a:pt x="0" y="0"/>
                  </a:moveTo>
                  <a:lnTo>
                    <a:pt x="2166777" y="0"/>
                  </a:lnTo>
                  <a:lnTo>
                    <a:pt x="2166777" y="176155"/>
                  </a:lnTo>
                  <a:lnTo>
                    <a:pt x="0" y="1761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Provide quality training</a:t>
              </a:r>
            </a:p>
          </p:txBody>
        </p:sp>
      </p:grpSp>
      <p:grpSp>
        <p:nvGrpSpPr>
          <p:cNvPr id="23" name="Group 22">
            <a:extLst>
              <a:ext uri="{FF2B5EF4-FFF2-40B4-BE49-F238E27FC236}">
                <a16:creationId xmlns:a16="http://schemas.microsoft.com/office/drawing/2014/main" id="{F6B3238D-9429-4897-8031-3509F1E34783}"/>
              </a:ext>
            </a:extLst>
          </p:cNvPr>
          <p:cNvGrpSpPr/>
          <p:nvPr/>
        </p:nvGrpSpPr>
        <p:grpSpPr>
          <a:xfrm>
            <a:off x="6942319" y="3357260"/>
            <a:ext cx="4252183" cy="1493694"/>
            <a:chOff x="4367937" y="3459215"/>
            <a:chExt cx="4252183" cy="1019666"/>
          </a:xfrm>
        </p:grpSpPr>
        <p:sp>
          <p:nvSpPr>
            <p:cNvPr id="12" name="Shape 11">
              <a:extLst>
                <a:ext uri="{FF2B5EF4-FFF2-40B4-BE49-F238E27FC236}">
                  <a16:creationId xmlns:a16="http://schemas.microsoft.com/office/drawing/2014/main" id="{0B5B7304-1B31-4A1F-A2F9-A730C1B293D3}"/>
                </a:ext>
              </a:extLst>
            </p:cNvPr>
            <p:cNvSpPr/>
            <p:nvPr/>
          </p:nvSpPr>
          <p:spPr>
            <a:xfrm>
              <a:off x="4367937" y="3459215"/>
              <a:ext cx="4252183" cy="1019666"/>
            </a:xfrm>
            <a:prstGeom prst="leftCircularArrow">
              <a:avLst>
                <a:gd name="adj1" fmla="val 10980"/>
                <a:gd name="adj2" fmla="val 1142322"/>
                <a:gd name="adj3" fmla="val 6300000"/>
                <a:gd name="adj4" fmla="val 18900000"/>
                <a:gd name="adj5" fmla="val 12500"/>
              </a:avLst>
            </a:prstGeom>
            <a:solidFill>
              <a:srgbClr val="F6AE1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7C1868C5-4482-4BD4-8239-7019F370D727}"/>
                </a:ext>
              </a:extLst>
            </p:cNvPr>
            <p:cNvSpPr/>
            <p:nvPr/>
          </p:nvSpPr>
          <p:spPr>
            <a:xfrm>
              <a:off x="4649108" y="3817411"/>
              <a:ext cx="2206004" cy="352672"/>
            </a:xfrm>
            <a:custGeom>
              <a:avLst/>
              <a:gdLst>
                <a:gd name="connsiteX0" fmla="*/ 0 w 2206004"/>
                <a:gd name="connsiteY0" fmla="*/ 0 h 352672"/>
                <a:gd name="connsiteX1" fmla="*/ 2206004 w 2206004"/>
                <a:gd name="connsiteY1" fmla="*/ 0 h 352672"/>
                <a:gd name="connsiteX2" fmla="*/ 2206004 w 2206004"/>
                <a:gd name="connsiteY2" fmla="*/ 352672 h 352672"/>
                <a:gd name="connsiteX3" fmla="*/ 0 w 2206004"/>
                <a:gd name="connsiteY3" fmla="*/ 352672 h 352672"/>
                <a:gd name="connsiteX4" fmla="*/ 0 w 2206004"/>
                <a:gd name="connsiteY4" fmla="*/ 0 h 35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004" h="352672">
                  <a:moveTo>
                    <a:pt x="0" y="0"/>
                  </a:moveTo>
                  <a:lnTo>
                    <a:pt x="2206004" y="0"/>
                  </a:lnTo>
                  <a:lnTo>
                    <a:pt x="2206004" y="352672"/>
                  </a:lnTo>
                  <a:lnTo>
                    <a:pt x="0" y="352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Provide regular feedback</a:t>
              </a:r>
            </a:p>
          </p:txBody>
        </p:sp>
      </p:grpSp>
      <p:grpSp>
        <p:nvGrpSpPr>
          <p:cNvPr id="25" name="Group 24">
            <a:extLst>
              <a:ext uri="{FF2B5EF4-FFF2-40B4-BE49-F238E27FC236}">
                <a16:creationId xmlns:a16="http://schemas.microsoft.com/office/drawing/2014/main" id="{A2F2E979-A473-454A-AA15-6BBCE3E2886C}"/>
              </a:ext>
            </a:extLst>
          </p:cNvPr>
          <p:cNvGrpSpPr/>
          <p:nvPr/>
        </p:nvGrpSpPr>
        <p:grpSpPr>
          <a:xfrm>
            <a:off x="6939702" y="5358485"/>
            <a:ext cx="4333681" cy="1293713"/>
            <a:chOff x="4327188" y="4633061"/>
            <a:chExt cx="4333681" cy="1020595"/>
          </a:xfrm>
        </p:grpSpPr>
        <p:sp>
          <p:nvSpPr>
            <p:cNvPr id="15" name="Freeform: Shape 14">
              <a:extLst>
                <a:ext uri="{FF2B5EF4-FFF2-40B4-BE49-F238E27FC236}">
                  <a16:creationId xmlns:a16="http://schemas.microsoft.com/office/drawing/2014/main" id="{14F0CE32-814D-4B11-991D-F631C3A21819}"/>
                </a:ext>
              </a:extLst>
            </p:cNvPr>
            <p:cNvSpPr/>
            <p:nvPr/>
          </p:nvSpPr>
          <p:spPr>
            <a:xfrm>
              <a:off x="4468763" y="4986677"/>
              <a:ext cx="3724150" cy="319631"/>
            </a:xfrm>
            <a:custGeom>
              <a:avLst/>
              <a:gdLst>
                <a:gd name="connsiteX0" fmla="*/ 0 w 3724150"/>
                <a:gd name="connsiteY0" fmla="*/ 0 h 319631"/>
                <a:gd name="connsiteX1" fmla="*/ 3724150 w 3724150"/>
                <a:gd name="connsiteY1" fmla="*/ 0 h 319631"/>
                <a:gd name="connsiteX2" fmla="*/ 3724150 w 3724150"/>
                <a:gd name="connsiteY2" fmla="*/ 319631 h 319631"/>
                <a:gd name="connsiteX3" fmla="*/ 0 w 3724150"/>
                <a:gd name="connsiteY3" fmla="*/ 319631 h 319631"/>
                <a:gd name="connsiteX4" fmla="*/ 0 w 3724150"/>
                <a:gd name="connsiteY4" fmla="*/ 0 h 319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150" h="319631">
                  <a:moveTo>
                    <a:pt x="0" y="0"/>
                  </a:moveTo>
                  <a:lnTo>
                    <a:pt x="3724150" y="0"/>
                  </a:lnTo>
                  <a:lnTo>
                    <a:pt x="3724150" y="319631"/>
                  </a:lnTo>
                  <a:lnTo>
                    <a:pt x="0" y="319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Certification on completion</a:t>
              </a:r>
            </a:p>
          </p:txBody>
        </p:sp>
        <p:sp>
          <p:nvSpPr>
            <p:cNvPr id="16" name="Shape 15">
              <a:extLst>
                <a:ext uri="{FF2B5EF4-FFF2-40B4-BE49-F238E27FC236}">
                  <a16:creationId xmlns:a16="http://schemas.microsoft.com/office/drawing/2014/main" id="{EA8129AC-604E-4DB5-BEF7-191F741F4F71}"/>
                </a:ext>
              </a:extLst>
            </p:cNvPr>
            <p:cNvSpPr/>
            <p:nvPr/>
          </p:nvSpPr>
          <p:spPr>
            <a:xfrm>
              <a:off x="4327188" y="4633061"/>
              <a:ext cx="4333681" cy="1020595"/>
            </a:xfrm>
            <a:prstGeom prst="leftCircularArrow">
              <a:avLst>
                <a:gd name="adj1" fmla="val 10980"/>
                <a:gd name="adj2" fmla="val 1142322"/>
                <a:gd name="adj3" fmla="val 6300000"/>
                <a:gd name="adj4" fmla="val 18900000"/>
                <a:gd name="adj5" fmla="val 12500"/>
              </a:avLst>
            </a:prstGeom>
            <a:solidFill>
              <a:srgbClr val="1E3D7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sp>
        <p:nvSpPr>
          <p:cNvPr id="17" name="Freeform: Shape 16">
            <a:extLst>
              <a:ext uri="{FF2B5EF4-FFF2-40B4-BE49-F238E27FC236}">
                <a16:creationId xmlns:a16="http://schemas.microsoft.com/office/drawing/2014/main" id="{DD8186B5-8C72-4EFB-A872-65E02F448FB1}"/>
              </a:ext>
            </a:extLst>
          </p:cNvPr>
          <p:cNvSpPr/>
          <p:nvPr/>
        </p:nvSpPr>
        <p:spPr>
          <a:xfrm>
            <a:off x="5591130" y="4991348"/>
            <a:ext cx="4325844" cy="267357"/>
          </a:xfrm>
          <a:custGeom>
            <a:avLst/>
            <a:gdLst>
              <a:gd name="connsiteX0" fmla="*/ 0 w 4325844"/>
              <a:gd name="connsiteY0" fmla="*/ 0 h 267357"/>
              <a:gd name="connsiteX1" fmla="*/ 4325844 w 4325844"/>
              <a:gd name="connsiteY1" fmla="*/ 0 h 267357"/>
              <a:gd name="connsiteX2" fmla="*/ 4325844 w 4325844"/>
              <a:gd name="connsiteY2" fmla="*/ 267357 h 267357"/>
              <a:gd name="connsiteX3" fmla="*/ 0 w 4325844"/>
              <a:gd name="connsiteY3" fmla="*/ 267357 h 267357"/>
              <a:gd name="connsiteX4" fmla="*/ 0 w 4325844"/>
              <a:gd name="connsiteY4" fmla="*/ 0 h 26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844" h="267357">
                <a:moveTo>
                  <a:pt x="0" y="0"/>
                </a:moveTo>
                <a:lnTo>
                  <a:pt x="4325844" y="0"/>
                </a:lnTo>
                <a:lnTo>
                  <a:pt x="4325844" y="267357"/>
                </a:lnTo>
                <a:lnTo>
                  <a:pt x="0" y="267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grpSp>
        <p:nvGrpSpPr>
          <p:cNvPr id="24" name="Group 23">
            <a:extLst>
              <a:ext uri="{FF2B5EF4-FFF2-40B4-BE49-F238E27FC236}">
                <a16:creationId xmlns:a16="http://schemas.microsoft.com/office/drawing/2014/main" id="{AF035ECF-B951-400B-B70F-82321B7C1A14}"/>
              </a:ext>
            </a:extLst>
          </p:cNvPr>
          <p:cNvGrpSpPr/>
          <p:nvPr/>
        </p:nvGrpSpPr>
        <p:grpSpPr>
          <a:xfrm>
            <a:off x="7292281" y="4329350"/>
            <a:ext cx="4617882" cy="1493694"/>
            <a:chOff x="4468594" y="4045459"/>
            <a:chExt cx="4617882" cy="1020595"/>
          </a:xfrm>
        </p:grpSpPr>
        <p:sp>
          <p:nvSpPr>
            <p:cNvPr id="14" name="Arrow: Circular 13">
              <a:extLst>
                <a:ext uri="{FF2B5EF4-FFF2-40B4-BE49-F238E27FC236}">
                  <a16:creationId xmlns:a16="http://schemas.microsoft.com/office/drawing/2014/main" id="{02BB16A9-47F7-48B4-8B2B-18B7DA24F3AE}"/>
                </a:ext>
              </a:extLst>
            </p:cNvPr>
            <p:cNvSpPr/>
            <p:nvPr/>
          </p:nvSpPr>
          <p:spPr>
            <a:xfrm>
              <a:off x="4468594" y="4045459"/>
              <a:ext cx="4617882" cy="1020595"/>
            </a:xfrm>
            <a:prstGeom prst="circularArrow">
              <a:avLst>
                <a:gd name="adj1" fmla="val 10980"/>
                <a:gd name="adj2" fmla="val 1142322"/>
                <a:gd name="adj3" fmla="val 4500000"/>
                <a:gd name="adj4" fmla="val 13500000"/>
                <a:gd name="adj5" fmla="val 12500"/>
              </a:avLst>
            </a:prstGeom>
            <a:solidFill>
              <a:srgbClr val="E30E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68C46EF4-7C04-4685-BC9B-B36083BBED13}"/>
                </a:ext>
              </a:extLst>
            </p:cNvPr>
            <p:cNvSpPr/>
            <p:nvPr/>
          </p:nvSpPr>
          <p:spPr>
            <a:xfrm>
              <a:off x="6260212" y="4369901"/>
              <a:ext cx="2467638" cy="346464"/>
            </a:xfrm>
            <a:custGeom>
              <a:avLst/>
              <a:gdLst>
                <a:gd name="connsiteX0" fmla="*/ 0 w 2467638"/>
                <a:gd name="connsiteY0" fmla="*/ 0 h 346464"/>
                <a:gd name="connsiteX1" fmla="*/ 2467638 w 2467638"/>
                <a:gd name="connsiteY1" fmla="*/ 0 h 346464"/>
                <a:gd name="connsiteX2" fmla="*/ 2467638 w 2467638"/>
                <a:gd name="connsiteY2" fmla="*/ 346464 h 346464"/>
                <a:gd name="connsiteX3" fmla="*/ 0 w 2467638"/>
                <a:gd name="connsiteY3" fmla="*/ 346464 h 346464"/>
                <a:gd name="connsiteX4" fmla="*/ 0 w 2467638"/>
                <a:gd name="connsiteY4" fmla="*/ 0 h 34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638" h="346464">
                  <a:moveTo>
                    <a:pt x="0" y="0"/>
                  </a:moveTo>
                  <a:lnTo>
                    <a:pt x="2467638" y="0"/>
                  </a:lnTo>
                  <a:lnTo>
                    <a:pt x="2467638" y="346464"/>
                  </a:lnTo>
                  <a:lnTo>
                    <a:pt x="0" y="34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Meet individual needs</a:t>
              </a:r>
            </a:p>
          </p:txBody>
        </p:sp>
      </p:grpSp>
    </p:spTree>
    <p:extLst>
      <p:ext uri="{BB962C8B-B14F-4D97-AF65-F5344CB8AC3E}">
        <p14:creationId xmlns:p14="http://schemas.microsoft.com/office/powerpoint/2010/main" val="41949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99" y="349762"/>
            <a:ext cx="8208912" cy="1325563"/>
          </a:xfrm>
        </p:spPr>
        <p:txBody>
          <a:bodyPr>
            <a:normAutofit/>
          </a:bodyPr>
          <a:lstStyle/>
          <a:p>
            <a:r>
              <a:rPr lang="en-GB" sz="3600" b="1" dirty="0"/>
              <a:t>The ‘Mentor’ in Apprenticeship context</a:t>
            </a:r>
          </a:p>
        </p:txBody>
      </p:sp>
      <p:sp>
        <p:nvSpPr>
          <p:cNvPr id="3" name="Content Placeholder 2"/>
          <p:cNvSpPr>
            <a:spLocks noGrp="1"/>
          </p:cNvSpPr>
          <p:nvPr>
            <p:ph idx="1"/>
          </p:nvPr>
        </p:nvSpPr>
        <p:spPr>
          <a:xfrm>
            <a:off x="1052299" y="1675325"/>
            <a:ext cx="8705729" cy="4912006"/>
          </a:xfrm>
        </p:spPr>
        <p:txBody>
          <a:bodyPr>
            <a:normAutofit/>
          </a:bodyPr>
          <a:lstStyle/>
          <a:p>
            <a:pPr marL="0" indent="0">
              <a:buNone/>
            </a:pPr>
            <a:r>
              <a:rPr lang="en-GB" sz="2000" dirty="0"/>
              <a:t>As</a:t>
            </a:r>
            <a:r>
              <a:rPr lang="en-GB" sz="2400" dirty="0"/>
              <a:t> part of the Apprenticeship programme we propose you identify a staff member who acts as a “Mentor” to the Apprentice at work.  </a:t>
            </a:r>
          </a:p>
          <a:p>
            <a:pPr marL="342900" indent="-342900">
              <a:buBlip>
                <a:blip r:embed="rId3"/>
              </a:buBlip>
            </a:pPr>
            <a:r>
              <a:rPr lang="en-GB" sz="2400" dirty="0"/>
              <a:t>This can make a huge difference to the speed at which new recruits manage to settle into the new role.</a:t>
            </a:r>
            <a:br>
              <a:rPr lang="en-GB" sz="2400" dirty="0"/>
            </a:br>
            <a:endParaRPr lang="en-GB" sz="2400" dirty="0"/>
          </a:p>
          <a:p>
            <a:pPr marL="342900" indent="-342900">
              <a:buBlip>
                <a:blip r:embed="rId3"/>
              </a:buBlip>
            </a:pPr>
            <a:r>
              <a:rPr lang="en-GB" sz="2400" dirty="0"/>
              <a:t>This can be someone who understands and informally supports and encourages the Apprentice with their role and study.  </a:t>
            </a:r>
            <a:br>
              <a:rPr lang="en-GB" sz="2400" dirty="0"/>
            </a:br>
            <a:endParaRPr lang="en-GB" sz="2400" dirty="0"/>
          </a:p>
          <a:p>
            <a:pPr marL="342900" indent="-342900">
              <a:buBlip>
                <a:blip r:embed="rId3"/>
              </a:buBlip>
            </a:pPr>
            <a:r>
              <a:rPr lang="en-GB" sz="2400" dirty="0"/>
              <a:t>We recommend you nominate someone to act as Apprentice Mentor</a:t>
            </a:r>
          </a:p>
        </p:txBody>
      </p:sp>
      <p:pic>
        <p:nvPicPr>
          <p:cNvPr id="5" name="Picture 4" descr="Business woman holding sign">
            <a:extLst>
              <a:ext uri="{FF2B5EF4-FFF2-40B4-BE49-F238E27FC236}">
                <a16:creationId xmlns:a16="http://schemas.microsoft.com/office/drawing/2014/main" id="{372D00CE-B756-8143-65AF-D5D06CFD5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8967" y="1012544"/>
            <a:ext cx="2163573" cy="5312056"/>
          </a:xfrm>
          <a:prstGeom prst="rect">
            <a:avLst/>
          </a:prstGeom>
        </p:spPr>
      </p:pic>
      <p:sp>
        <p:nvSpPr>
          <p:cNvPr id="6" name="TextBox 5">
            <a:extLst>
              <a:ext uri="{FF2B5EF4-FFF2-40B4-BE49-F238E27FC236}">
                <a16:creationId xmlns:a16="http://schemas.microsoft.com/office/drawing/2014/main" id="{A1FF859D-8885-877C-AFFB-BBD17F4AA978}"/>
              </a:ext>
            </a:extLst>
          </p:cNvPr>
          <p:cNvSpPr txBox="1"/>
          <p:nvPr/>
        </p:nvSpPr>
        <p:spPr>
          <a:xfrm rot="21434276">
            <a:off x="9955557" y="2658378"/>
            <a:ext cx="1710394" cy="830997"/>
          </a:xfrm>
          <a:prstGeom prst="rect">
            <a:avLst/>
          </a:prstGeom>
          <a:noFill/>
        </p:spPr>
        <p:txBody>
          <a:bodyPr wrap="square" rtlCol="0">
            <a:spAutoFit/>
          </a:bodyPr>
          <a:lstStyle/>
          <a:p>
            <a:pPr algn="ctr"/>
            <a:r>
              <a:rPr lang="en-GB" sz="2400" dirty="0"/>
              <a:t>Apprentice Mentor</a:t>
            </a:r>
          </a:p>
        </p:txBody>
      </p:sp>
    </p:spTree>
    <p:extLst>
      <p:ext uri="{BB962C8B-B14F-4D97-AF65-F5344CB8AC3E}">
        <p14:creationId xmlns:p14="http://schemas.microsoft.com/office/powerpoint/2010/main" val="24075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4949-AD74-AA25-1381-0FECCAA8D101}"/>
              </a:ext>
            </a:extLst>
          </p:cNvPr>
          <p:cNvSpPr>
            <a:spLocks noGrp="1"/>
          </p:cNvSpPr>
          <p:nvPr>
            <p:ph type="title"/>
          </p:nvPr>
        </p:nvSpPr>
        <p:spPr>
          <a:xfrm>
            <a:off x="838200" y="365125"/>
            <a:ext cx="10033000" cy="803275"/>
          </a:xfrm>
        </p:spPr>
        <p:txBody>
          <a:bodyPr/>
          <a:lstStyle/>
          <a:p>
            <a:r>
              <a:rPr lang="en-US" dirty="0"/>
              <a:t>Next Steps: Employers/managers</a:t>
            </a:r>
            <a:endParaRPr lang="en-GB" dirty="0"/>
          </a:p>
        </p:txBody>
      </p:sp>
      <p:sp>
        <p:nvSpPr>
          <p:cNvPr id="4" name="Text Placeholder 3">
            <a:extLst>
              <a:ext uri="{FF2B5EF4-FFF2-40B4-BE49-F238E27FC236}">
                <a16:creationId xmlns:a16="http://schemas.microsoft.com/office/drawing/2014/main" id="{01083718-2ECF-FE20-1EB9-7977C28F525F}"/>
              </a:ext>
            </a:extLst>
          </p:cNvPr>
          <p:cNvSpPr>
            <a:spLocks noGrp="1"/>
          </p:cNvSpPr>
          <p:nvPr>
            <p:ph type="body" sz="quarter" idx="15"/>
          </p:nvPr>
        </p:nvSpPr>
        <p:spPr>
          <a:xfrm>
            <a:off x="487680" y="1381760"/>
            <a:ext cx="11369040" cy="4968240"/>
          </a:xfrm>
        </p:spPr>
        <p:txBody>
          <a:bodyPr>
            <a:normAutofit/>
          </a:bodyPr>
          <a:lstStyle/>
          <a:p>
            <a:pPr marL="514350" indent="-514350">
              <a:buAutoNum type="arabicPeriod"/>
            </a:pPr>
            <a:r>
              <a:rPr lang="en-US" sz="1600" dirty="0"/>
              <a:t>Who is responsible for apprenticeships in your </a:t>
            </a:r>
            <a:r>
              <a:rPr lang="en-US" sz="1600" dirty="0" err="1"/>
              <a:t>organisation</a:t>
            </a:r>
            <a:r>
              <a:rPr lang="en-US" sz="1600" dirty="0"/>
              <a:t>?</a:t>
            </a:r>
          </a:p>
          <a:p>
            <a:pPr marL="514350" indent="-514350">
              <a:buAutoNum type="arabicPeriod"/>
            </a:pPr>
            <a:r>
              <a:rPr lang="en-US" sz="1600" dirty="0"/>
              <a:t>What is your internal process- eg do you have to complete an expression of interest to submit to your apprenticeships team?</a:t>
            </a:r>
          </a:p>
          <a:p>
            <a:pPr marL="514350" indent="-514350">
              <a:buAutoNum type="arabicPeriod"/>
            </a:pPr>
            <a:r>
              <a:rPr lang="en-US" sz="1600" dirty="0"/>
              <a:t>What process do you follow if you are an employer or site manager taking responsibility for setting up apprentices in your organization.</a:t>
            </a:r>
          </a:p>
          <a:p>
            <a:endParaRPr lang="en-US" sz="1600" dirty="0"/>
          </a:p>
          <a:p>
            <a:pPr marL="514350" indent="-514350">
              <a:buAutoNum type="arabicPeriod"/>
            </a:pPr>
            <a:endParaRPr lang="en-US" sz="1600" dirty="0"/>
          </a:p>
          <a:p>
            <a:r>
              <a:rPr lang="en-US" sz="1600" dirty="0"/>
              <a:t>Once we have confirmation that we are able to proceed we will then be able to assist with Dynamic onboarding support. We will add your staff details to our systems which will then generate an invitation to apply. </a:t>
            </a:r>
          </a:p>
          <a:p>
            <a:r>
              <a:rPr lang="en-US" sz="1600" dirty="0"/>
              <a:t>For further information please email the BD team: hello@dynamictraining.org.uk</a:t>
            </a:r>
          </a:p>
          <a:p>
            <a:pPr marL="514350" indent="-514350">
              <a:buAutoNum type="arabicPeriod"/>
            </a:pPr>
            <a:endParaRPr lang="en-US" sz="1600" dirty="0"/>
          </a:p>
          <a:p>
            <a:pPr marL="514350" indent="-514350">
              <a:buAutoNum type="arabicPeriod"/>
            </a:pPr>
            <a:endParaRPr lang="en-US" sz="1600" dirty="0"/>
          </a:p>
        </p:txBody>
      </p:sp>
    </p:spTree>
    <p:extLst>
      <p:ext uri="{BB962C8B-B14F-4D97-AF65-F5344CB8AC3E}">
        <p14:creationId xmlns:p14="http://schemas.microsoft.com/office/powerpoint/2010/main" val="116733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F63C67-3C37-444A-975B-0A7DFFCBEDE4}"/>
              </a:ext>
            </a:extLst>
          </p:cNvPr>
          <p:cNvSpPr txBox="1">
            <a:spLocks/>
          </p:cNvSpPr>
          <p:nvPr/>
        </p:nvSpPr>
        <p:spPr>
          <a:xfrm>
            <a:off x="1770896" y="266432"/>
            <a:ext cx="7194457" cy="800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1E3D7F"/>
                </a:solidFill>
                <a:latin typeface="+mj-lt"/>
                <a:ea typeface="+mj-ea"/>
                <a:cs typeface="+mj-cs"/>
              </a:defRPr>
            </a:lvl1pPr>
          </a:lstStyle>
          <a:p>
            <a:r>
              <a:rPr lang="en-GB" sz="4000" b="1" dirty="0"/>
              <a:t>Thank you - Any questions?</a:t>
            </a:r>
          </a:p>
        </p:txBody>
      </p:sp>
      <p:pic>
        <p:nvPicPr>
          <p:cNvPr id="4" name="Picture 3">
            <a:extLst>
              <a:ext uri="{FF2B5EF4-FFF2-40B4-BE49-F238E27FC236}">
                <a16:creationId xmlns:a16="http://schemas.microsoft.com/office/drawing/2014/main" id="{5A24EFE2-8A6C-401F-8462-30C0A8D8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3352" y="1066800"/>
            <a:ext cx="2998122" cy="4724400"/>
          </a:xfrm>
          <a:prstGeom prst="rect">
            <a:avLst/>
          </a:prstGeom>
        </p:spPr>
      </p:pic>
      <p:sp>
        <p:nvSpPr>
          <p:cNvPr id="2" name="TextBox 1">
            <a:extLst>
              <a:ext uri="{FF2B5EF4-FFF2-40B4-BE49-F238E27FC236}">
                <a16:creationId xmlns:a16="http://schemas.microsoft.com/office/drawing/2014/main" id="{A92CFAA9-C359-3DA0-A78C-6AE9DA84B37C}"/>
              </a:ext>
            </a:extLst>
          </p:cNvPr>
          <p:cNvSpPr txBox="1"/>
          <p:nvPr/>
        </p:nvSpPr>
        <p:spPr>
          <a:xfrm>
            <a:off x="2474543" y="6000563"/>
            <a:ext cx="7218771" cy="461665"/>
          </a:xfrm>
          <a:prstGeom prst="rect">
            <a:avLst/>
          </a:prstGeom>
          <a:noFill/>
        </p:spPr>
        <p:txBody>
          <a:bodyPr wrap="none" rtlCol="0">
            <a:spAutoFit/>
          </a:bodyPr>
          <a:lstStyle/>
          <a:p>
            <a:r>
              <a:rPr lang="en-GB" sz="2400" b="1" dirty="0">
                <a:solidFill>
                  <a:schemeClr val="bg1"/>
                </a:solidFill>
              </a:rPr>
              <a:t>Any queries: anne.mcloughlin@dynamictraining.org.uk</a:t>
            </a:r>
          </a:p>
        </p:txBody>
      </p:sp>
    </p:spTree>
    <p:extLst>
      <p:ext uri="{BB962C8B-B14F-4D97-AF65-F5344CB8AC3E}">
        <p14:creationId xmlns:p14="http://schemas.microsoft.com/office/powerpoint/2010/main" val="222889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1012214" y="257454"/>
            <a:ext cx="9108330" cy="1461091"/>
          </a:xfrm>
          <a:prstGeom prst="rect">
            <a:avLst/>
          </a:prstGeom>
        </p:spPr>
        <p:txBody>
          <a:bodyPr>
            <a:normAutofit/>
          </a:bodyPr>
          <a:lstStyle/>
          <a:p>
            <a:r>
              <a:rPr lang="en-GB" sz="3600" b="1" dirty="0"/>
              <a:t>What does our information and guidance cover? </a:t>
            </a:r>
          </a:p>
        </p:txBody>
      </p:sp>
      <p:sp>
        <p:nvSpPr>
          <p:cNvPr id="4" name="Content Placeholder 2">
            <a:extLst>
              <a:ext uri="{FF2B5EF4-FFF2-40B4-BE49-F238E27FC236}">
                <a16:creationId xmlns:a16="http://schemas.microsoft.com/office/drawing/2014/main" id="{2612183B-0E24-4693-858E-46E8AC76C941}"/>
              </a:ext>
            </a:extLst>
          </p:cNvPr>
          <p:cNvSpPr txBox="1">
            <a:spLocks/>
          </p:cNvSpPr>
          <p:nvPr/>
        </p:nvSpPr>
        <p:spPr>
          <a:xfrm>
            <a:off x="1012213" y="1868159"/>
            <a:ext cx="10200283" cy="4143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Blip>
                <a:blip r:embed="rId2"/>
              </a:buBlip>
            </a:pPr>
            <a:r>
              <a:rPr lang="en-GB" sz="2400" dirty="0">
                <a:solidFill>
                  <a:schemeClr val="bg1"/>
                </a:solidFill>
                <a:latin typeface="Arial" panose="020B0604020202020204" pitchFamily="34" charset="0"/>
                <a:cs typeface="Arial" panose="020B0604020202020204" pitchFamily="34" charset="0"/>
              </a:rPr>
              <a:t>Who is involved in an apprenticeship? </a:t>
            </a:r>
          </a:p>
          <a:p>
            <a:endParaRPr lang="en-GB" sz="2400" dirty="0">
              <a:solidFill>
                <a:schemeClr val="bg1"/>
              </a:solidFill>
              <a:latin typeface="Arial" panose="020B0604020202020204" pitchFamily="34" charset="0"/>
              <a:cs typeface="Arial" panose="020B0604020202020204" pitchFamily="34" charset="0"/>
            </a:endParaRPr>
          </a:p>
          <a:p>
            <a:pPr marL="342900" indent="-342900">
              <a:buBlip>
                <a:blip r:embed="rId2"/>
              </a:buBlip>
            </a:pPr>
            <a:r>
              <a:rPr lang="en-GB" sz="2400" dirty="0">
                <a:solidFill>
                  <a:schemeClr val="bg1"/>
                </a:solidFill>
                <a:latin typeface="Arial" panose="020B0604020202020204" pitchFamily="34" charset="0"/>
                <a:cs typeface="Arial" panose="020B0604020202020204" pitchFamily="34" charset="0"/>
              </a:rPr>
              <a:t>Overview of what is involved in an apprenticeship programme?</a:t>
            </a:r>
          </a:p>
          <a:p>
            <a:endParaRPr lang="en-GB" sz="2400" dirty="0">
              <a:solidFill>
                <a:schemeClr val="bg1"/>
              </a:solidFill>
              <a:latin typeface="Arial" panose="020B0604020202020204" pitchFamily="34" charset="0"/>
              <a:cs typeface="Arial" panose="020B0604020202020204" pitchFamily="34" charset="0"/>
            </a:endParaRPr>
          </a:p>
          <a:p>
            <a:pPr marL="342900" indent="-342900">
              <a:buBlip>
                <a:blip r:embed="rId2"/>
              </a:buBlip>
            </a:pPr>
            <a:r>
              <a:rPr lang="en-GB" sz="2400" dirty="0">
                <a:solidFill>
                  <a:schemeClr val="bg1"/>
                </a:solidFill>
                <a:latin typeface="Arial" panose="020B0604020202020204" pitchFamily="34" charset="0"/>
                <a:cs typeface="Arial" panose="020B0604020202020204" pitchFamily="34" charset="0"/>
              </a:rPr>
              <a:t>Clarify expectations of the apprentice, manager &amp; Dynamic Training</a:t>
            </a:r>
          </a:p>
          <a:p>
            <a:endParaRPr lang="en-GB" sz="2400" dirty="0">
              <a:solidFill>
                <a:schemeClr val="bg1"/>
              </a:solidFill>
              <a:latin typeface="Arial" panose="020B0604020202020204" pitchFamily="34" charset="0"/>
              <a:cs typeface="Arial" panose="020B0604020202020204" pitchFamily="34" charset="0"/>
            </a:endParaRPr>
          </a:p>
          <a:p>
            <a:pPr marL="342900" indent="-342900">
              <a:buBlip>
                <a:blip r:embed="rId2"/>
              </a:buBlip>
            </a:pPr>
            <a:r>
              <a:rPr lang="en-GB" sz="2400" dirty="0">
                <a:solidFill>
                  <a:schemeClr val="bg1"/>
                </a:solidFill>
                <a:latin typeface="Arial" panose="020B0604020202020204" pitchFamily="34" charset="0"/>
                <a:cs typeface="Arial" panose="020B0604020202020204" pitchFamily="34" charset="0"/>
              </a:rPr>
              <a:t>Mentoring in the context of apprenticeships</a:t>
            </a:r>
          </a:p>
          <a:p>
            <a:pPr marL="342900" indent="-342900">
              <a:buBlip>
                <a:blip r:embed="rId2"/>
              </a:buBlip>
            </a:pPr>
            <a:endParaRPr lang="en-GB" sz="2400" dirty="0">
              <a:solidFill>
                <a:schemeClr val="bg1"/>
              </a:solidFill>
            </a:endParaRPr>
          </a:p>
          <a:p>
            <a:pPr marL="342900" indent="-342900">
              <a:buBlip>
                <a:blip r:embed="rId2"/>
              </a:buBlip>
            </a:pPr>
            <a:endParaRPr lang="en-GB" sz="2400" dirty="0"/>
          </a:p>
        </p:txBody>
      </p:sp>
    </p:spTree>
    <p:extLst>
      <p:ext uri="{BB962C8B-B14F-4D97-AF65-F5344CB8AC3E}">
        <p14:creationId xmlns:p14="http://schemas.microsoft.com/office/powerpoint/2010/main" val="35219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535E-881C-4669-9715-788C0F2DC5A3}"/>
              </a:ext>
            </a:extLst>
          </p:cNvPr>
          <p:cNvSpPr>
            <a:spLocks noGrp="1"/>
          </p:cNvSpPr>
          <p:nvPr>
            <p:ph type="title" idx="4294967295"/>
          </p:nvPr>
        </p:nvSpPr>
        <p:spPr>
          <a:xfrm>
            <a:off x="1039005" y="355469"/>
            <a:ext cx="7104239" cy="756047"/>
          </a:xfrm>
          <a:prstGeom prst="rect">
            <a:avLst/>
          </a:prstGeom>
        </p:spPr>
        <p:txBody>
          <a:bodyPr>
            <a:noAutofit/>
          </a:bodyPr>
          <a:lstStyle/>
          <a:p>
            <a:r>
              <a:rPr lang="en-GB" sz="3600" b="1" dirty="0"/>
              <a:t> Why Apprenticeships?</a:t>
            </a:r>
          </a:p>
        </p:txBody>
      </p:sp>
      <p:pic>
        <p:nvPicPr>
          <p:cNvPr id="4" name="table">
            <a:extLst>
              <a:ext uri="{FF2B5EF4-FFF2-40B4-BE49-F238E27FC236}">
                <a16:creationId xmlns:a16="http://schemas.microsoft.com/office/drawing/2014/main" id="{E184EA23-511C-4F55-8A87-6C891FF840E1}"/>
              </a:ext>
            </a:extLst>
          </p:cNvPr>
          <p:cNvPicPr>
            <a:picLocks noChangeAspect="1"/>
          </p:cNvPicPr>
          <p:nvPr/>
        </p:nvPicPr>
        <p:blipFill>
          <a:blip r:embed="rId2"/>
          <a:stretch>
            <a:fillRect/>
          </a:stretch>
        </p:blipFill>
        <p:spPr>
          <a:xfrm>
            <a:off x="1234780" y="3637694"/>
            <a:ext cx="9007092" cy="2864837"/>
          </a:xfrm>
          <a:prstGeom prst="rect">
            <a:avLst/>
          </a:prstGeom>
        </p:spPr>
      </p:pic>
      <p:sp>
        <p:nvSpPr>
          <p:cNvPr id="5" name="Content Placeholder 2">
            <a:extLst>
              <a:ext uri="{FF2B5EF4-FFF2-40B4-BE49-F238E27FC236}">
                <a16:creationId xmlns:a16="http://schemas.microsoft.com/office/drawing/2014/main" id="{58CAA2A4-BCBE-41F8-B745-0CA4A84153B9}"/>
              </a:ext>
            </a:extLst>
          </p:cNvPr>
          <p:cNvSpPr txBox="1">
            <a:spLocks/>
          </p:cNvSpPr>
          <p:nvPr/>
        </p:nvSpPr>
        <p:spPr>
          <a:xfrm>
            <a:off x="1103791" y="1226926"/>
            <a:ext cx="9564209" cy="4143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Blip>
                <a:blip r:embed="rId3"/>
              </a:buBlip>
            </a:pPr>
            <a:r>
              <a:rPr lang="en-US" sz="2000" dirty="0">
                <a:solidFill>
                  <a:schemeClr val="bg1"/>
                </a:solidFill>
                <a:latin typeface="Arial" panose="020B0604020202020204" pitchFamily="34" charset="0"/>
                <a:cs typeface="Arial" panose="020B0604020202020204" pitchFamily="34" charset="0"/>
              </a:rPr>
              <a:t>Apprenticeships are work-based training programmes</a:t>
            </a:r>
          </a:p>
          <a:p>
            <a:pPr marL="342900" indent="-342900">
              <a:buBlip>
                <a:blip r:embed="rId3"/>
              </a:buBlip>
            </a:pPr>
            <a:r>
              <a:rPr lang="en-US" sz="2000" dirty="0">
                <a:solidFill>
                  <a:schemeClr val="bg1"/>
                </a:solidFill>
                <a:latin typeface="Arial" panose="020B0604020202020204" pitchFamily="34" charset="0"/>
                <a:cs typeface="Arial" panose="020B0604020202020204" pitchFamily="34" charset="0"/>
              </a:rPr>
              <a:t>Apprenticeship timeframes can vary; </a:t>
            </a:r>
          </a:p>
          <a:p>
            <a:pPr marL="342900" indent="-342900">
              <a:buBlip>
                <a:blip r:embed="rId3"/>
              </a:buBlip>
            </a:pPr>
            <a:r>
              <a:rPr lang="en-US" sz="2000" dirty="0">
                <a:solidFill>
                  <a:schemeClr val="bg1"/>
                </a:solidFill>
                <a:latin typeface="Arial" panose="020B0604020202020204" pitchFamily="34" charset="0"/>
                <a:cs typeface="Arial" panose="020B0604020202020204" pitchFamily="34" charset="0"/>
              </a:rPr>
              <a:t>Typically, a Level 2 apprenticeship takes 12 months plus EPA to complete</a:t>
            </a:r>
          </a:p>
          <a:p>
            <a:pPr marL="342900" indent="-342900">
              <a:buBlip>
                <a:blip r:embed="rId3"/>
              </a:buBlip>
            </a:pPr>
            <a:r>
              <a:rPr lang="en-US" sz="2000" dirty="0">
                <a:solidFill>
                  <a:schemeClr val="bg1"/>
                </a:solidFill>
                <a:latin typeface="Arial" panose="020B0604020202020204" pitchFamily="34" charset="0"/>
                <a:cs typeface="Arial" panose="020B0604020202020204" pitchFamily="34" charset="0"/>
              </a:rPr>
              <a:t>Typically, a Level 3 apprenticeship takes 18 months plus EPA to complete</a:t>
            </a:r>
          </a:p>
          <a:p>
            <a:pPr marL="342900" indent="-342900">
              <a:buBlip>
                <a:blip r:embed="rId3"/>
              </a:buBlip>
            </a:pPr>
            <a:r>
              <a:rPr lang="en-US" sz="2000" dirty="0">
                <a:solidFill>
                  <a:schemeClr val="bg1"/>
                </a:solidFill>
                <a:latin typeface="Arial" panose="020B0604020202020204" pitchFamily="34" charset="0"/>
                <a:cs typeface="Arial" panose="020B0604020202020204" pitchFamily="34" charset="0"/>
              </a:rPr>
              <a:t> Understanding how academic qualifications relate to apprenticeships;</a:t>
            </a:r>
            <a:endParaRPr lang="en-GB" sz="2000" dirty="0">
              <a:solidFill>
                <a:schemeClr val="bg1"/>
              </a:solidFill>
              <a:latin typeface="Arial" panose="020B0604020202020204" pitchFamily="34" charset="0"/>
              <a:cs typeface="Arial" panose="020B0604020202020204" pitchFamily="34" charset="0"/>
            </a:endParaRPr>
          </a:p>
          <a:p>
            <a:pPr marL="342900" indent="-342900">
              <a:buBlip>
                <a:blip r:embed="rId3"/>
              </a:buBlip>
            </a:pPr>
            <a:endParaRPr lang="en-US" sz="2400" dirty="0"/>
          </a:p>
          <a:p>
            <a:endParaRPr lang="en-US" sz="2400" dirty="0"/>
          </a:p>
          <a:p>
            <a:endParaRPr lang="en-GB" sz="2400" dirty="0"/>
          </a:p>
          <a:p>
            <a:endParaRPr lang="en-GB" sz="2400" dirty="0"/>
          </a:p>
          <a:p>
            <a:pPr marL="342900" indent="-342900">
              <a:buBlip>
                <a:blip r:embed="rId3"/>
              </a:buBlip>
            </a:pPr>
            <a:endParaRPr lang="en-GB" sz="2000" dirty="0"/>
          </a:p>
        </p:txBody>
      </p:sp>
    </p:spTree>
    <p:extLst>
      <p:ext uri="{BB962C8B-B14F-4D97-AF65-F5344CB8AC3E}">
        <p14:creationId xmlns:p14="http://schemas.microsoft.com/office/powerpoint/2010/main" val="395059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446B1-1151-42BD-BAE7-42F42BB776E6}"/>
              </a:ext>
            </a:extLst>
          </p:cNvPr>
          <p:cNvSpPr>
            <a:spLocks noGrp="1"/>
          </p:cNvSpPr>
          <p:nvPr>
            <p:ph idx="1"/>
          </p:nvPr>
        </p:nvSpPr>
        <p:spPr>
          <a:xfrm>
            <a:off x="772357" y="1038686"/>
            <a:ext cx="10621728" cy="5308848"/>
          </a:xfrm>
        </p:spPr>
        <p:txBody>
          <a:bodyPr>
            <a:normAutofit fontScale="92500" lnSpcReduction="20000"/>
          </a:bodyPr>
          <a:lstStyle/>
          <a:p>
            <a:pPr marL="342900" indent="-342900">
              <a:lnSpc>
                <a:spcPct val="100000"/>
              </a:lnSpc>
              <a:spcBef>
                <a:spcPts val="0"/>
              </a:spcBef>
              <a:spcAft>
                <a:spcPts val="900"/>
              </a:spcAft>
              <a:buFont typeface="Arial" panose="020B0604020202020204" pitchFamily="34" charset="0"/>
              <a:buChar char="•"/>
            </a:pPr>
            <a:r>
              <a:rPr lang="en-GB" sz="1800" dirty="0">
                <a:latin typeface="Arial" panose="020B0604020202020204" pitchFamily="34" charset="0"/>
                <a:cs typeface="Arial" panose="020B0604020202020204" pitchFamily="34" charset="0"/>
              </a:rPr>
              <a:t>Industry Standards which have been developed by employers so eg for health: </a:t>
            </a:r>
            <a:r>
              <a:rPr lang="en-GB" sz="1800" dirty="0"/>
              <a:t>NHS Trusts, General Practice, independent providers and hospices facilitated by Skills for Health and in partnership with Health Education England. </a:t>
            </a:r>
          </a:p>
          <a:p>
            <a:pPr marL="342900" indent="-342900">
              <a:lnSpc>
                <a:spcPct val="100000"/>
              </a:lnSpc>
              <a:spcBef>
                <a:spcPts val="0"/>
              </a:spcBef>
              <a:spcAft>
                <a:spcPts val="900"/>
              </a:spcAft>
              <a:buFont typeface="Arial" panose="020B0604020202020204" pitchFamily="34" charset="0"/>
              <a:buChar char="•"/>
            </a:pPr>
            <a:r>
              <a:rPr lang="en-GB" sz="1800" dirty="0">
                <a:latin typeface="Arial" panose="020B0604020202020204" pitchFamily="34" charset="0"/>
                <a:cs typeface="Arial" panose="020B0604020202020204" pitchFamily="34" charset="0"/>
              </a:rPr>
              <a:t>Level 2 is suitable for staff who are new to or transferring from other roles into the department or workplace. </a:t>
            </a:r>
          </a:p>
          <a:p>
            <a:pPr marL="342900" indent="-342900">
              <a:lnSpc>
                <a:spcPct val="100000"/>
              </a:lnSpc>
              <a:spcBef>
                <a:spcPts val="0"/>
              </a:spcBef>
              <a:spcAft>
                <a:spcPts val="900"/>
              </a:spcAft>
              <a:buFont typeface="Arial" panose="020B0604020202020204" pitchFamily="34" charset="0"/>
              <a:buChar char="•"/>
            </a:pPr>
            <a:r>
              <a:rPr lang="en-GB" sz="1800" dirty="0">
                <a:latin typeface="Arial" panose="020B0604020202020204" pitchFamily="34" charset="0"/>
                <a:cs typeface="Arial" panose="020B0604020202020204" pitchFamily="34" charset="0"/>
              </a:rPr>
              <a:t>Level 3 may be staff who are new </a:t>
            </a:r>
            <a:r>
              <a:rPr lang="en-GB" sz="1800" dirty="0"/>
              <a:t>and</a:t>
            </a:r>
            <a:r>
              <a:rPr lang="en-GB" sz="1800" dirty="0">
                <a:latin typeface="Arial" panose="020B0604020202020204" pitchFamily="34" charset="0"/>
                <a:cs typeface="Arial" panose="020B0604020202020204" pitchFamily="34" charset="0"/>
              </a:rPr>
              <a:t> often existing staff who wish to consolidate their practice to progress to a higher role.</a:t>
            </a:r>
          </a:p>
          <a:p>
            <a:pPr marL="342900" indent="-342900">
              <a:lnSpc>
                <a:spcPct val="100000"/>
              </a:lnSpc>
              <a:spcBef>
                <a:spcPts val="0"/>
              </a:spcBef>
              <a:spcAft>
                <a:spcPts val="900"/>
              </a:spcAft>
              <a:buFont typeface="Arial" panose="020B0604020202020204" pitchFamily="34" charset="0"/>
              <a:buChar char="•"/>
            </a:pPr>
            <a:r>
              <a:rPr lang="en-GB" sz="1800" dirty="0">
                <a:latin typeface="Arial" panose="020B0604020202020204" pitchFamily="34" charset="0"/>
                <a:cs typeface="Arial" panose="020B0604020202020204" pitchFamily="34" charset="0"/>
              </a:rPr>
              <a:t>Level 4-5 are more advanced and would be for staff transitioning to higher roles or looking to move up to Degree level qualifications</a:t>
            </a:r>
            <a:r>
              <a:rPr lang="en-GB" sz="1800" dirty="0"/>
              <a:t>.</a:t>
            </a:r>
            <a:endParaRPr lang="en-GB" sz="1800" dirty="0">
              <a:latin typeface="Arial" panose="020B0604020202020204" pitchFamily="34" charset="0"/>
              <a:cs typeface="Arial" panose="020B0604020202020204" pitchFamily="34" charset="0"/>
            </a:endParaRPr>
          </a:p>
          <a:p>
            <a:pPr marL="342900" indent="-342900">
              <a:lnSpc>
                <a:spcPct val="100000"/>
              </a:lnSpc>
              <a:spcBef>
                <a:spcPts val="0"/>
              </a:spcBef>
              <a:spcAft>
                <a:spcPts val="900"/>
              </a:spcAft>
              <a:buFont typeface="Arial" panose="020B0604020202020204" pitchFamily="34" charset="0"/>
              <a:buChar char="•"/>
            </a:pPr>
            <a:r>
              <a:rPr lang="en-GB" sz="1800" dirty="0">
                <a:latin typeface="Arial" panose="020B0604020202020204" pitchFamily="34" charset="0"/>
                <a:cs typeface="Arial" panose="020B0604020202020204" pitchFamily="34" charset="0"/>
              </a:rPr>
              <a:t>Level 6 and 7 are </a:t>
            </a:r>
            <a:r>
              <a:rPr lang="en-GB" sz="1800" dirty="0"/>
              <a:t>A</a:t>
            </a:r>
            <a:r>
              <a:rPr lang="en-GB" sz="1800" dirty="0">
                <a:latin typeface="Arial" panose="020B0604020202020204" pitchFamily="34" charset="0"/>
                <a:cs typeface="Arial" panose="020B0604020202020204" pitchFamily="34" charset="0"/>
              </a:rPr>
              <a:t>pprenticeship Degree and Apprenticeship Masters Degrees.</a:t>
            </a:r>
          </a:p>
          <a:p>
            <a:pPr marL="342900" indent="-342900">
              <a:lnSpc>
                <a:spcPct val="100000"/>
              </a:lnSpc>
              <a:spcBef>
                <a:spcPts val="0"/>
              </a:spcBef>
              <a:spcAft>
                <a:spcPts val="900"/>
              </a:spcAft>
              <a:buFont typeface="Arial" panose="020B0604020202020204" pitchFamily="34" charset="0"/>
              <a:buChar char="•"/>
            </a:pPr>
            <a:r>
              <a:rPr lang="en-GB" sz="1800" dirty="0"/>
              <a:t>As m</a:t>
            </a:r>
            <a:r>
              <a:rPr lang="en-GB" sz="1800" dirty="0">
                <a:latin typeface="Arial" panose="020B0604020202020204" pitchFamily="34" charset="0"/>
                <a:cs typeface="Arial" panose="020B0604020202020204" pitchFamily="34" charset="0"/>
              </a:rPr>
              <a:t>anagers you should be familiar with these standards and what is expected of your staff working at different levels. </a:t>
            </a:r>
            <a:r>
              <a:rPr lang="en-GB" sz="1800" dirty="0"/>
              <a:t>It is useful to be informed</a:t>
            </a:r>
            <a:r>
              <a:rPr lang="en-GB" sz="1800" dirty="0">
                <a:latin typeface="Arial" panose="020B0604020202020204" pitchFamily="34" charset="0"/>
                <a:cs typeface="Arial" panose="020B0604020202020204" pitchFamily="34" charset="0"/>
              </a:rPr>
              <a:t> about how apprenticeships relate to your environment and to their  academic equivalent to be able to advise and develop your teams.</a:t>
            </a:r>
          </a:p>
          <a:p>
            <a:pPr marL="342900" indent="-342900">
              <a:lnSpc>
                <a:spcPct val="100000"/>
              </a:lnSpc>
              <a:spcBef>
                <a:spcPts val="0"/>
              </a:spcBef>
              <a:spcAft>
                <a:spcPts val="900"/>
              </a:spcAft>
              <a:buFont typeface="Arial" panose="020B0604020202020204" pitchFamily="34" charset="0"/>
              <a:buChar char="•"/>
            </a:pPr>
            <a:r>
              <a:rPr lang="en-GB" sz="1800" dirty="0"/>
              <a:t>Your staff will be asked to self-assess as the first task during application</a:t>
            </a:r>
            <a:r>
              <a:rPr lang="en-GB" sz="1800" dirty="0">
                <a:latin typeface="Arial" panose="020B0604020202020204" pitchFamily="34" charset="0"/>
                <a:cs typeface="Arial" panose="020B0604020202020204" pitchFamily="34" charset="0"/>
              </a:rPr>
              <a:t> and you will need to sign the assessment  and agree their level of competence. This is </a:t>
            </a:r>
            <a:r>
              <a:rPr lang="en-GB" sz="1800" dirty="0"/>
              <a:t>your</a:t>
            </a:r>
            <a:r>
              <a:rPr lang="en-GB" sz="1800" dirty="0">
                <a:latin typeface="Arial" panose="020B0604020202020204" pitchFamily="34" charset="0"/>
                <a:cs typeface="Arial" panose="020B0604020202020204" pitchFamily="34" charset="0"/>
              </a:rPr>
              <a:t> opportunity to look at the content involved in the qualification and you will help them individually to identify sufficient gaps and learning to enable them to continue onto the programme.</a:t>
            </a:r>
          </a:p>
          <a:p>
            <a:pPr marL="342900" indent="-342900">
              <a:lnSpc>
                <a:spcPct val="100000"/>
              </a:lnSpc>
              <a:spcBef>
                <a:spcPts val="0"/>
              </a:spcBef>
              <a:spcAft>
                <a:spcPts val="900"/>
              </a:spcAft>
              <a:buFont typeface="Arial" panose="020B0604020202020204" pitchFamily="34" charset="0"/>
              <a:buChar char="•"/>
            </a:pPr>
            <a:r>
              <a:rPr lang="en-GB" sz="1800" dirty="0"/>
              <a:t>Should you assess that their prior experience or existing qualifications meet the majority of the knowledge, skills and behaviours and they are highly competent across the criteria (65%+) you may be advised to review alternative progression opportunities with your Hr, Education Lead or employer.</a:t>
            </a:r>
            <a:endParaRPr lang="en-GB" sz="1800" dirty="0">
              <a:latin typeface="Arial" panose="020B0604020202020204" pitchFamily="34" charset="0"/>
              <a:cs typeface="Arial" panose="020B0604020202020204" pitchFamily="34" charset="0"/>
            </a:endParaRPr>
          </a:p>
          <a:p>
            <a:endParaRPr lang="en-GB" dirty="0">
              <a:solidFill>
                <a:schemeClr val="tx1"/>
              </a:solidFill>
            </a:endParaRPr>
          </a:p>
          <a:p>
            <a:endParaRPr lang="en-GB" dirty="0">
              <a:solidFill>
                <a:schemeClr val="tx1"/>
              </a:solidFill>
            </a:endParaRPr>
          </a:p>
        </p:txBody>
      </p:sp>
      <p:sp>
        <p:nvSpPr>
          <p:cNvPr id="5" name="Title 4">
            <a:extLst>
              <a:ext uri="{FF2B5EF4-FFF2-40B4-BE49-F238E27FC236}">
                <a16:creationId xmlns:a16="http://schemas.microsoft.com/office/drawing/2014/main" id="{4D398606-C76A-460F-B06C-1FA7870F21CB}"/>
              </a:ext>
            </a:extLst>
          </p:cNvPr>
          <p:cNvSpPr>
            <a:spLocks noGrp="1"/>
          </p:cNvSpPr>
          <p:nvPr>
            <p:ph type="title"/>
          </p:nvPr>
        </p:nvSpPr>
        <p:spPr>
          <a:xfrm>
            <a:off x="2049865" y="-128726"/>
            <a:ext cx="7886700" cy="1325563"/>
          </a:xfrm>
        </p:spPr>
        <p:txBody>
          <a:bodyPr>
            <a:normAutofit/>
          </a:bodyPr>
          <a:lstStyle/>
          <a:p>
            <a:r>
              <a:rPr lang="en-GB" sz="3200" dirty="0"/>
              <a:t>What are Apprenticeship Standards?</a:t>
            </a:r>
          </a:p>
        </p:txBody>
      </p:sp>
    </p:spTree>
    <p:extLst>
      <p:ext uri="{BB962C8B-B14F-4D97-AF65-F5344CB8AC3E}">
        <p14:creationId xmlns:p14="http://schemas.microsoft.com/office/powerpoint/2010/main" val="368697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0148-49DD-4668-A8E0-C65652C66A1B}"/>
              </a:ext>
            </a:extLst>
          </p:cNvPr>
          <p:cNvSpPr>
            <a:spLocks noGrp="1"/>
          </p:cNvSpPr>
          <p:nvPr>
            <p:ph type="title"/>
          </p:nvPr>
        </p:nvSpPr>
        <p:spPr>
          <a:xfrm>
            <a:off x="1152027" y="67608"/>
            <a:ext cx="7886700" cy="761147"/>
          </a:xfrm>
        </p:spPr>
        <p:txBody>
          <a:bodyPr>
            <a:normAutofit/>
          </a:bodyPr>
          <a:lstStyle/>
          <a:p>
            <a:r>
              <a:rPr lang="en-GB" sz="3600" b="1" dirty="0"/>
              <a:t>Model of Delivery</a:t>
            </a:r>
          </a:p>
        </p:txBody>
      </p:sp>
      <p:sp>
        <p:nvSpPr>
          <p:cNvPr id="3" name="Content Placeholder 2">
            <a:extLst>
              <a:ext uri="{FF2B5EF4-FFF2-40B4-BE49-F238E27FC236}">
                <a16:creationId xmlns:a16="http://schemas.microsoft.com/office/drawing/2014/main" id="{1C6E37E6-3A03-4C72-BEED-CE3A81DB9228}"/>
              </a:ext>
            </a:extLst>
          </p:cNvPr>
          <p:cNvSpPr>
            <a:spLocks noGrp="1"/>
          </p:cNvSpPr>
          <p:nvPr>
            <p:ph idx="1"/>
          </p:nvPr>
        </p:nvSpPr>
        <p:spPr>
          <a:xfrm>
            <a:off x="696803" y="448181"/>
            <a:ext cx="11039476" cy="6073677"/>
          </a:xfrm>
        </p:spPr>
        <p:txBody>
          <a:bodyPr>
            <a:normAutofit fontScale="47500" lnSpcReduction="20000"/>
          </a:bodyPr>
          <a:lstStyle/>
          <a:p>
            <a:pPr marL="0" indent="0">
              <a:buNone/>
            </a:pPr>
            <a:endParaRPr lang="en-GB" sz="2400" b="1" dirty="0"/>
          </a:p>
          <a:p>
            <a:pPr marL="0" indent="0">
              <a:buNone/>
            </a:pPr>
            <a:r>
              <a:rPr lang="en-GB" sz="2900" b="1" dirty="0"/>
              <a:t>Pre programme start</a:t>
            </a:r>
          </a:p>
          <a:p>
            <a:pPr marL="457200" lvl="1" indent="0">
              <a:buNone/>
            </a:pPr>
            <a:endParaRPr lang="en-GB" sz="3800" dirty="0">
              <a:solidFill>
                <a:srgbClr val="1E3D7F"/>
              </a:solidFill>
            </a:endParaRPr>
          </a:p>
          <a:p>
            <a:pPr lvl="1">
              <a:lnSpc>
                <a:spcPct val="100000"/>
              </a:lnSpc>
              <a:spcBef>
                <a:spcPts val="0"/>
              </a:spcBef>
            </a:pPr>
            <a:r>
              <a:rPr lang="en-GB" sz="3800" dirty="0"/>
              <a:t>Detailed Information Advice and Guidance– informed decision – right learner, right time, right programme. </a:t>
            </a:r>
          </a:p>
          <a:p>
            <a:pPr lvl="1">
              <a:lnSpc>
                <a:spcPct val="100000"/>
              </a:lnSpc>
              <a:spcBef>
                <a:spcPts val="0"/>
              </a:spcBef>
            </a:pPr>
            <a:r>
              <a:rPr lang="en-GB" sz="3800" dirty="0"/>
              <a:t>Dynamic run a range of information sessions for employers, managers and learners. The dates and booking instructions are available via our website, our flyers and may also be on your intranet at work or please email: </a:t>
            </a:r>
            <a:endParaRPr lang="en-GB" sz="3800" b="1" dirty="0"/>
          </a:p>
          <a:p>
            <a:pPr marL="457200" lvl="1" indent="0">
              <a:lnSpc>
                <a:spcPct val="100000"/>
              </a:lnSpc>
              <a:spcBef>
                <a:spcPts val="0"/>
              </a:spcBef>
              <a:buNone/>
            </a:pPr>
            <a:r>
              <a:rPr lang="en-GB" sz="3800" b="1" dirty="0"/>
              <a:t>                                           hello@dynamictraining.org.uk</a:t>
            </a:r>
          </a:p>
          <a:p>
            <a:pPr lvl="1">
              <a:lnSpc>
                <a:spcPct val="100000"/>
              </a:lnSpc>
              <a:spcBef>
                <a:spcPts val="0"/>
              </a:spcBef>
            </a:pPr>
            <a:r>
              <a:rPr lang="en-GB" sz="3800" dirty="0"/>
              <a:t>We distribute a catalogue to all of our employers with programme overviews and available info sessions across all of our qualifications - </a:t>
            </a:r>
            <a:r>
              <a:rPr lang="en-GB" sz="3800" b="1" dirty="0"/>
              <a:t>please add your email address to chat if you need a catalogue or confirm you have seen it at your workplace</a:t>
            </a:r>
            <a:r>
              <a:rPr lang="en-GB" sz="3800" dirty="0"/>
              <a:t>.</a:t>
            </a:r>
          </a:p>
          <a:p>
            <a:pPr marL="457200" lvl="1" indent="0">
              <a:lnSpc>
                <a:spcPct val="100000"/>
              </a:lnSpc>
              <a:spcBef>
                <a:spcPts val="0"/>
              </a:spcBef>
              <a:buNone/>
            </a:pPr>
            <a:endParaRPr lang="en-GB" sz="3800" dirty="0"/>
          </a:p>
          <a:p>
            <a:pPr marL="457200" lvl="1" indent="0">
              <a:lnSpc>
                <a:spcPct val="100000"/>
              </a:lnSpc>
              <a:spcBef>
                <a:spcPts val="0"/>
              </a:spcBef>
              <a:buNone/>
            </a:pPr>
            <a:r>
              <a:rPr lang="en-GB" sz="3800" dirty="0"/>
              <a:t>Once all have agreed to proceed the learner will complete:</a:t>
            </a:r>
          </a:p>
          <a:p>
            <a:pPr lvl="1">
              <a:lnSpc>
                <a:spcPct val="100000"/>
              </a:lnSpc>
              <a:spcBef>
                <a:spcPts val="0"/>
              </a:spcBef>
            </a:pPr>
            <a:r>
              <a:rPr lang="en-GB" sz="3800" dirty="0"/>
              <a:t>Application to check eligibility</a:t>
            </a:r>
          </a:p>
          <a:p>
            <a:pPr lvl="1">
              <a:lnSpc>
                <a:spcPct val="100000"/>
              </a:lnSpc>
              <a:spcBef>
                <a:spcPts val="0"/>
              </a:spcBef>
            </a:pPr>
            <a:r>
              <a:rPr lang="en-GB" sz="3800" dirty="0" err="1"/>
              <a:t>Skillscan</a:t>
            </a:r>
            <a:r>
              <a:rPr lang="en-GB" sz="3800" dirty="0"/>
              <a:t> to identify prior learning and experience against the standard</a:t>
            </a:r>
          </a:p>
          <a:p>
            <a:pPr lvl="1">
              <a:lnSpc>
                <a:spcPct val="100000"/>
              </a:lnSpc>
              <a:spcBef>
                <a:spcPts val="0"/>
              </a:spcBef>
            </a:pPr>
            <a:r>
              <a:rPr lang="en-GB" sz="3800" dirty="0"/>
              <a:t>Potential apprentices complete online initial assessments in English and maths prior to confirmation to ensure they are working at a suitable level to be able to achieve the apprenticeship.</a:t>
            </a:r>
          </a:p>
          <a:p>
            <a:pPr lvl="1">
              <a:lnSpc>
                <a:spcPct val="100000"/>
              </a:lnSpc>
              <a:spcBef>
                <a:spcPts val="0"/>
              </a:spcBef>
            </a:pPr>
            <a:r>
              <a:rPr lang="en-GB" sz="3800" dirty="0"/>
              <a:t>Signposting to support for those who need to upskill their maths and English prior to embarking on the programme.</a:t>
            </a:r>
          </a:p>
          <a:p>
            <a:pPr lvl="1">
              <a:lnSpc>
                <a:spcPct val="100000"/>
              </a:lnSpc>
              <a:spcBef>
                <a:spcPts val="0"/>
              </a:spcBef>
            </a:pPr>
            <a:r>
              <a:rPr lang="en-GB" sz="3800" dirty="0"/>
              <a:t>Cognassist neurodiversity assessment: helps learners identify their learning style and supports with strategies which are built into their portfolio with the support of their skills coaches. </a:t>
            </a:r>
          </a:p>
          <a:p>
            <a:pPr lvl="1">
              <a:lnSpc>
                <a:spcPct val="100000"/>
              </a:lnSpc>
              <a:spcBef>
                <a:spcPts val="0"/>
              </a:spcBef>
            </a:pPr>
            <a:r>
              <a:rPr lang="en-GB" sz="3800" dirty="0"/>
              <a:t>Meeting with manager, coach and apprentice to confirm and agree learning plan.</a:t>
            </a:r>
          </a:p>
          <a:p>
            <a:pPr lvl="1">
              <a:lnSpc>
                <a:spcPct val="100000"/>
              </a:lnSpc>
              <a:spcBef>
                <a:spcPts val="0"/>
              </a:spcBef>
            </a:pPr>
            <a:r>
              <a:rPr lang="en-GB" sz="3800" dirty="0"/>
              <a:t>Our specialist staff will support initial assessment and onboarding based on individual needs to ensure all our learners have equal access to our programmes. </a:t>
            </a:r>
          </a:p>
          <a:p>
            <a:pPr lvl="1">
              <a:lnSpc>
                <a:spcPct val="100000"/>
              </a:lnSpc>
              <a:spcBef>
                <a:spcPts val="0"/>
              </a:spcBef>
            </a:pPr>
            <a:r>
              <a:rPr lang="en-GB" sz="3800" dirty="0"/>
              <a:t>‘Accessible Apprenticeships’ provide additional support for learners who may need reasonable adjustments to programme to accommodate special educational needs or disabilities</a:t>
            </a:r>
          </a:p>
          <a:p>
            <a:pPr marL="457200" lvl="1" indent="0">
              <a:lnSpc>
                <a:spcPct val="100000"/>
              </a:lnSpc>
              <a:spcBef>
                <a:spcPts val="0"/>
              </a:spcBef>
              <a:buNone/>
            </a:pPr>
            <a:endParaRPr lang="en-GB" sz="3800" dirty="0"/>
          </a:p>
          <a:p>
            <a:pPr marL="457200" lvl="1" indent="0">
              <a:lnSpc>
                <a:spcPct val="100000"/>
              </a:lnSpc>
              <a:spcBef>
                <a:spcPts val="0"/>
              </a:spcBef>
              <a:buNone/>
            </a:pPr>
            <a:endParaRPr lang="en-GB" sz="4200" dirty="0"/>
          </a:p>
          <a:p>
            <a:pPr marL="457200" lvl="1" indent="0">
              <a:buNone/>
            </a:pPr>
            <a:endParaRPr lang="en-GB" sz="4200" dirty="0">
              <a:solidFill>
                <a:schemeClr val="accent1">
                  <a:lumMod val="50000"/>
                </a:schemeClr>
              </a:solidFill>
            </a:endParaRPr>
          </a:p>
          <a:p>
            <a:pPr lvl="1"/>
            <a:endParaRPr lang="en-GB" sz="4200" b="0" dirty="0">
              <a:solidFill>
                <a:schemeClr val="accent1">
                  <a:lumMod val="50000"/>
                </a:schemeClr>
              </a:solidFill>
            </a:endParaRPr>
          </a:p>
          <a:p>
            <a:endParaRPr lang="en-GB" sz="4200" b="0" dirty="0"/>
          </a:p>
          <a:p>
            <a:endParaRPr lang="en-GB" sz="2400" b="0" dirty="0"/>
          </a:p>
        </p:txBody>
      </p:sp>
    </p:spTree>
    <p:extLst>
      <p:ext uri="{BB962C8B-B14F-4D97-AF65-F5344CB8AC3E}">
        <p14:creationId xmlns:p14="http://schemas.microsoft.com/office/powerpoint/2010/main" val="27843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0148-49DD-4668-A8E0-C65652C66A1B}"/>
              </a:ext>
            </a:extLst>
          </p:cNvPr>
          <p:cNvSpPr>
            <a:spLocks noGrp="1"/>
          </p:cNvSpPr>
          <p:nvPr>
            <p:ph type="title"/>
          </p:nvPr>
        </p:nvSpPr>
        <p:spPr>
          <a:xfrm>
            <a:off x="842872" y="-97038"/>
            <a:ext cx="7886700" cy="761147"/>
          </a:xfrm>
        </p:spPr>
        <p:txBody>
          <a:bodyPr>
            <a:normAutofit/>
          </a:bodyPr>
          <a:lstStyle/>
          <a:p>
            <a:r>
              <a:rPr lang="en-GB" sz="2400" b="1" dirty="0"/>
              <a:t> </a:t>
            </a:r>
            <a:r>
              <a:rPr lang="en-GB" sz="3600" b="1" dirty="0"/>
              <a:t>Model of Delivery</a:t>
            </a:r>
          </a:p>
        </p:txBody>
      </p:sp>
      <p:sp>
        <p:nvSpPr>
          <p:cNvPr id="3" name="Content Placeholder 2">
            <a:extLst>
              <a:ext uri="{FF2B5EF4-FFF2-40B4-BE49-F238E27FC236}">
                <a16:creationId xmlns:a16="http://schemas.microsoft.com/office/drawing/2014/main" id="{1C6E37E6-3A03-4C72-BEED-CE3A81DB9228}"/>
              </a:ext>
            </a:extLst>
          </p:cNvPr>
          <p:cNvSpPr>
            <a:spLocks noGrp="1"/>
          </p:cNvSpPr>
          <p:nvPr>
            <p:ph idx="1"/>
          </p:nvPr>
        </p:nvSpPr>
        <p:spPr>
          <a:xfrm>
            <a:off x="996495" y="575332"/>
            <a:ext cx="10754312" cy="4845629"/>
          </a:xfrm>
        </p:spPr>
        <p:txBody>
          <a:bodyPr>
            <a:noAutofit/>
          </a:bodyPr>
          <a:lstStyle/>
          <a:p>
            <a:pPr marL="0" indent="0">
              <a:buNone/>
            </a:pPr>
            <a:r>
              <a:rPr lang="en-GB" sz="2000" b="1" dirty="0"/>
              <a:t>On Programme </a:t>
            </a:r>
          </a:p>
          <a:p>
            <a:pPr marL="0" indent="0">
              <a:buNone/>
            </a:pPr>
            <a:endParaRPr lang="en-GB" sz="2000" b="1" dirty="0"/>
          </a:p>
          <a:p>
            <a:pPr marL="342900" indent="-342900">
              <a:lnSpc>
                <a:spcPct val="100000"/>
              </a:lnSpc>
              <a:spcBef>
                <a:spcPts val="0"/>
              </a:spcBef>
              <a:buBlip>
                <a:blip r:embed="rId3"/>
              </a:buBlip>
            </a:pPr>
            <a:r>
              <a:rPr lang="en-GB" sz="1800" b="0" dirty="0"/>
              <a:t>Induction - official start to programme - normally week 3 of application- please ensure you are checking that your apprentice has completed the necessary steps and has a confirmed induction date. This is especially important if you have a member of staff on a fixed contract to allow them sufficient time to complete the qualification.</a:t>
            </a:r>
            <a:br>
              <a:rPr lang="en-GB" sz="1800" b="0" dirty="0"/>
            </a:br>
            <a:endParaRPr lang="en-GB" sz="1800" b="0" dirty="0"/>
          </a:p>
          <a:p>
            <a:pPr marL="342900" indent="-342900">
              <a:lnSpc>
                <a:spcPct val="100000"/>
              </a:lnSpc>
              <a:spcBef>
                <a:spcPts val="0"/>
              </a:spcBef>
              <a:buBlip>
                <a:blip r:embed="rId3"/>
              </a:buBlip>
            </a:pPr>
            <a:r>
              <a:rPr lang="en-GB" sz="1800" dirty="0"/>
              <a:t>Online w</a:t>
            </a:r>
            <a:r>
              <a:rPr lang="en-GB" sz="1800" b="0" dirty="0"/>
              <a:t>orkshops once/twice a month for duration of programme</a:t>
            </a:r>
          </a:p>
          <a:p>
            <a:pPr>
              <a:lnSpc>
                <a:spcPct val="100000"/>
              </a:lnSpc>
              <a:spcBef>
                <a:spcPts val="0"/>
              </a:spcBef>
            </a:pPr>
            <a:r>
              <a:rPr lang="en-GB" sz="1800" dirty="0"/>
              <a:t>     via Zoom, fully interactive. Dates issued to manager and learner at first meeting with </a:t>
            </a:r>
          </a:p>
          <a:p>
            <a:pPr>
              <a:lnSpc>
                <a:spcPct val="100000"/>
              </a:lnSpc>
              <a:spcBef>
                <a:spcPts val="0"/>
              </a:spcBef>
            </a:pPr>
            <a:r>
              <a:rPr lang="en-GB" sz="1800" dirty="0"/>
              <a:t>      coach following induction. Please support by setting these dates aside for your member of staff.</a:t>
            </a:r>
          </a:p>
          <a:p>
            <a:pPr>
              <a:lnSpc>
                <a:spcPct val="100000"/>
              </a:lnSpc>
              <a:spcBef>
                <a:spcPts val="0"/>
              </a:spcBef>
            </a:pPr>
            <a:endParaRPr lang="en-GB" sz="1800" b="0" dirty="0"/>
          </a:p>
          <a:p>
            <a:pPr marL="342900" indent="-342900">
              <a:lnSpc>
                <a:spcPct val="100000"/>
              </a:lnSpc>
              <a:spcBef>
                <a:spcPts val="0"/>
              </a:spcBef>
              <a:buBlip>
                <a:blip r:embed="rId3"/>
              </a:buBlip>
            </a:pPr>
            <a:r>
              <a:rPr lang="en-GB" sz="1800" dirty="0"/>
              <a:t>Coach</a:t>
            </a:r>
            <a:r>
              <a:rPr lang="en-GB" sz="1800" b="0" dirty="0"/>
              <a:t> support – remotely via </a:t>
            </a:r>
            <a:r>
              <a:rPr lang="en-GB" sz="1800" dirty="0"/>
              <a:t>an </a:t>
            </a:r>
            <a:r>
              <a:rPr lang="en-GB" sz="1800" dirty="0" err="1"/>
              <a:t>eportfolio</a:t>
            </a:r>
            <a:r>
              <a:rPr lang="en-GB" sz="1800" dirty="0"/>
              <a:t>,</a:t>
            </a:r>
            <a:r>
              <a:rPr lang="en-GB" sz="1800" b="0" dirty="0"/>
              <a:t> monthly booked session plus ongoing communication- please check monthly that your member of staff has met with their coach and all is progressing</a:t>
            </a:r>
          </a:p>
          <a:p>
            <a:pPr marL="342900" indent="-342900">
              <a:lnSpc>
                <a:spcPct val="100000"/>
              </a:lnSpc>
              <a:spcBef>
                <a:spcPts val="0"/>
              </a:spcBef>
              <a:buBlip>
                <a:blip r:embed="rId3"/>
              </a:buBlip>
            </a:pPr>
            <a:endParaRPr lang="en-GB" sz="1800" b="0" dirty="0"/>
          </a:p>
          <a:p>
            <a:pPr marL="342900" indent="-342900">
              <a:lnSpc>
                <a:spcPct val="100000"/>
              </a:lnSpc>
              <a:spcBef>
                <a:spcPts val="0"/>
              </a:spcBef>
              <a:buBlip>
                <a:blip r:embed="rId3"/>
              </a:buBlip>
            </a:pPr>
            <a:r>
              <a:rPr lang="en-GB" sz="1800" b="0" dirty="0"/>
              <a:t>Assessment in the workplace – </a:t>
            </a:r>
            <a:r>
              <a:rPr lang="en-GB" sz="1800" dirty="0"/>
              <a:t>this may be coach or specified on-site witness observation or statement. Useful to ensure this is when you are working and available to meet the coach.</a:t>
            </a:r>
            <a:endParaRPr lang="en-GB" sz="1800" b="0" dirty="0"/>
          </a:p>
          <a:p>
            <a:pPr>
              <a:lnSpc>
                <a:spcPct val="100000"/>
              </a:lnSpc>
              <a:spcBef>
                <a:spcPts val="0"/>
              </a:spcBef>
            </a:pPr>
            <a:endParaRPr lang="en-GB" sz="1800" b="0" dirty="0"/>
          </a:p>
          <a:p>
            <a:pPr marL="342900" indent="-342900">
              <a:lnSpc>
                <a:spcPct val="100000"/>
              </a:lnSpc>
              <a:spcBef>
                <a:spcPts val="0"/>
              </a:spcBef>
              <a:buBlip>
                <a:blip r:embed="rId3"/>
              </a:buBlip>
            </a:pPr>
            <a:r>
              <a:rPr lang="en-GB" sz="1800" dirty="0"/>
              <a:t>Review every 12 weeks (manager/mentor, learner, skills and development coach)- this is a requirement and part of your commitment to support your member of staff.</a:t>
            </a:r>
          </a:p>
          <a:p>
            <a:pPr>
              <a:lnSpc>
                <a:spcPct val="100000"/>
              </a:lnSpc>
              <a:spcBef>
                <a:spcPts val="0"/>
              </a:spcBef>
            </a:pPr>
            <a:endParaRPr lang="en-GB" sz="1800" dirty="0"/>
          </a:p>
          <a:p>
            <a:pPr marL="342900" indent="-342900">
              <a:lnSpc>
                <a:spcPct val="100000"/>
              </a:lnSpc>
              <a:spcBef>
                <a:spcPts val="0"/>
              </a:spcBef>
              <a:buBlip>
                <a:blip r:embed="rId3"/>
              </a:buBlip>
            </a:pPr>
            <a:r>
              <a:rPr lang="en-GB" sz="1800" dirty="0"/>
              <a:t>Additional Functional &amp; Digital Skills embedded into taught sessions as well as providing additional support through Skills Builder and online sessions</a:t>
            </a:r>
          </a:p>
          <a:p>
            <a:pPr marL="342900" indent="-342900">
              <a:buBlip>
                <a:blip r:embed="rId3"/>
              </a:buBlip>
            </a:pPr>
            <a:endParaRPr lang="en-GB" sz="2000" dirty="0"/>
          </a:p>
          <a:p>
            <a:pPr marL="342900" indent="-342900">
              <a:buBlip>
                <a:blip r:embed="rId3"/>
              </a:buBlip>
            </a:pPr>
            <a:endParaRPr lang="en-GB" sz="2000" b="0" dirty="0"/>
          </a:p>
          <a:p>
            <a:endParaRPr lang="en-GB" sz="1800" b="0" dirty="0"/>
          </a:p>
        </p:txBody>
      </p:sp>
    </p:spTree>
    <p:extLst>
      <p:ext uri="{BB962C8B-B14F-4D97-AF65-F5344CB8AC3E}">
        <p14:creationId xmlns:p14="http://schemas.microsoft.com/office/powerpoint/2010/main" val="38346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17131E-FFCD-43C1-B177-2FC0813BA36B}"/>
              </a:ext>
            </a:extLst>
          </p:cNvPr>
          <p:cNvSpPr txBox="1">
            <a:spLocks/>
          </p:cNvSpPr>
          <p:nvPr/>
        </p:nvSpPr>
        <p:spPr>
          <a:xfrm>
            <a:off x="1871294" y="395253"/>
            <a:ext cx="6510280" cy="688423"/>
          </a:xfrm>
          <a:prstGeom prst="rect">
            <a:avLst/>
          </a:prstGeom>
        </p:spPr>
        <p:txBody>
          <a:bodyPr/>
          <a:lstStyle>
            <a:lvl1pPr algn="l" defTabSz="914400" rtl="0" eaLnBrk="1" latinLnBrk="0" hangingPunct="1">
              <a:lnSpc>
                <a:spcPct val="90000"/>
              </a:lnSpc>
              <a:spcBef>
                <a:spcPct val="0"/>
              </a:spcBef>
              <a:buNone/>
              <a:defRPr sz="4400" kern="1200" baseline="0">
                <a:solidFill>
                  <a:srgbClr val="1E3D7F"/>
                </a:solidFill>
                <a:latin typeface="+mj-lt"/>
                <a:ea typeface="+mj-ea"/>
                <a:cs typeface="+mj-cs"/>
              </a:defRPr>
            </a:lvl1pPr>
          </a:lstStyle>
          <a:p>
            <a:r>
              <a:rPr lang="en-GB" sz="4000" b="1" dirty="0"/>
              <a:t>Functional Skills</a:t>
            </a:r>
          </a:p>
        </p:txBody>
      </p:sp>
      <p:sp>
        <p:nvSpPr>
          <p:cNvPr id="8" name="Content Placeholder 2">
            <a:extLst>
              <a:ext uri="{FF2B5EF4-FFF2-40B4-BE49-F238E27FC236}">
                <a16:creationId xmlns:a16="http://schemas.microsoft.com/office/drawing/2014/main" id="{B3F39740-D019-4FE3-9FF5-AEAC5DEDA245}"/>
              </a:ext>
            </a:extLst>
          </p:cNvPr>
          <p:cNvSpPr txBox="1">
            <a:spLocks/>
          </p:cNvSpPr>
          <p:nvPr/>
        </p:nvSpPr>
        <p:spPr>
          <a:xfrm>
            <a:off x="798989" y="1014672"/>
            <a:ext cx="10741982" cy="51020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14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600" dirty="0">
                <a:solidFill>
                  <a:schemeClr val="bg1"/>
                </a:solidFill>
                <a:latin typeface="Arial" panose="020B0604020202020204" pitchFamily="34" charset="0"/>
                <a:cs typeface="Arial" panose="020B0604020202020204" pitchFamily="34" charset="0"/>
              </a:rPr>
              <a:t>Any apprentice requiring Functional Skills (FS) will undertake FS as part of the apprenticeship. Learners will sign a commitment statement to confirm their understanding and agreement to attend all sessions and test dates agreed. </a:t>
            </a:r>
          </a:p>
          <a:p>
            <a:pPr>
              <a:lnSpc>
                <a:spcPct val="100000"/>
              </a:lnSpc>
              <a:spcBef>
                <a:spcPts val="0"/>
              </a:spcBef>
            </a:pPr>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600" b="1" u="sng" dirty="0">
                <a:solidFill>
                  <a:schemeClr val="bg1"/>
                </a:solidFill>
                <a:latin typeface="Arial" panose="020B0604020202020204" pitchFamily="34" charset="0"/>
                <a:cs typeface="Arial" panose="020B0604020202020204" pitchFamily="34" charset="0"/>
              </a:rPr>
              <a:t>All</a:t>
            </a:r>
            <a:r>
              <a:rPr lang="en-GB" sz="1600" dirty="0">
                <a:solidFill>
                  <a:schemeClr val="bg1"/>
                </a:solidFill>
                <a:latin typeface="Arial" panose="020B0604020202020204" pitchFamily="34" charset="0"/>
                <a:cs typeface="Arial" panose="020B0604020202020204" pitchFamily="34" charset="0"/>
              </a:rPr>
              <a:t> applicants must complete Initial Assessments in English and maths to determine the level they are currently working towards. Those required to complete FS will then need to complete the detailed diagnostic to be able to proceed to induction to their apprenticeship programme.</a:t>
            </a:r>
          </a:p>
          <a:p>
            <a:pPr>
              <a:lnSpc>
                <a:spcPct val="100000"/>
              </a:lnSpc>
              <a:spcBef>
                <a:spcPts val="0"/>
              </a:spcBef>
            </a:pPr>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600" dirty="0">
                <a:solidFill>
                  <a:schemeClr val="bg1"/>
                </a:solidFill>
                <a:latin typeface="Arial" panose="020B0604020202020204" pitchFamily="34" charset="0"/>
                <a:cs typeface="Arial" panose="020B0604020202020204" pitchFamily="34" charset="0"/>
              </a:rPr>
              <a:t>We will require candidates to be no more than 1 level below that required at initial assessment or demonstrated by previous certificated evidence of achievement.</a:t>
            </a:r>
          </a:p>
          <a:p>
            <a:pPr>
              <a:lnSpc>
                <a:spcPct val="100000"/>
              </a:lnSpc>
              <a:spcBef>
                <a:spcPts val="0"/>
              </a:spcBef>
            </a:pPr>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600" dirty="0">
                <a:solidFill>
                  <a:schemeClr val="bg1"/>
                </a:solidFill>
                <a:latin typeface="Arial" panose="020B0604020202020204" pitchFamily="34" charset="0"/>
                <a:cs typeface="Arial" panose="020B0604020202020204" pitchFamily="34" charset="0"/>
              </a:rPr>
              <a:t>Both you and your learner will receive an email confirming session dates available for your member of staff. Sessions will commence from week 9 to allow time for managers to rota accordingly. We advocate that you support your staff by allowing them this time and ensuring they attend to enable them to achieve their overall apprenticeship.</a:t>
            </a:r>
            <a:r>
              <a:rPr lang="en-US" sz="1600" dirty="0"/>
              <a:t> </a:t>
            </a:r>
          </a:p>
          <a:p>
            <a:pPr marL="342900" indent="-342900">
              <a:lnSpc>
                <a:spcPct val="100000"/>
              </a:lnSpc>
              <a:spcBef>
                <a:spcPts val="0"/>
              </a:spcBef>
              <a:buBlip>
                <a:blip r:embed="rId2"/>
              </a:buBlip>
            </a:pPr>
            <a:endParaRPr lang="en-US" sz="1600" dirty="0">
              <a:solidFill>
                <a:schemeClr val="bg1"/>
              </a:solidFill>
            </a:endParaRPr>
          </a:p>
          <a:p>
            <a:pPr marL="342900" indent="-342900">
              <a:lnSpc>
                <a:spcPct val="100000"/>
              </a:lnSpc>
              <a:spcBef>
                <a:spcPts val="0"/>
              </a:spcBef>
              <a:buBlip>
                <a:blip r:embed="rId2"/>
              </a:buBlip>
            </a:pPr>
            <a:r>
              <a:rPr lang="en-US" sz="1800" dirty="0">
                <a:solidFill>
                  <a:schemeClr val="bg1"/>
                </a:solidFill>
              </a:rPr>
              <a:t>Learners will be expected to attend a 2.5 </a:t>
            </a:r>
            <a:r>
              <a:rPr lang="en-US" sz="1800" dirty="0" err="1">
                <a:solidFill>
                  <a:schemeClr val="bg1"/>
                </a:solidFill>
              </a:rPr>
              <a:t>hr</a:t>
            </a:r>
            <a:r>
              <a:rPr lang="en-US" sz="1800" dirty="0">
                <a:solidFill>
                  <a:schemeClr val="bg1"/>
                </a:solidFill>
              </a:rPr>
              <a:t> session every other week for 3-4 months.</a:t>
            </a:r>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pPr marL="342900" indent="-342900">
              <a:buBlip>
                <a:blip r:embed="rId2"/>
              </a:buBlip>
            </a:pPr>
            <a:endParaRPr lang="en-GB" sz="2400" dirty="0"/>
          </a:p>
          <a:p>
            <a:endParaRPr lang="en-GB" sz="2400" dirty="0"/>
          </a:p>
          <a:p>
            <a:pPr marL="342900" indent="-342900">
              <a:buBlip>
                <a:blip r:embed="rId2"/>
              </a:buBlip>
            </a:pPr>
            <a:endParaRPr lang="en-GB" sz="2400" dirty="0"/>
          </a:p>
          <a:p>
            <a:endParaRPr lang="en-GB" sz="2000" dirty="0"/>
          </a:p>
        </p:txBody>
      </p:sp>
      <p:sp>
        <p:nvSpPr>
          <p:cNvPr id="2" name="TextBox 1">
            <a:extLst>
              <a:ext uri="{FF2B5EF4-FFF2-40B4-BE49-F238E27FC236}">
                <a16:creationId xmlns:a16="http://schemas.microsoft.com/office/drawing/2014/main" id="{2342C2E2-53C2-3C05-5DAA-33A180180597}"/>
              </a:ext>
            </a:extLst>
          </p:cNvPr>
          <p:cNvSpPr txBox="1"/>
          <p:nvPr/>
        </p:nvSpPr>
        <p:spPr>
          <a:xfrm>
            <a:off x="945470" y="254165"/>
            <a:ext cx="4802820" cy="1569660"/>
          </a:xfrm>
          <a:prstGeom prst="rect">
            <a:avLst/>
          </a:prstGeom>
          <a:noFill/>
        </p:spPr>
        <p:txBody>
          <a:bodyPr wrap="square" rtlCol="0">
            <a:spAutoFit/>
          </a:bodyPr>
          <a:lstStyle/>
          <a:p>
            <a:r>
              <a:rPr lang="en-GB" sz="3200" b="1" dirty="0">
                <a:solidFill>
                  <a:schemeClr val="accent4"/>
                </a:solidFill>
              </a:rPr>
              <a:t>Functional Skills</a:t>
            </a:r>
          </a:p>
          <a:p>
            <a:endParaRPr lang="en-GB" sz="3200" b="1" dirty="0">
              <a:solidFill>
                <a:schemeClr val="accent4"/>
              </a:solidFill>
            </a:endParaRPr>
          </a:p>
          <a:p>
            <a:endParaRPr lang="en-GB" sz="3200" b="1" dirty="0">
              <a:solidFill>
                <a:schemeClr val="accent4"/>
              </a:solidFill>
            </a:endParaRPr>
          </a:p>
        </p:txBody>
      </p:sp>
    </p:spTree>
    <p:extLst>
      <p:ext uri="{BB962C8B-B14F-4D97-AF65-F5344CB8AC3E}">
        <p14:creationId xmlns:p14="http://schemas.microsoft.com/office/powerpoint/2010/main" val="224758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6075C0-C018-9DC0-AEB2-D942F35C32BA}"/>
              </a:ext>
            </a:extLst>
          </p:cNvPr>
          <p:cNvSpPr txBox="1"/>
          <p:nvPr/>
        </p:nvSpPr>
        <p:spPr>
          <a:xfrm>
            <a:off x="1162974" y="751344"/>
            <a:ext cx="10786370" cy="4524315"/>
          </a:xfrm>
          <a:prstGeom prst="rect">
            <a:avLst/>
          </a:prstGeom>
          <a:noFill/>
        </p:spPr>
        <p:txBody>
          <a:bodyPr wrap="square">
            <a:spAutoFit/>
          </a:bodyPr>
          <a:lstStyle/>
          <a:p>
            <a:pPr marL="342900" indent="-342900">
              <a:lnSpc>
                <a:spcPct val="100000"/>
              </a:lnSpc>
              <a:spcBef>
                <a:spcPts val="0"/>
              </a:spcBef>
              <a:buBlip>
                <a:blip r:embed="rId2"/>
              </a:buBlip>
            </a:pPr>
            <a:endParaRPr lang="en-US" sz="18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US" sz="1800" dirty="0">
                <a:solidFill>
                  <a:schemeClr val="bg1"/>
                </a:solidFill>
                <a:latin typeface="Arial" panose="020B0604020202020204" pitchFamily="34" charset="0"/>
                <a:cs typeface="Arial" panose="020B0604020202020204" pitchFamily="34" charset="0"/>
              </a:rPr>
              <a:t>It is important to check and ensure that your staff catch up if they miss sessions due to sickness or leave. Tutors will give them access to the required learning which they must complete self-directed.</a:t>
            </a:r>
            <a:endParaRPr lang="en-GB" sz="1800" dirty="0">
              <a:solidFill>
                <a:schemeClr val="bg1"/>
              </a:solidFill>
              <a:latin typeface="Arial" panose="020B0604020202020204" pitchFamily="34" charset="0"/>
              <a:cs typeface="Arial" panose="020B0604020202020204" pitchFamily="34" charset="0"/>
            </a:endParaRPr>
          </a:p>
          <a:p>
            <a:pPr>
              <a:lnSpc>
                <a:spcPct val="100000"/>
              </a:lnSpc>
              <a:spcBef>
                <a:spcPts val="0"/>
              </a:spcBef>
            </a:pPr>
            <a:endParaRPr lang="en-GB" sz="18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800" dirty="0">
                <a:solidFill>
                  <a:schemeClr val="bg1"/>
                </a:solidFill>
                <a:latin typeface="Arial" panose="020B0604020202020204" pitchFamily="34" charset="0"/>
                <a:cs typeface="Arial" panose="020B0604020202020204" pitchFamily="34" charset="0"/>
              </a:rPr>
              <a:t>Exemption will be given to candidates who have clear certificated evidence of relevant prior achievement in FS provided at application to programme. You may need to support staff to convert non-UK based  certificates via the ENIC website. Dynamic do not have a facility to provide this service. NHS Trusts should have access to the service but otherwise staff should pay for this service or commit to completing the FS.</a:t>
            </a:r>
          </a:p>
          <a:p>
            <a:pPr>
              <a:lnSpc>
                <a:spcPct val="100000"/>
              </a:lnSpc>
              <a:spcBef>
                <a:spcPts val="0"/>
              </a:spcBef>
            </a:pPr>
            <a:endParaRPr lang="en-GB" sz="18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800" dirty="0">
                <a:solidFill>
                  <a:schemeClr val="bg1"/>
                </a:solidFill>
                <a:latin typeface="Arial" panose="020B0604020202020204" pitchFamily="34" charset="0"/>
                <a:cs typeface="Arial" panose="020B0604020202020204" pitchFamily="34" charset="0"/>
              </a:rPr>
              <a:t>We use the Skills Builder </a:t>
            </a:r>
            <a:r>
              <a:rPr lang="en-GB" sz="1800" dirty="0" err="1">
                <a:solidFill>
                  <a:schemeClr val="bg1"/>
                </a:solidFill>
                <a:latin typeface="Arial" panose="020B0604020202020204" pitchFamily="34" charset="0"/>
                <a:cs typeface="Arial" panose="020B0604020202020204" pitchFamily="34" charset="0"/>
              </a:rPr>
              <a:t>elearning</a:t>
            </a:r>
            <a:r>
              <a:rPr lang="en-GB" sz="1800" dirty="0">
                <a:solidFill>
                  <a:schemeClr val="bg1"/>
                </a:solidFill>
                <a:latin typeface="Arial" panose="020B0604020202020204" pitchFamily="34" charset="0"/>
                <a:cs typeface="Arial" panose="020B0604020202020204" pitchFamily="34" charset="0"/>
              </a:rPr>
              <a:t> platform to develop knowledge</a:t>
            </a:r>
          </a:p>
          <a:p>
            <a:pPr>
              <a:lnSpc>
                <a:spcPct val="100000"/>
              </a:lnSpc>
              <a:spcBef>
                <a:spcPts val="0"/>
              </a:spcBef>
            </a:pPr>
            <a:endParaRPr lang="en-GB" sz="18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800" dirty="0">
                <a:solidFill>
                  <a:schemeClr val="bg1"/>
                </a:solidFill>
                <a:latin typeface="Arial" panose="020B0604020202020204" pitchFamily="34" charset="0"/>
                <a:cs typeface="Arial" panose="020B0604020202020204" pitchFamily="34" charset="0"/>
              </a:rPr>
              <a:t>Additional support through workshops and tutor support will be assessed on an individual basis</a:t>
            </a:r>
          </a:p>
          <a:p>
            <a:pPr>
              <a:lnSpc>
                <a:spcPct val="100000"/>
              </a:lnSpc>
              <a:spcBef>
                <a:spcPts val="0"/>
              </a:spcBef>
            </a:pPr>
            <a:endParaRPr lang="en-GB" sz="1800" dirty="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Blip>
                <a:blip r:embed="rId2"/>
              </a:buBlip>
            </a:pPr>
            <a:r>
              <a:rPr lang="en-GB" sz="1800" dirty="0">
                <a:solidFill>
                  <a:schemeClr val="bg1"/>
                </a:solidFill>
                <a:latin typeface="Arial" panose="020B0604020202020204" pitchFamily="34" charset="0"/>
                <a:cs typeface="Arial" panose="020B0604020202020204" pitchFamily="34" charset="0"/>
              </a:rPr>
              <a:t>Apprentices will need to commit to showing continual progress aiming to complete by month 8 to support focus on end point assessment.</a:t>
            </a:r>
          </a:p>
        </p:txBody>
      </p:sp>
      <p:sp>
        <p:nvSpPr>
          <p:cNvPr id="5" name="TextBox 4">
            <a:extLst>
              <a:ext uri="{FF2B5EF4-FFF2-40B4-BE49-F238E27FC236}">
                <a16:creationId xmlns:a16="http://schemas.microsoft.com/office/drawing/2014/main" id="{7C28194D-5A99-1ABB-D9B4-1286093EA13E}"/>
              </a:ext>
            </a:extLst>
          </p:cNvPr>
          <p:cNvSpPr txBox="1"/>
          <p:nvPr/>
        </p:nvSpPr>
        <p:spPr>
          <a:xfrm>
            <a:off x="1535837" y="195309"/>
            <a:ext cx="5442012" cy="861774"/>
          </a:xfrm>
          <a:prstGeom prst="rect">
            <a:avLst/>
          </a:prstGeom>
          <a:noFill/>
        </p:spPr>
        <p:txBody>
          <a:bodyPr wrap="square" rtlCol="0">
            <a:spAutoFit/>
          </a:bodyPr>
          <a:lstStyle/>
          <a:p>
            <a:r>
              <a:rPr lang="en-GB" sz="3200" b="1" dirty="0">
                <a:solidFill>
                  <a:schemeClr val="accent4"/>
                </a:solidFill>
              </a:rPr>
              <a:t>Functional Skills cont’d</a:t>
            </a:r>
          </a:p>
          <a:p>
            <a:endParaRPr lang="en-GB" dirty="0"/>
          </a:p>
        </p:txBody>
      </p:sp>
    </p:spTree>
    <p:extLst>
      <p:ext uri="{BB962C8B-B14F-4D97-AF65-F5344CB8AC3E}">
        <p14:creationId xmlns:p14="http://schemas.microsoft.com/office/powerpoint/2010/main" val="379788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3CDF907-B6D4-4C6E-95BF-F6A8B138C114}"/>
              </a:ext>
            </a:extLst>
          </p:cNvPr>
          <p:cNvSpPr>
            <a:spLocks noGrp="1" noChangeArrowheads="1"/>
          </p:cNvSpPr>
          <p:nvPr>
            <p:ph type="title"/>
          </p:nvPr>
        </p:nvSpPr>
        <p:spPr bwMode="auto">
          <a:xfrm>
            <a:off x="934063" y="277897"/>
            <a:ext cx="10057908"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GB" altLang="en-US" sz="3600" dirty="0">
                <a:cs typeface="Arial" panose="020B0604020202020204" pitchFamily="34" charset="0"/>
              </a:rPr>
              <a:t> off the job training</a:t>
            </a:r>
          </a:p>
        </p:txBody>
      </p:sp>
      <p:sp>
        <p:nvSpPr>
          <p:cNvPr id="13315" name="Content Placeholder 5">
            <a:extLst>
              <a:ext uri="{FF2B5EF4-FFF2-40B4-BE49-F238E27FC236}">
                <a16:creationId xmlns:a16="http://schemas.microsoft.com/office/drawing/2014/main" id="{1D262FA0-6876-4607-BB66-9D1F7AEBBC0C}"/>
              </a:ext>
            </a:extLst>
          </p:cNvPr>
          <p:cNvSpPr>
            <a:spLocks noGrp="1" noChangeArrowheads="1"/>
          </p:cNvSpPr>
          <p:nvPr>
            <p:ph idx="1"/>
          </p:nvPr>
        </p:nvSpPr>
        <p:spPr>
          <a:xfrm>
            <a:off x="934063" y="868447"/>
            <a:ext cx="10569982" cy="1613094"/>
          </a:xfrm>
        </p:spPr>
        <p:txBody>
          <a:bodyPr>
            <a:noAutofit/>
          </a:bodyPr>
          <a:lstStyle/>
          <a:p>
            <a:r>
              <a:rPr lang="en-GB" sz="2000" b="1" dirty="0"/>
              <a:t>As part of an apprenticeship, an apprentice has to demonstrate  learning as off the job training. This must meet an average 6 hrs per week requirement for a full-time member of staff over the duration of the programme </a:t>
            </a:r>
            <a:endParaRPr lang="en-GB" sz="1600" b="1" dirty="0"/>
          </a:p>
          <a:p>
            <a:r>
              <a:rPr lang="en-GB" sz="1600" b="1" dirty="0"/>
              <a:t>Off-the-job learning – what it is…..</a:t>
            </a:r>
          </a:p>
          <a:p>
            <a:r>
              <a:rPr lang="en-GB" sz="1800" dirty="0"/>
              <a:t>It is anything in the workplace that is new learning and moves an apprentice towards the successful completion of an apprenticeship, which might include:</a:t>
            </a:r>
          </a:p>
          <a:p>
            <a:pPr marL="285750" indent="-285750">
              <a:buFont typeface="Wingdings" panose="05000000000000000000" pitchFamily="2" charset="2"/>
              <a:buChar char="§"/>
            </a:pPr>
            <a:endParaRPr lang="en-GB" sz="1600" dirty="0"/>
          </a:p>
        </p:txBody>
      </p:sp>
      <p:sp>
        <p:nvSpPr>
          <p:cNvPr id="4" name="Content Placeholder 2">
            <a:extLst>
              <a:ext uri="{FF2B5EF4-FFF2-40B4-BE49-F238E27FC236}">
                <a16:creationId xmlns:a16="http://schemas.microsoft.com/office/drawing/2014/main" id="{5E81B0A2-F148-4C1E-8059-16A4AB81FD8F}"/>
              </a:ext>
            </a:extLst>
          </p:cNvPr>
          <p:cNvSpPr txBox="1">
            <a:spLocks/>
          </p:cNvSpPr>
          <p:nvPr/>
        </p:nvSpPr>
        <p:spPr>
          <a:xfrm>
            <a:off x="934063" y="2847848"/>
            <a:ext cx="10883864" cy="33031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E3D7F"/>
                </a:solidFill>
                <a:latin typeface="+mn-lt"/>
                <a:ea typeface="+mn-ea"/>
                <a:cs typeface="+mn-cs"/>
              </a:defRPr>
            </a:lvl1pPr>
            <a:lvl2pPr marL="800100" indent="-3429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3D7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3D7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lang="en-GB" sz="2000" dirty="0">
                <a:solidFill>
                  <a:schemeClr val="bg1"/>
                </a:solidFill>
                <a:latin typeface="Calibri" panose="020F0502020204030204"/>
              </a:rPr>
              <a:t>W</a:t>
            </a:r>
            <a:r>
              <a:rPr kumimoji="0" lang="en-GB" sz="2000" b="0" i="0" u="none" strike="noStrike" kern="1200" cap="none" spc="0" normalizeH="0" baseline="0" noProof="0" dirty="0" err="1">
                <a:ln>
                  <a:noFill/>
                </a:ln>
                <a:solidFill>
                  <a:schemeClr val="bg1"/>
                </a:solidFill>
                <a:effectLst/>
                <a:uLnTx/>
                <a:uFillTx/>
                <a:latin typeface="Calibri" panose="020F0502020204030204"/>
                <a:ea typeface="+mn-ea"/>
                <a:cs typeface="+mn-cs"/>
              </a:rPr>
              <a:t>orkshops</a:t>
            </a: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 relating to the apprenticeship programme (excluding Functional Skills)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Being coached and/or mentored in relation to developing skills in a job role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lang="en-GB" sz="2000" dirty="0">
                <a:solidFill>
                  <a:schemeClr val="bg1"/>
                </a:solidFill>
                <a:latin typeface="Calibri" panose="020F0502020204030204"/>
              </a:rPr>
              <a:t>Writing up reflections on training / development you have provided – you need to allow time and support your staff with gathering evidence of their practice.</a:t>
            </a:r>
            <a:endPar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An apprentice’s supervisions/monthly reviews/annual appraisals/ handovers (excluding progress reviews or on-programme assessment needed for an apprenticeship framework or standard)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Team meetings e.g. about implementing a new procedure at work or introducing an improvement to existing processes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Attending conferences/reading relevant publications including in-house magazines</a:t>
            </a: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endParaRPr kumimoji="0" lang="en-GB" sz="2400" b="0" i="0" u="none" strike="noStrike" kern="1200" cap="none" spc="0" normalizeH="0" baseline="0" noProof="0" dirty="0">
              <a:ln>
                <a:noFill/>
              </a:ln>
              <a:solidFill>
                <a:srgbClr val="1E3D7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1E3D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par>
                          <p:cTn id="15" fill="hold">
                            <p:stCondLst>
                              <p:cond delay="0"/>
                            </p:stCondLst>
                            <p:childTnLst>
                              <p:par>
                                <p:cTn id="16" presetID="31" presetClass="entr" presetSubtype="0" fill="hold" nodeType="afterEffect">
                                  <p:stCondLst>
                                    <p:cond delay="400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1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0" dur="1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1" dur="1500"/>
                                        <p:tgtEl>
                                          <p:spTgt spid="4">
                                            <p:txEl>
                                              <p:pRg st="0" end="0"/>
                                            </p:txEl>
                                          </p:spTgt>
                                        </p:tgtEl>
                                      </p:cBhvr>
                                    </p:animEffect>
                                  </p:childTnLst>
                                </p:cTn>
                              </p:par>
                            </p:childTnLst>
                          </p:cTn>
                        </p:par>
                        <p:par>
                          <p:cTn id="22" fill="hold">
                            <p:stCondLst>
                              <p:cond delay="5500"/>
                            </p:stCondLst>
                            <p:childTnLst>
                              <p:par>
                                <p:cTn id="23" presetID="31" presetClass="entr" presetSubtype="0" fill="hold" nodeType="afterEffect">
                                  <p:stCondLst>
                                    <p:cond delay="400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5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500"/>
                                        <p:tgtEl>
                                          <p:spTgt spid="4">
                                            <p:txEl>
                                              <p:pRg st="1" end="1"/>
                                            </p:txEl>
                                          </p:spTgt>
                                        </p:tgtEl>
                                      </p:cBhvr>
                                    </p:animEffect>
                                  </p:childTnLst>
                                </p:cTn>
                              </p:par>
                            </p:childTnLst>
                          </p:cTn>
                        </p:par>
                        <p:par>
                          <p:cTn id="29" fill="hold">
                            <p:stCondLst>
                              <p:cond delay="11000"/>
                            </p:stCondLst>
                            <p:childTnLst>
                              <p:par>
                                <p:cTn id="30" presetID="31" presetClass="entr" presetSubtype="0" fill="hold" nodeType="afterEffect">
                                  <p:stCondLst>
                                    <p:cond delay="400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1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1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4" dur="15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5" dur="1500"/>
                                        <p:tgtEl>
                                          <p:spTgt spid="4">
                                            <p:txEl>
                                              <p:pRg st="2" end="2"/>
                                            </p:txEl>
                                          </p:spTgt>
                                        </p:tgtEl>
                                      </p:cBhvr>
                                    </p:animEffect>
                                  </p:childTnLst>
                                </p:cTn>
                              </p:par>
                            </p:childTnLst>
                          </p:cTn>
                        </p:par>
                        <p:par>
                          <p:cTn id="36" fill="hold">
                            <p:stCondLst>
                              <p:cond delay="16500"/>
                            </p:stCondLst>
                            <p:childTnLst>
                              <p:par>
                                <p:cTn id="37" presetID="31" presetClass="entr" presetSubtype="0" fill="hold" nodeType="afterEffect">
                                  <p:stCondLst>
                                    <p:cond delay="400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5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500"/>
                                        <p:tgtEl>
                                          <p:spTgt spid="4">
                                            <p:txEl>
                                              <p:pRg st="3" end="3"/>
                                            </p:txEl>
                                          </p:spTgt>
                                        </p:tgtEl>
                                      </p:cBhvr>
                                    </p:animEffect>
                                  </p:childTnLst>
                                </p:cTn>
                              </p:par>
                            </p:childTnLst>
                          </p:cTn>
                        </p:par>
                        <p:par>
                          <p:cTn id="43" fill="hold">
                            <p:stCondLst>
                              <p:cond delay="22000"/>
                            </p:stCondLst>
                            <p:childTnLst>
                              <p:par>
                                <p:cTn id="44" presetID="31" presetClass="entr" presetSubtype="0" fill="hold" nodeType="afterEffect">
                                  <p:stCondLst>
                                    <p:cond delay="400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p:cTn id="46" dur="1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7" dur="1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8" dur="15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9" dur="1500"/>
                                        <p:tgtEl>
                                          <p:spTgt spid="4">
                                            <p:txEl>
                                              <p:pRg st="4" end="4"/>
                                            </p:txEl>
                                          </p:spTgt>
                                        </p:tgtEl>
                                      </p:cBhvr>
                                    </p:animEffect>
                                  </p:childTnLst>
                                </p:cTn>
                              </p:par>
                            </p:childTnLst>
                          </p:cTn>
                        </p:par>
                        <p:par>
                          <p:cTn id="50" fill="hold">
                            <p:stCondLst>
                              <p:cond delay="27500"/>
                            </p:stCondLst>
                            <p:childTnLst>
                              <p:par>
                                <p:cTn id="51" presetID="31" presetClass="entr" presetSubtype="0" fill="hold" nodeType="afterEffect">
                                  <p:stCondLst>
                                    <p:cond delay="400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p:cTn id="53" dur="1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4" dur="1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5" dur="15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6"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 &amp; Science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Yellow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e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siness &amp; Admin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ducation &amp; Childcare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les, marketing &amp; procurement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acilities apprenticeship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 Apprenticeship Journ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6010</TotalTime>
  <Words>2447</Words>
  <Application>Microsoft Office PowerPoint</Application>
  <PresentationFormat>Widescreen</PresentationFormat>
  <Paragraphs>350</Paragraphs>
  <Slides>19</Slides>
  <Notes>5</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19</vt:i4>
      </vt:variant>
    </vt:vector>
  </HeadingPairs>
  <TitlesOfParts>
    <vt:vector size="34" baseType="lpstr">
      <vt:lpstr>Arial</vt:lpstr>
      <vt:lpstr>Calibri</vt:lpstr>
      <vt:lpstr>Courier New</vt:lpstr>
      <vt:lpstr>Wingdings</vt:lpstr>
      <vt:lpstr>Health &amp; Science apprenticeships</vt:lpstr>
      <vt:lpstr>Care apprenticeships</vt:lpstr>
      <vt:lpstr>Business &amp; Admin apprenticeships</vt:lpstr>
      <vt:lpstr>Education &amp; Childcare apprenticeships</vt:lpstr>
      <vt:lpstr>Sales, marketing &amp; procurement  apprenticeships</vt:lpstr>
      <vt:lpstr>Facilities apprenticeships</vt:lpstr>
      <vt:lpstr>The Apprenticeship Journey</vt:lpstr>
      <vt:lpstr>White background</vt:lpstr>
      <vt:lpstr>1 Blue Background</vt:lpstr>
      <vt:lpstr>Blue background</vt:lpstr>
      <vt:lpstr>Yellow background</vt:lpstr>
      <vt:lpstr>PowerPoint Presentation</vt:lpstr>
      <vt:lpstr>What does our information and guidance cover? </vt:lpstr>
      <vt:lpstr> Why Apprenticeships?</vt:lpstr>
      <vt:lpstr>What are Apprenticeship Standards?</vt:lpstr>
      <vt:lpstr>Model of Delivery</vt:lpstr>
      <vt:lpstr> Model of Delivery</vt:lpstr>
      <vt:lpstr>PowerPoint Presentation</vt:lpstr>
      <vt:lpstr>PowerPoint Presentation</vt:lpstr>
      <vt:lpstr> off the job training</vt:lpstr>
      <vt:lpstr> off the job – what counts</vt:lpstr>
      <vt:lpstr>PowerPoint Presentation</vt:lpstr>
      <vt:lpstr>E-Portfolio – We use OneFile</vt:lpstr>
      <vt:lpstr>Progress and Commitment</vt:lpstr>
      <vt:lpstr>Apprentice Responsibilities</vt:lpstr>
      <vt:lpstr>Employer responsibilities</vt:lpstr>
      <vt:lpstr>Provider responsibilities</vt:lpstr>
      <vt:lpstr>The ‘Mentor’ in Apprenticeship context</vt:lpstr>
      <vt:lpstr>Next Steps: Employers/managers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Anderson</dc:creator>
  <cp:lastModifiedBy>Anne McLoughlin</cp:lastModifiedBy>
  <cp:revision>32</cp:revision>
  <dcterms:created xsi:type="dcterms:W3CDTF">2021-04-21T10:20:08Z</dcterms:created>
  <dcterms:modified xsi:type="dcterms:W3CDTF">2024-05-31T14:54:25Z</dcterms:modified>
</cp:coreProperties>
</file>