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63" r:id="rId2"/>
    <p:sldId id="364" r:id="rId3"/>
    <p:sldId id="365" r:id="rId4"/>
    <p:sldId id="366" r:id="rId5"/>
    <p:sldId id="367" r:id="rId6"/>
    <p:sldId id="369" r:id="rId7"/>
    <p:sldId id="37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A4BD9F-2958-4C1B-8F9D-1C762C059226}" v="25" dt="2024-04-25T12:20:03.7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Cassidy" userId="a2b1b1b6-af30-42f0-9bd4-b8d173b24cb4" providerId="ADAL" clId="{DDA4BD9F-2958-4C1B-8F9D-1C762C059226}"/>
    <pc:docChg chg="custSel addSld delSld modSld">
      <pc:chgData name="Melanie Cassidy" userId="a2b1b1b6-af30-42f0-9bd4-b8d173b24cb4" providerId="ADAL" clId="{DDA4BD9F-2958-4C1B-8F9D-1C762C059226}" dt="2024-04-25T12:20:03.774" v="1173" actId="20577"/>
      <pc:docMkLst>
        <pc:docMk/>
      </pc:docMkLst>
      <pc:sldChg chg="new del">
        <pc:chgData name="Melanie Cassidy" userId="a2b1b1b6-af30-42f0-9bd4-b8d173b24cb4" providerId="ADAL" clId="{DDA4BD9F-2958-4C1B-8F9D-1C762C059226}" dt="2024-04-25T11:27:14.758" v="2" actId="2696"/>
        <pc:sldMkLst>
          <pc:docMk/>
          <pc:sldMk cId="1736986330" sldId="256"/>
        </pc:sldMkLst>
      </pc:sldChg>
      <pc:sldChg chg="addSp delSp modSp add mod">
        <pc:chgData name="Melanie Cassidy" userId="a2b1b1b6-af30-42f0-9bd4-b8d173b24cb4" providerId="ADAL" clId="{DDA4BD9F-2958-4C1B-8F9D-1C762C059226}" dt="2024-04-25T11:28:30.390" v="62" actId="14100"/>
        <pc:sldMkLst>
          <pc:docMk/>
          <pc:sldMk cId="1084587711" sldId="363"/>
        </pc:sldMkLst>
        <pc:spChg chg="mod">
          <ac:chgData name="Melanie Cassidy" userId="a2b1b1b6-af30-42f0-9bd4-b8d173b24cb4" providerId="ADAL" clId="{DDA4BD9F-2958-4C1B-8F9D-1C762C059226}" dt="2024-04-25T11:28:30.390" v="62" actId="14100"/>
          <ac:spMkLst>
            <pc:docMk/>
            <pc:sldMk cId="1084587711" sldId="363"/>
            <ac:spMk id="5" creationId="{13B6E69D-E72B-4BA5-A9C1-4AE43434CFEF}"/>
          </ac:spMkLst>
        </pc:spChg>
        <pc:picChg chg="del">
          <ac:chgData name="Melanie Cassidy" userId="a2b1b1b6-af30-42f0-9bd4-b8d173b24cb4" providerId="ADAL" clId="{DDA4BD9F-2958-4C1B-8F9D-1C762C059226}" dt="2024-04-25T11:27:17.947" v="3" actId="478"/>
          <ac:picMkLst>
            <pc:docMk/>
            <pc:sldMk cId="1084587711" sldId="363"/>
            <ac:picMk id="7" creationId="{4641DD74-2281-FAD8-05D0-5171A115C7F1}"/>
          </ac:picMkLst>
        </pc:picChg>
        <pc:picChg chg="add mod">
          <ac:chgData name="Melanie Cassidy" userId="a2b1b1b6-af30-42f0-9bd4-b8d173b24cb4" providerId="ADAL" clId="{DDA4BD9F-2958-4C1B-8F9D-1C762C059226}" dt="2024-04-25T11:28:22.169" v="61" actId="14100"/>
          <ac:picMkLst>
            <pc:docMk/>
            <pc:sldMk cId="1084587711" sldId="363"/>
            <ac:picMk id="8" creationId="{F12BDDB8-3000-EF8D-72F2-90AB6133AB93}"/>
          </ac:picMkLst>
        </pc:picChg>
      </pc:sldChg>
      <pc:sldChg chg="addSp delSp modSp add mod modNotesTx">
        <pc:chgData name="Melanie Cassidy" userId="a2b1b1b6-af30-42f0-9bd4-b8d173b24cb4" providerId="ADAL" clId="{DDA4BD9F-2958-4C1B-8F9D-1C762C059226}" dt="2024-04-25T11:34:56.066" v="501"/>
        <pc:sldMkLst>
          <pc:docMk/>
          <pc:sldMk cId="774660168" sldId="364"/>
        </pc:sldMkLst>
        <pc:spChg chg="add mod">
          <ac:chgData name="Melanie Cassidy" userId="a2b1b1b6-af30-42f0-9bd4-b8d173b24cb4" providerId="ADAL" clId="{DDA4BD9F-2958-4C1B-8F9D-1C762C059226}" dt="2024-04-25T11:32:27.598" v="478" actId="313"/>
          <ac:spMkLst>
            <pc:docMk/>
            <pc:sldMk cId="774660168" sldId="364"/>
            <ac:spMk id="4" creationId="{9FB0B684-7ABF-0DFC-38E1-FFF298B6C045}"/>
          </ac:spMkLst>
        </pc:spChg>
        <pc:spChg chg="mod">
          <ac:chgData name="Melanie Cassidy" userId="a2b1b1b6-af30-42f0-9bd4-b8d173b24cb4" providerId="ADAL" clId="{DDA4BD9F-2958-4C1B-8F9D-1C762C059226}" dt="2024-04-25T11:28:47.086" v="84" actId="6549"/>
          <ac:spMkLst>
            <pc:docMk/>
            <pc:sldMk cId="774660168" sldId="364"/>
            <ac:spMk id="5" creationId="{13B6E69D-E72B-4BA5-A9C1-4AE43434CFEF}"/>
          </ac:spMkLst>
        </pc:spChg>
        <pc:picChg chg="del">
          <ac:chgData name="Melanie Cassidy" userId="a2b1b1b6-af30-42f0-9bd4-b8d173b24cb4" providerId="ADAL" clId="{DDA4BD9F-2958-4C1B-8F9D-1C762C059226}" dt="2024-04-25T11:28:40.826" v="64" actId="478"/>
          <ac:picMkLst>
            <pc:docMk/>
            <pc:sldMk cId="774660168" sldId="364"/>
            <ac:picMk id="7" creationId="{4641DD74-2281-FAD8-05D0-5171A115C7F1}"/>
          </ac:picMkLst>
        </pc:picChg>
        <pc:picChg chg="add mod">
          <ac:chgData name="Melanie Cassidy" userId="a2b1b1b6-af30-42f0-9bd4-b8d173b24cb4" providerId="ADAL" clId="{DDA4BD9F-2958-4C1B-8F9D-1C762C059226}" dt="2024-04-25T11:31:55.335" v="386" actId="1076"/>
          <ac:picMkLst>
            <pc:docMk/>
            <pc:sldMk cId="774660168" sldId="364"/>
            <ac:picMk id="9" creationId="{45A97BCA-CC0D-8B64-AAEC-A6C8FA1A6A86}"/>
          </ac:picMkLst>
        </pc:picChg>
      </pc:sldChg>
      <pc:sldChg chg="addSp delSp modSp add mod modNotesTx">
        <pc:chgData name="Melanie Cassidy" userId="a2b1b1b6-af30-42f0-9bd4-b8d173b24cb4" providerId="ADAL" clId="{DDA4BD9F-2958-4C1B-8F9D-1C762C059226}" dt="2024-04-25T12:04:05.878" v="1012" actId="255"/>
        <pc:sldMkLst>
          <pc:docMk/>
          <pc:sldMk cId="887934443" sldId="365"/>
        </pc:sldMkLst>
        <pc:spChg chg="add del mod">
          <ac:chgData name="Melanie Cassidy" userId="a2b1b1b6-af30-42f0-9bd4-b8d173b24cb4" providerId="ADAL" clId="{DDA4BD9F-2958-4C1B-8F9D-1C762C059226}" dt="2024-04-25T12:02:14.581" v="824" actId="478"/>
          <ac:spMkLst>
            <pc:docMk/>
            <pc:sldMk cId="887934443" sldId="365"/>
            <ac:spMk id="8" creationId="{26EB2714-9004-44CE-13D5-B42B9289E7E6}"/>
          </ac:spMkLst>
        </pc:spChg>
        <pc:spChg chg="add del mod">
          <ac:chgData name="Melanie Cassidy" userId="a2b1b1b6-af30-42f0-9bd4-b8d173b24cb4" providerId="ADAL" clId="{DDA4BD9F-2958-4C1B-8F9D-1C762C059226}" dt="2024-04-25T12:03:12.156" v="922" actId="478"/>
          <ac:spMkLst>
            <pc:docMk/>
            <pc:sldMk cId="887934443" sldId="365"/>
            <ac:spMk id="9" creationId="{8E6C69EE-7EBE-D526-BBCF-CD5E4FFBC322}"/>
          </ac:spMkLst>
        </pc:spChg>
        <pc:spChg chg="add del mod">
          <ac:chgData name="Melanie Cassidy" userId="a2b1b1b6-af30-42f0-9bd4-b8d173b24cb4" providerId="ADAL" clId="{DDA4BD9F-2958-4C1B-8F9D-1C762C059226}" dt="2024-04-25T12:03:12.156" v="924"/>
          <ac:spMkLst>
            <pc:docMk/>
            <pc:sldMk cId="887934443" sldId="365"/>
            <ac:spMk id="10" creationId="{D669669A-54E0-C84B-092B-13E82CBD3D7C}"/>
          </ac:spMkLst>
        </pc:spChg>
        <pc:spChg chg="add mod">
          <ac:chgData name="Melanie Cassidy" userId="a2b1b1b6-af30-42f0-9bd4-b8d173b24cb4" providerId="ADAL" clId="{DDA4BD9F-2958-4C1B-8F9D-1C762C059226}" dt="2024-04-25T12:04:05.878" v="1012" actId="255"/>
          <ac:spMkLst>
            <pc:docMk/>
            <pc:sldMk cId="887934443" sldId="365"/>
            <ac:spMk id="11" creationId="{321A0069-7C54-E867-8D54-DA9AF9C60464}"/>
          </ac:spMkLst>
        </pc:spChg>
        <pc:picChg chg="add mod">
          <ac:chgData name="Melanie Cassidy" userId="a2b1b1b6-af30-42f0-9bd4-b8d173b24cb4" providerId="ADAL" clId="{DDA4BD9F-2958-4C1B-8F9D-1C762C059226}" dt="2024-04-25T12:02:29.461" v="827" actId="1076"/>
          <ac:picMkLst>
            <pc:docMk/>
            <pc:sldMk cId="887934443" sldId="365"/>
            <ac:picMk id="7" creationId="{F4DF0081-49B3-C9C3-0BAF-CB21DA104FD2}"/>
          </ac:picMkLst>
        </pc:picChg>
      </pc:sldChg>
      <pc:sldChg chg="addSp delSp modSp add mod modNotesTx">
        <pc:chgData name="Melanie Cassidy" userId="a2b1b1b6-af30-42f0-9bd4-b8d173b24cb4" providerId="ADAL" clId="{DDA4BD9F-2958-4C1B-8F9D-1C762C059226}" dt="2024-04-25T11:59:25.574" v="817" actId="962"/>
        <pc:sldMkLst>
          <pc:docMk/>
          <pc:sldMk cId="3537510478" sldId="366"/>
        </pc:sldMkLst>
        <pc:spChg chg="add del mod">
          <ac:chgData name="Melanie Cassidy" userId="a2b1b1b6-af30-42f0-9bd4-b8d173b24cb4" providerId="ADAL" clId="{DDA4BD9F-2958-4C1B-8F9D-1C762C059226}" dt="2024-04-25T11:58:53.734" v="814" actId="478"/>
          <ac:spMkLst>
            <pc:docMk/>
            <pc:sldMk cId="3537510478" sldId="366"/>
            <ac:spMk id="7" creationId="{28B28F6D-E83F-5519-FB55-C47D3D24B22D}"/>
          </ac:spMkLst>
        </pc:spChg>
        <pc:spChg chg="add mod">
          <ac:chgData name="Melanie Cassidy" userId="a2b1b1b6-af30-42f0-9bd4-b8d173b24cb4" providerId="ADAL" clId="{DDA4BD9F-2958-4C1B-8F9D-1C762C059226}" dt="2024-04-25T11:59:25.574" v="817" actId="962"/>
          <ac:spMkLst>
            <pc:docMk/>
            <pc:sldMk cId="3537510478" sldId="366"/>
            <ac:spMk id="10" creationId="{B2FF16FE-2564-2BE7-7A86-A28D18CD998B}"/>
          </ac:spMkLst>
        </pc:spChg>
        <pc:picChg chg="add mod">
          <ac:chgData name="Melanie Cassidy" userId="a2b1b1b6-af30-42f0-9bd4-b8d173b24cb4" providerId="ADAL" clId="{DDA4BD9F-2958-4C1B-8F9D-1C762C059226}" dt="2024-04-25T11:59:25.574" v="817" actId="962"/>
          <ac:picMkLst>
            <pc:docMk/>
            <pc:sldMk cId="3537510478" sldId="366"/>
            <ac:picMk id="9" creationId="{5E10730A-B777-7535-18D5-A0405C2AC929}"/>
          </ac:picMkLst>
        </pc:picChg>
      </pc:sldChg>
      <pc:sldChg chg="addSp delSp modSp add mod modNotesTx">
        <pc:chgData name="Melanie Cassidy" userId="a2b1b1b6-af30-42f0-9bd4-b8d173b24cb4" providerId="ADAL" clId="{DDA4BD9F-2958-4C1B-8F9D-1C762C059226}" dt="2024-04-25T12:07:25.141" v="1109" actId="255"/>
        <pc:sldMkLst>
          <pc:docMk/>
          <pc:sldMk cId="2003610828" sldId="367"/>
        </pc:sldMkLst>
        <pc:spChg chg="add del mod">
          <ac:chgData name="Melanie Cassidy" userId="a2b1b1b6-af30-42f0-9bd4-b8d173b24cb4" providerId="ADAL" clId="{DDA4BD9F-2958-4C1B-8F9D-1C762C059226}" dt="2024-04-25T12:06:40.642" v="1018" actId="478"/>
          <ac:spMkLst>
            <pc:docMk/>
            <pc:sldMk cId="2003610828" sldId="367"/>
            <ac:spMk id="8" creationId="{5E9257A1-2142-3FCD-CC48-3013ED7CCF83}"/>
          </ac:spMkLst>
        </pc:spChg>
        <pc:spChg chg="add mod">
          <ac:chgData name="Melanie Cassidy" userId="a2b1b1b6-af30-42f0-9bd4-b8d173b24cb4" providerId="ADAL" clId="{DDA4BD9F-2958-4C1B-8F9D-1C762C059226}" dt="2024-04-25T12:07:25.141" v="1109" actId="255"/>
          <ac:spMkLst>
            <pc:docMk/>
            <pc:sldMk cId="2003610828" sldId="367"/>
            <ac:spMk id="9" creationId="{9442BDAD-943B-C0D8-A0E6-E57CF350ED72}"/>
          </ac:spMkLst>
        </pc:spChg>
        <pc:picChg chg="add mod">
          <ac:chgData name="Melanie Cassidy" userId="a2b1b1b6-af30-42f0-9bd4-b8d173b24cb4" providerId="ADAL" clId="{DDA4BD9F-2958-4C1B-8F9D-1C762C059226}" dt="2024-04-25T12:06:35.580" v="1017" actId="1076"/>
          <ac:picMkLst>
            <pc:docMk/>
            <pc:sldMk cId="2003610828" sldId="367"/>
            <ac:picMk id="7" creationId="{78B86B9F-4F89-0E4C-B20E-0F7060B0BEF7}"/>
          </ac:picMkLst>
        </pc:picChg>
      </pc:sldChg>
      <pc:sldChg chg="addSp modSp add del modAnim">
        <pc:chgData name="Melanie Cassidy" userId="a2b1b1b6-af30-42f0-9bd4-b8d173b24cb4" providerId="ADAL" clId="{DDA4BD9F-2958-4C1B-8F9D-1C762C059226}" dt="2024-04-25T12:15:26.416" v="1111" actId="2696"/>
        <pc:sldMkLst>
          <pc:docMk/>
          <pc:sldMk cId="2602063689" sldId="368"/>
        </pc:sldMkLst>
        <pc:picChg chg="add mod">
          <ac:chgData name="Melanie Cassidy" userId="a2b1b1b6-af30-42f0-9bd4-b8d173b24cb4" providerId="ADAL" clId="{DDA4BD9F-2958-4C1B-8F9D-1C762C059226}" dt="2024-04-25T12:12:16.328" v="1110"/>
          <ac:picMkLst>
            <pc:docMk/>
            <pc:sldMk cId="2602063689" sldId="368"/>
            <ac:picMk id="4" creationId="{502800F5-F596-0B81-C6C9-19204838EDE2}"/>
          </ac:picMkLst>
        </pc:picChg>
      </pc:sldChg>
      <pc:sldChg chg="addSp modSp add modAnim">
        <pc:chgData name="Melanie Cassidy" userId="a2b1b1b6-af30-42f0-9bd4-b8d173b24cb4" providerId="ADAL" clId="{DDA4BD9F-2958-4C1B-8F9D-1C762C059226}" dt="2024-04-25T12:15:47.244" v="1112"/>
        <pc:sldMkLst>
          <pc:docMk/>
          <pc:sldMk cId="261379420" sldId="369"/>
        </pc:sldMkLst>
        <pc:picChg chg="add mod">
          <ac:chgData name="Melanie Cassidy" userId="a2b1b1b6-af30-42f0-9bd4-b8d173b24cb4" providerId="ADAL" clId="{DDA4BD9F-2958-4C1B-8F9D-1C762C059226}" dt="2024-04-25T12:15:47.244" v="1112"/>
          <ac:picMkLst>
            <pc:docMk/>
            <pc:sldMk cId="261379420" sldId="369"/>
            <ac:picMk id="4" creationId="{04C20A38-BDB5-7E88-3F40-FC9155D2CC92}"/>
          </ac:picMkLst>
        </pc:picChg>
      </pc:sldChg>
      <pc:sldChg chg="addSp modSp add mod">
        <pc:chgData name="Melanie Cassidy" userId="a2b1b1b6-af30-42f0-9bd4-b8d173b24cb4" providerId="ADAL" clId="{DDA4BD9F-2958-4C1B-8F9D-1C762C059226}" dt="2024-04-25T12:20:03.774" v="1173" actId="20577"/>
        <pc:sldMkLst>
          <pc:docMk/>
          <pc:sldMk cId="515087659" sldId="370"/>
        </pc:sldMkLst>
        <pc:spChg chg="add mod">
          <ac:chgData name="Melanie Cassidy" userId="a2b1b1b6-af30-42f0-9bd4-b8d173b24cb4" providerId="ADAL" clId="{DDA4BD9F-2958-4C1B-8F9D-1C762C059226}" dt="2024-04-25T12:20:03.774" v="1173" actId="20577"/>
          <ac:spMkLst>
            <pc:docMk/>
            <pc:sldMk cId="515087659" sldId="370"/>
            <ac:spMk id="8" creationId="{2ACC9081-B2D8-0D0E-15A7-0FD0B14F68BE}"/>
          </ac:spMkLst>
        </pc:spChg>
        <pc:picChg chg="add mod">
          <ac:chgData name="Melanie Cassidy" userId="a2b1b1b6-af30-42f0-9bd4-b8d173b24cb4" providerId="ADAL" clId="{DDA4BD9F-2958-4C1B-8F9D-1C762C059226}" dt="2024-04-25T12:16:17.110" v="1116" actId="1076"/>
          <ac:picMkLst>
            <pc:docMk/>
            <pc:sldMk cId="515087659" sldId="370"/>
            <ac:picMk id="7" creationId="{3C1B1E12-0CD4-2076-F79D-DC54C82AD40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97679-203E-40C4-914B-4D06BB28D4B0}" type="datetimeFigureOut">
              <a:rPr lang="en-GB" smtClean="0"/>
              <a:t>25/04/2024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DEC03E-2D32-45AC-B20C-66B8A5FFD15D}" type="slidenum">
              <a:rPr lang="en-GB" smtClean="0"/>
              <a:t>‹#›</a:t>
            </a:fld>
            <a:endParaRPr lang="en-GB"/>
          </a:p>
        </p:txBody>
      </p:sp>
    </p:spTree>
    <p:extLst>
      <p:ext uri="{BB962C8B-B14F-4D97-AF65-F5344CB8AC3E}">
        <p14:creationId xmlns:p14="http://schemas.microsoft.com/office/powerpoint/2010/main" val="324490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ndeed.com/career-advice/career-development/authoritative-leadership"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indeed.com/career-advice/career-development/transformational-leadership" TargetMode="External"/><Relationship Id="rId5" Type="http://schemas.openxmlformats.org/officeDocument/2006/relationships/hyperlink" Target="https://www.indeed.com/career-advice/career-development/democratic-leadership" TargetMode="External"/><Relationship Id="rId4" Type="http://schemas.openxmlformats.org/officeDocument/2006/relationships/hyperlink" Target="https://www.indeed.com/career-advice/career-development/laissez-faire-leadershi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dirty="0">
                <a:solidFill>
                  <a:srgbClr val="24292F"/>
                </a:solidFill>
                <a:effectLst/>
                <a:highlight>
                  <a:srgbClr val="FFFFFF"/>
                </a:highlight>
                <a:latin typeface="arial" panose="020B0604020202020204" pitchFamily="34" charset="0"/>
              </a:rPr>
              <a:t>Fostering Individual Growth:</a:t>
            </a:r>
            <a:r>
              <a:rPr lang="en-US" b="0" i="0" dirty="0">
                <a:solidFill>
                  <a:srgbClr val="24292F"/>
                </a:solidFill>
                <a:effectLst/>
                <a:highlight>
                  <a:srgbClr val="FFFFFF"/>
                </a:highlight>
                <a:latin typeface="arial" panose="020B0604020202020204" pitchFamily="34" charset="0"/>
              </a:rPr>
              <a:t> A positive manager-employee relationship is crucial for individual growth and development. Managers who provide support, guidance, and opportunities for learning can empower employees to reach their full potential. This leads to increased job satisfaction, motivation, and a sense of accomplishment. </a:t>
            </a:r>
          </a:p>
          <a:p>
            <a:pPr algn="l">
              <a:buFont typeface="Arial" panose="020B0604020202020204" pitchFamily="34" charset="0"/>
              <a:buChar char="•"/>
            </a:pPr>
            <a:r>
              <a:rPr lang="en-US" b="1" i="0" dirty="0">
                <a:solidFill>
                  <a:srgbClr val="24292F"/>
                </a:solidFill>
                <a:effectLst/>
                <a:highlight>
                  <a:srgbClr val="FFFFFF"/>
                </a:highlight>
                <a:latin typeface="arial" panose="020B0604020202020204" pitchFamily="34" charset="0"/>
              </a:rPr>
              <a:t>Boosting Organizational Performance:</a:t>
            </a:r>
            <a:r>
              <a:rPr lang="en-US" b="0" i="0" dirty="0">
                <a:solidFill>
                  <a:srgbClr val="24292F"/>
                </a:solidFill>
                <a:effectLst/>
                <a:highlight>
                  <a:srgbClr val="FFFFFF"/>
                </a:highlight>
                <a:latin typeface="arial" panose="020B0604020202020204" pitchFamily="34" charset="0"/>
              </a:rPr>
              <a:t> Positive relationships between managers and employees contribute significantly to organizational success. When employees feel valued and supported, they are more likely to be engaged, productive, and committed to their work. This translates into improved teamwork, innovation, and overall organizational performance. </a:t>
            </a:r>
          </a:p>
          <a:p>
            <a:pPr algn="l">
              <a:buFont typeface="Arial" panose="020B0604020202020204" pitchFamily="34" charset="0"/>
              <a:buChar char="•"/>
            </a:pPr>
            <a:r>
              <a:rPr lang="en-US" b="1" i="0" dirty="0">
                <a:solidFill>
                  <a:srgbClr val="24292F"/>
                </a:solidFill>
                <a:effectLst/>
                <a:highlight>
                  <a:srgbClr val="FFFFFF"/>
                </a:highlight>
                <a:latin typeface="arial" panose="020B0604020202020204" pitchFamily="34" charset="0"/>
              </a:rPr>
              <a:t>Building a Strong Company Culture:</a:t>
            </a:r>
            <a:r>
              <a:rPr lang="en-US" b="0" i="0" dirty="0">
                <a:solidFill>
                  <a:srgbClr val="24292F"/>
                </a:solidFill>
                <a:effectLst/>
                <a:highlight>
                  <a:srgbClr val="FFFFFF"/>
                </a:highlight>
                <a:latin typeface="arial" panose="020B0604020202020204" pitchFamily="34" charset="0"/>
              </a:rPr>
              <a:t> A positive manager-employee relationship is the foundation of a strong and healthy company culture. When managers treat their employees with respect, fairness, and empathy, it creates a positive work environment where employees feel comfortable sharing ideas, collaborating, and taking risks. This fosters a sense of belonging, loyalty, and commitment to the organization. </a:t>
            </a:r>
          </a:p>
          <a:p>
            <a:pPr algn="l">
              <a:buFont typeface="Arial" panose="020B0604020202020204" pitchFamily="34" charset="0"/>
              <a:buChar char="•"/>
            </a:pPr>
            <a:r>
              <a:rPr lang="en-US" b="0" i="0" dirty="0">
                <a:solidFill>
                  <a:srgbClr val="040C28"/>
                </a:solidFill>
                <a:effectLst/>
                <a:highlight>
                  <a:srgbClr val="D3E3FD"/>
                </a:highlight>
                <a:latin typeface="Google Sans"/>
              </a:rPr>
              <a:t>Managers who prioritize their employees' growth and development create a positive impact on individual performance, job satisfaction, and retention rates</a:t>
            </a:r>
            <a:r>
              <a:rPr lang="en-US" b="0" i="0" dirty="0">
                <a:solidFill>
                  <a:srgbClr val="1F1F1F"/>
                </a:solidFill>
                <a:effectLst/>
                <a:highlight>
                  <a:srgbClr val="FFFFFF"/>
                </a:highlight>
                <a:latin typeface="Google Sans"/>
              </a:rPr>
              <a:t>.</a:t>
            </a:r>
            <a:endParaRPr lang="en-US" b="0" i="0" dirty="0">
              <a:solidFill>
                <a:srgbClr val="24292F"/>
              </a:solidFill>
              <a:effectLst/>
              <a:highlight>
                <a:srgbClr val="FFFFFF"/>
              </a:highligh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ADEC03E-2D32-45AC-B20C-66B8A5FFD15D}" type="slidenum">
              <a:rPr lang="en-GB" smtClean="0"/>
              <a:t>2</a:t>
            </a:fld>
            <a:endParaRPr lang="en-GB"/>
          </a:p>
        </p:txBody>
      </p:sp>
    </p:spTree>
    <p:extLst>
      <p:ext uri="{BB962C8B-B14F-4D97-AF65-F5344CB8AC3E}">
        <p14:creationId xmlns:p14="http://schemas.microsoft.com/office/powerpoint/2010/main" val="895955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Manager-employee relationships are crucial for workplace success for several reasons. First and foremost, these relationships directly impact employee morale and job satisfaction. When employees feel valued, respected, and supported by their managers, they are more likely to be motivated, engaged, and productive in their roles. This positive relationship fosters a sense of loyalty and commitment to the organization.</a:t>
            </a:r>
          </a:p>
          <a:p>
            <a:r>
              <a:rPr lang="en-US" dirty="0">
                <a:effectLst/>
              </a:rPr>
              <a:t>Effective manager-employee relationships also facilitate open communication and collaboration. When there is trust between managers and employees, team members are more likely to feel comfortable sharing ideas, concerns, and feedback. This open dialogue enables problem-solving, innovation, and continuous improvement within the workplace.</a:t>
            </a:r>
          </a:p>
          <a:p>
            <a:r>
              <a:rPr lang="en-US" dirty="0">
                <a:effectLst/>
              </a:rPr>
              <a:t>Additionally, strong manager-employee relationships contribute to employee development and growth. Managers who take an interest in their employees' professional development, provide constructive feedback, and offer opportunities for learning and advancement help employees reach their full potential. This not only benefits the individual employees but also enhances the overall skillset and performance of the team.</a:t>
            </a:r>
          </a:p>
          <a:p>
            <a:r>
              <a:rPr lang="en-US" dirty="0">
                <a:effectLst/>
              </a:rPr>
              <a:t>Overall, cultivating positive manager-employee relationships creates a supportive and conducive work environment where employees feel empowered, motivated, and valued, leading to increased productivity, higher job satisfaction, and ultimately, organizational success.</a:t>
            </a:r>
          </a:p>
          <a:p>
            <a:br>
              <a:rPr lang="en-US" b="0" i="0" dirty="0">
                <a:solidFill>
                  <a:srgbClr val="000000"/>
                </a:solidFill>
                <a:effectLst/>
                <a:highlight>
                  <a:srgbClr val="FFFFFF"/>
                </a:highlight>
                <a:latin typeface="Söhne"/>
              </a:rPr>
            </a:br>
            <a:endParaRPr lang="en-GB" dirty="0"/>
          </a:p>
        </p:txBody>
      </p:sp>
      <p:sp>
        <p:nvSpPr>
          <p:cNvPr id="4" name="Slide Number Placeholder 3"/>
          <p:cNvSpPr>
            <a:spLocks noGrp="1"/>
          </p:cNvSpPr>
          <p:nvPr>
            <p:ph type="sldNum" sz="quarter" idx="5"/>
          </p:nvPr>
        </p:nvSpPr>
        <p:spPr/>
        <p:txBody>
          <a:bodyPr/>
          <a:lstStyle/>
          <a:p>
            <a:fld id="{7ADEC03E-2D32-45AC-B20C-66B8A5FFD15D}" type="slidenum">
              <a:rPr lang="en-GB" smtClean="0"/>
              <a:t>3</a:t>
            </a:fld>
            <a:endParaRPr lang="en-GB"/>
          </a:p>
        </p:txBody>
      </p:sp>
    </p:spTree>
    <p:extLst>
      <p:ext uri="{BB962C8B-B14F-4D97-AF65-F5344CB8AC3E}">
        <p14:creationId xmlns:p14="http://schemas.microsoft.com/office/powerpoint/2010/main" val="2226092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2D2D2D"/>
                </a:solidFill>
                <a:effectLst/>
                <a:latin typeface="Noto Sans" panose="020B0502040504020204" pitchFamily="34" charset="0"/>
              </a:rPr>
              <a:t>10 types of managers</a:t>
            </a:r>
          </a:p>
          <a:p>
            <a:pPr algn="l"/>
            <a:r>
              <a:rPr lang="en-US" sz="1200" b="0" i="0" dirty="0">
                <a:solidFill>
                  <a:srgbClr val="2D2D2D"/>
                </a:solidFill>
                <a:effectLst/>
                <a:latin typeface="Noto Sans" panose="020B0502040504020204" pitchFamily="34" charset="0"/>
              </a:rPr>
              <a:t>A team's productivity often relies on how well their manager leads them in undertaking responsibilities. Here are 10 types of managers you could encounter and what their management styles might look like:</a:t>
            </a:r>
          </a:p>
          <a:p>
            <a:pPr algn="l"/>
            <a:r>
              <a:rPr lang="en-US" sz="1200" b="1" i="0" dirty="0">
                <a:solidFill>
                  <a:srgbClr val="2D2D2D"/>
                </a:solidFill>
                <a:effectLst/>
                <a:latin typeface="Noto Sans" panose="020B0502040504020204" pitchFamily="34" charset="0"/>
              </a:rPr>
              <a:t>1. Coaching managers</a:t>
            </a:r>
          </a:p>
          <a:p>
            <a:pPr algn="l">
              <a:buFont typeface="Arial" panose="020B0604020202020204" pitchFamily="34" charset="0"/>
              <a:buChar char="•"/>
            </a:pPr>
            <a:r>
              <a:rPr lang="en-US" sz="1200" b="0" i="0" dirty="0">
                <a:solidFill>
                  <a:srgbClr val="2D2D2D"/>
                </a:solidFill>
                <a:effectLst/>
                <a:latin typeface="Noto Sans" panose="020B0502040504020204" pitchFamily="34" charset="0"/>
              </a:rPr>
              <a:t>Coaching managers enjoy taking on a teacher-like role and typically have a good understanding of the different stages of professional development. They love to push their employees to improve by building strong personal relationships. Common qualities of a coaching manager include: Educating every employee</a:t>
            </a:r>
          </a:p>
          <a:p>
            <a:pPr algn="l">
              <a:buFont typeface="Arial" panose="020B0604020202020204" pitchFamily="34" charset="0"/>
              <a:buChar char="•"/>
            </a:pPr>
            <a:r>
              <a:rPr lang="en-US" sz="1200" b="0" i="0" dirty="0">
                <a:solidFill>
                  <a:srgbClr val="2D2D2D"/>
                </a:solidFill>
                <a:effectLst/>
                <a:latin typeface="Noto Sans" panose="020B0502040504020204" pitchFamily="34" charset="0"/>
              </a:rPr>
              <a:t>Considering the long-term professional development of their employees</a:t>
            </a:r>
          </a:p>
          <a:p>
            <a:pPr algn="l">
              <a:buFont typeface="Arial" panose="020B0604020202020204" pitchFamily="34" charset="0"/>
              <a:buChar char="•"/>
            </a:pPr>
            <a:r>
              <a:rPr lang="en-US" sz="1200" b="0" i="0" dirty="0">
                <a:solidFill>
                  <a:srgbClr val="2D2D2D"/>
                </a:solidFill>
                <a:effectLst/>
                <a:latin typeface="Noto Sans" panose="020B0502040504020204" pitchFamily="34" charset="0"/>
              </a:rPr>
              <a:t>Bringing the team together while also catering to each individual's progress</a:t>
            </a:r>
          </a:p>
          <a:p>
            <a:pPr algn="l"/>
            <a:r>
              <a:rPr lang="en-US" sz="1200" b="1" i="0" dirty="0">
                <a:solidFill>
                  <a:srgbClr val="2D2D2D"/>
                </a:solidFill>
                <a:effectLst/>
                <a:latin typeface="Noto Sans" panose="020B0502040504020204" pitchFamily="34" charset="0"/>
              </a:rPr>
              <a:t>2. Authoritative managers</a:t>
            </a:r>
          </a:p>
          <a:p>
            <a:pPr algn="l">
              <a:buFont typeface="Arial" panose="020B0604020202020204" pitchFamily="34" charset="0"/>
              <a:buChar char="•"/>
            </a:pPr>
            <a:r>
              <a:rPr lang="en-US" sz="1200" b="0" i="0" u="none" strike="noStrike" dirty="0">
                <a:solidFill>
                  <a:srgbClr val="2557A7"/>
                </a:solidFill>
                <a:effectLst/>
                <a:latin typeface="Noto Sans" panose="020B0502040504020204" pitchFamily="34" charset="0"/>
                <a:hlinkClick r:id="rId3"/>
              </a:rPr>
              <a:t>Authoritative managers</a:t>
            </a:r>
            <a:r>
              <a:rPr lang="en-US" sz="1200" b="0" i="0" dirty="0">
                <a:solidFill>
                  <a:srgbClr val="2D2D2D"/>
                </a:solidFill>
                <a:effectLst/>
                <a:latin typeface="Noto Sans" panose="020B0502040504020204" pitchFamily="34" charset="0"/>
              </a:rPr>
              <a:t> take most of the decision-making and task delegation into their own hands while maintaining a strict protocol around their office. They often focus on adhering to rules and making sure that employees complete tasks to the company's standard of quality. Common qualities of an authoritative manager include: Prioritizing rules and operation standards</a:t>
            </a:r>
          </a:p>
          <a:p>
            <a:pPr algn="l">
              <a:buFont typeface="Arial" panose="020B0604020202020204" pitchFamily="34" charset="0"/>
              <a:buChar char="•"/>
            </a:pPr>
            <a:r>
              <a:rPr lang="en-US" sz="1200" b="0" i="0" dirty="0">
                <a:solidFill>
                  <a:srgbClr val="2D2D2D"/>
                </a:solidFill>
                <a:effectLst/>
                <a:latin typeface="Noto Sans" panose="020B0502040504020204" pitchFamily="34" charset="0"/>
              </a:rPr>
              <a:t>Demanding the best from their employees and holding employees accountable</a:t>
            </a:r>
          </a:p>
          <a:p>
            <a:pPr algn="l">
              <a:buFont typeface="Arial" panose="020B0604020202020204" pitchFamily="34" charset="0"/>
              <a:buChar char="•"/>
            </a:pPr>
            <a:r>
              <a:rPr lang="en-US" sz="1200" b="0" i="0" dirty="0">
                <a:solidFill>
                  <a:srgbClr val="2D2D2D"/>
                </a:solidFill>
                <a:effectLst/>
                <a:latin typeface="Noto Sans" panose="020B0502040504020204" pitchFamily="34" charset="0"/>
              </a:rPr>
              <a:t>Using disciplinary action when necessary</a:t>
            </a:r>
          </a:p>
          <a:p>
            <a:pPr algn="l"/>
            <a:r>
              <a:rPr lang="en-US" sz="1200" b="1" i="0" dirty="0">
                <a:solidFill>
                  <a:srgbClr val="2D2D2D"/>
                </a:solidFill>
                <a:effectLst/>
                <a:latin typeface="Noto Sans" panose="020B0502040504020204" pitchFamily="34" charset="0"/>
              </a:rPr>
              <a:t>3. Results-based managers</a:t>
            </a:r>
          </a:p>
          <a:p>
            <a:pPr algn="l">
              <a:buFont typeface="Arial" panose="020B0604020202020204" pitchFamily="34" charset="0"/>
              <a:buChar char="•"/>
            </a:pPr>
            <a:r>
              <a:rPr lang="en-US" sz="1200" b="0" i="0" dirty="0">
                <a:solidFill>
                  <a:srgbClr val="2D2D2D"/>
                </a:solidFill>
                <a:effectLst/>
                <a:latin typeface="Noto Sans" panose="020B0502040504020204" pitchFamily="34" charset="0"/>
              </a:rPr>
              <a:t>Results-based managers primarily concentrate on whether employees meet their goals. They are more concerned that employees do their work rather than how they do it. This gives employees some power to make decisions and come up with their own methods for success. Common qualities of a results-based manager include: Being lenient in terms of protocol</a:t>
            </a:r>
          </a:p>
          <a:p>
            <a:pPr algn="l">
              <a:buFont typeface="Arial" panose="020B0604020202020204" pitchFamily="34" charset="0"/>
              <a:buChar char="•"/>
            </a:pPr>
            <a:r>
              <a:rPr lang="en-US" sz="1200" b="0" i="0" dirty="0">
                <a:solidFill>
                  <a:srgbClr val="2D2D2D"/>
                </a:solidFill>
                <a:effectLst/>
                <a:latin typeface="Noto Sans" panose="020B0502040504020204" pitchFamily="34" charset="0"/>
              </a:rPr>
              <a:t>Adapting to how their employees work most effectively</a:t>
            </a:r>
          </a:p>
          <a:p>
            <a:pPr algn="l">
              <a:buFont typeface="Arial" panose="020B0604020202020204" pitchFamily="34" charset="0"/>
              <a:buChar char="•"/>
            </a:pPr>
            <a:r>
              <a:rPr lang="en-US" sz="1200" b="0" i="0" dirty="0">
                <a:solidFill>
                  <a:srgbClr val="2D2D2D"/>
                </a:solidFill>
                <a:effectLst/>
                <a:latin typeface="Noto Sans" panose="020B0502040504020204" pitchFamily="34" charset="0"/>
              </a:rPr>
              <a:t>Focusing only on work being completed, not how it gets accomplished</a:t>
            </a:r>
          </a:p>
          <a:p>
            <a:pPr algn="l"/>
            <a:r>
              <a:rPr lang="en-US" sz="1200" b="1" i="0" dirty="0">
                <a:solidFill>
                  <a:srgbClr val="2D2D2D"/>
                </a:solidFill>
                <a:effectLst/>
                <a:latin typeface="Noto Sans" panose="020B0502040504020204" pitchFamily="34" charset="0"/>
              </a:rPr>
              <a:t>4. Strategic managers</a:t>
            </a:r>
          </a:p>
          <a:p>
            <a:pPr algn="l">
              <a:buFont typeface="Arial" panose="020B0604020202020204" pitchFamily="34" charset="0"/>
              <a:buChar char="•"/>
            </a:pPr>
            <a:r>
              <a:rPr lang="en-US" sz="1200" b="0" i="0" dirty="0">
                <a:solidFill>
                  <a:srgbClr val="2D2D2D"/>
                </a:solidFill>
                <a:effectLst/>
                <a:latin typeface="Noto Sans" panose="020B0502040504020204" pitchFamily="34" charset="0"/>
              </a:rPr>
              <a:t>Strategic managers build their management style around the end goal they want to reach. They delegate authority to lower-level supervisors so they can focus on developing the ultimate long-term strategy for success. Common qualities of a strategic manager include: Delegating responsibility but not otherwise heavily involved in day-to-day tasks</a:t>
            </a:r>
          </a:p>
          <a:p>
            <a:pPr algn="l">
              <a:buFont typeface="Arial" panose="020B0604020202020204" pitchFamily="34" charset="0"/>
              <a:buChar char="•"/>
            </a:pPr>
            <a:r>
              <a:rPr lang="en-US" sz="1200" b="0" i="0" dirty="0">
                <a:solidFill>
                  <a:srgbClr val="2D2D2D"/>
                </a:solidFill>
                <a:effectLst/>
                <a:latin typeface="Noto Sans" panose="020B0502040504020204" pitchFamily="34" charset="0"/>
              </a:rPr>
              <a:t>Focusing on the overall view of their projects rather than minor details</a:t>
            </a:r>
          </a:p>
          <a:p>
            <a:pPr algn="l">
              <a:buFont typeface="Arial" panose="020B0604020202020204" pitchFamily="34" charset="0"/>
              <a:buChar char="•"/>
            </a:pPr>
            <a:r>
              <a:rPr lang="en-US" sz="1200" b="0" i="0" dirty="0">
                <a:solidFill>
                  <a:srgbClr val="2D2D2D"/>
                </a:solidFill>
                <a:effectLst/>
                <a:latin typeface="Noto Sans" panose="020B0502040504020204" pitchFamily="34" charset="0"/>
              </a:rPr>
              <a:t>Working independently to create plans for their employees to undertake on their own</a:t>
            </a:r>
          </a:p>
          <a:p>
            <a:pPr algn="l"/>
            <a:r>
              <a:rPr lang="en-US" sz="1200" b="1" i="0" dirty="0">
                <a:solidFill>
                  <a:srgbClr val="2D2D2D"/>
                </a:solidFill>
                <a:effectLst/>
                <a:latin typeface="Noto Sans" panose="020B0502040504020204" pitchFamily="34" charset="0"/>
              </a:rPr>
              <a:t>5. Proactive managers</a:t>
            </a:r>
          </a:p>
          <a:p>
            <a:pPr algn="l">
              <a:buFont typeface="Arial" panose="020B0604020202020204" pitchFamily="34" charset="0"/>
              <a:buChar char="•"/>
            </a:pPr>
            <a:r>
              <a:rPr lang="en-US" sz="1200" b="0" i="0" dirty="0">
                <a:solidFill>
                  <a:srgbClr val="2D2D2D"/>
                </a:solidFill>
                <a:effectLst/>
                <a:latin typeface="Noto Sans" panose="020B0502040504020204" pitchFamily="34" charset="0"/>
              </a:rPr>
              <a:t>Proactive managers are always ready to offer help and advice and remain positive even in times of crisis. They typically focus on what actions they can take to overcome or solve any challenges that might arise and try to meet those challenges with a hands-on approach. Common qualities of a proactive manager include: Being enthusiastic about meeting goals through collaboration</a:t>
            </a:r>
          </a:p>
          <a:p>
            <a:pPr algn="l">
              <a:buFont typeface="Arial" panose="020B0604020202020204" pitchFamily="34" charset="0"/>
              <a:buChar char="•"/>
            </a:pPr>
            <a:r>
              <a:rPr lang="en-US" sz="1200" b="0" i="0" dirty="0">
                <a:solidFill>
                  <a:srgbClr val="2D2D2D"/>
                </a:solidFill>
                <a:effectLst/>
                <a:latin typeface="Noto Sans" panose="020B0502040504020204" pitchFamily="34" charset="0"/>
              </a:rPr>
              <a:t>Having confidence in the abilities of their employees</a:t>
            </a:r>
          </a:p>
          <a:p>
            <a:pPr algn="l">
              <a:buFont typeface="Arial" panose="020B0604020202020204" pitchFamily="34" charset="0"/>
              <a:buChar char="•"/>
            </a:pPr>
            <a:r>
              <a:rPr lang="en-US" sz="1200" b="0" i="0" dirty="0">
                <a:solidFill>
                  <a:srgbClr val="2D2D2D"/>
                </a:solidFill>
                <a:effectLst/>
                <a:latin typeface="Noto Sans" panose="020B0502040504020204" pitchFamily="34" charset="0"/>
              </a:rPr>
              <a:t>Being supportive of employees and poised to help</a:t>
            </a:r>
            <a:endParaRPr lang="en-US" sz="1200" b="1" i="0" u="none" strike="noStrike" dirty="0">
              <a:solidFill>
                <a:srgbClr val="2557A7"/>
              </a:solidFill>
              <a:effectLst/>
              <a:latin typeface="Noto Sans" panose="020B0502040504020204" pitchFamily="34" charset="0"/>
            </a:endParaRPr>
          </a:p>
          <a:p>
            <a:pPr algn="l"/>
            <a:r>
              <a:rPr lang="en-US" sz="1200" b="1" i="0" dirty="0">
                <a:solidFill>
                  <a:srgbClr val="2D2D2D"/>
                </a:solidFill>
                <a:effectLst/>
                <a:latin typeface="Noto Sans" panose="020B0502040504020204" pitchFamily="34" charset="0"/>
              </a:rPr>
              <a:t>6. Laissez-faire managers</a:t>
            </a:r>
          </a:p>
          <a:p>
            <a:pPr algn="l">
              <a:buFont typeface="Arial" panose="020B0604020202020204" pitchFamily="34" charset="0"/>
              <a:buChar char="•"/>
            </a:pPr>
            <a:r>
              <a:rPr lang="en-US" sz="1200" b="0" i="0" u="none" strike="noStrike" dirty="0">
                <a:solidFill>
                  <a:srgbClr val="2557A7"/>
                </a:solidFill>
                <a:effectLst/>
                <a:latin typeface="Noto Sans" panose="020B0502040504020204" pitchFamily="34" charset="0"/>
                <a:hlinkClick r:id="rId4"/>
              </a:rPr>
              <a:t>Laissez-faire managers</a:t>
            </a:r>
            <a:r>
              <a:rPr lang="en-US" sz="1200" b="0" i="0" dirty="0">
                <a:solidFill>
                  <a:srgbClr val="2D2D2D"/>
                </a:solidFill>
                <a:effectLst/>
                <a:latin typeface="Noto Sans" panose="020B0502040504020204" pitchFamily="34" charset="0"/>
              </a:rPr>
              <a:t> ensure that they meet their goals, but they typically do not offer much help or supervision during work operations. They place most of the day-to-day and long-term responsibilities on their employees. You might work well under a laissez-faire manager if you prefer to work autonomously. Common qualities of a laissez-faire manager include: Remaining hands-off with daily performance</a:t>
            </a:r>
          </a:p>
          <a:p>
            <a:pPr algn="l">
              <a:buFont typeface="Arial" panose="020B0604020202020204" pitchFamily="34" charset="0"/>
              <a:buChar char="•"/>
            </a:pPr>
            <a:r>
              <a:rPr lang="en-US" sz="1200" b="0" i="0" dirty="0">
                <a:solidFill>
                  <a:srgbClr val="2D2D2D"/>
                </a:solidFill>
                <a:effectLst/>
                <a:latin typeface="Noto Sans" panose="020B0502040504020204" pitchFamily="34" charset="0"/>
              </a:rPr>
              <a:t>Delegating responsibility and stepping back</a:t>
            </a:r>
          </a:p>
          <a:p>
            <a:pPr algn="l">
              <a:buFont typeface="Arial" panose="020B0604020202020204" pitchFamily="34" charset="0"/>
              <a:buChar char="•"/>
            </a:pPr>
            <a:r>
              <a:rPr lang="en-US" sz="1200" b="0" i="0" dirty="0">
                <a:solidFill>
                  <a:srgbClr val="2D2D2D"/>
                </a:solidFill>
                <a:effectLst/>
                <a:latin typeface="Noto Sans" panose="020B0502040504020204" pitchFamily="34" charset="0"/>
              </a:rPr>
              <a:t>Giving employees autonomy to make decisions and complete tasks on their own</a:t>
            </a:r>
          </a:p>
          <a:p>
            <a:pPr algn="l"/>
            <a:r>
              <a:rPr lang="en-US" sz="1200" b="1" i="0" dirty="0">
                <a:solidFill>
                  <a:srgbClr val="2D2D2D"/>
                </a:solidFill>
                <a:effectLst/>
                <a:latin typeface="Noto Sans" panose="020B0502040504020204" pitchFamily="34" charset="0"/>
              </a:rPr>
              <a:t>7. Democratic managers</a:t>
            </a:r>
          </a:p>
          <a:p>
            <a:pPr algn="l">
              <a:buFont typeface="Arial" panose="020B0604020202020204" pitchFamily="34" charset="0"/>
              <a:buChar char="•"/>
            </a:pPr>
            <a:r>
              <a:rPr lang="en-US" sz="1200" b="0" i="0" u="none" strike="noStrike" dirty="0">
                <a:solidFill>
                  <a:srgbClr val="2557A7"/>
                </a:solidFill>
                <a:effectLst/>
                <a:latin typeface="Noto Sans" panose="020B0502040504020204" pitchFamily="34" charset="0"/>
                <a:hlinkClick r:id="rId5"/>
              </a:rPr>
              <a:t>Democratic managers</a:t>
            </a:r>
            <a:r>
              <a:rPr lang="en-US" sz="1200" b="0" i="0" dirty="0">
                <a:solidFill>
                  <a:srgbClr val="2D2D2D"/>
                </a:solidFill>
                <a:effectLst/>
                <a:latin typeface="Noto Sans" panose="020B0502040504020204" pitchFamily="34" charset="0"/>
              </a:rPr>
              <a:t> listen to employee input and welcome employees to be a part of the decision-making process. They try to make every member of a team crucial to a project's completion. An office led by a democratic manager might feel teamwork-focused. Common qualities of a democratic manager include: Being open to suggestions and criticism</a:t>
            </a:r>
          </a:p>
          <a:p>
            <a:pPr algn="l">
              <a:buFont typeface="Arial" panose="020B0604020202020204" pitchFamily="34" charset="0"/>
              <a:buChar char="•"/>
            </a:pPr>
            <a:r>
              <a:rPr lang="en-US" sz="1200" b="0" i="0" dirty="0">
                <a:solidFill>
                  <a:srgbClr val="2D2D2D"/>
                </a:solidFill>
                <a:effectLst/>
                <a:latin typeface="Noto Sans" panose="020B0502040504020204" pitchFamily="34" charset="0"/>
              </a:rPr>
              <a:t>Being understanding of employees' points of view</a:t>
            </a:r>
          </a:p>
          <a:p>
            <a:pPr algn="l">
              <a:buFont typeface="Arial" panose="020B0604020202020204" pitchFamily="34" charset="0"/>
              <a:buChar char="•"/>
            </a:pPr>
            <a:r>
              <a:rPr lang="en-US" sz="1200" b="0" i="0" dirty="0">
                <a:solidFill>
                  <a:srgbClr val="2D2D2D"/>
                </a:solidFill>
                <a:effectLst/>
                <a:latin typeface="Noto Sans" panose="020B0502040504020204" pitchFamily="34" charset="0"/>
              </a:rPr>
              <a:t>Emphasizing collaboration among employees and the team as a whole</a:t>
            </a:r>
          </a:p>
          <a:p>
            <a:pPr algn="l"/>
            <a:r>
              <a:rPr lang="en-US" sz="1200" b="1" i="0" dirty="0">
                <a:solidFill>
                  <a:srgbClr val="2D2D2D"/>
                </a:solidFill>
                <a:effectLst/>
                <a:latin typeface="Noto Sans" panose="020B0502040504020204" pitchFamily="34" charset="0"/>
              </a:rPr>
              <a:t>8. Visionary managers</a:t>
            </a:r>
          </a:p>
          <a:p>
            <a:pPr algn="l">
              <a:buFont typeface="Arial" panose="020B0604020202020204" pitchFamily="34" charset="0"/>
              <a:buChar char="•"/>
            </a:pPr>
            <a:r>
              <a:rPr lang="en-US" sz="1200" b="0" i="0" dirty="0">
                <a:solidFill>
                  <a:srgbClr val="2D2D2D"/>
                </a:solidFill>
                <a:effectLst/>
                <a:latin typeface="Noto Sans" panose="020B0502040504020204" pitchFamily="34" charset="0"/>
              </a:rPr>
              <a:t>Visionary managers rely on strategy to make a plan for their team, and they ultimately allow their employees to work autonomously. However, they do check in with employees regularly to ensure productivity is in line with their vision. Common qualities of a visionary manager include: Staying fair but being serious about achieving desired results</a:t>
            </a:r>
          </a:p>
          <a:p>
            <a:pPr algn="l">
              <a:buFont typeface="Arial" panose="020B0604020202020204" pitchFamily="34" charset="0"/>
              <a:buChar char="•"/>
            </a:pPr>
            <a:r>
              <a:rPr lang="en-US" sz="1200" b="0" i="0" dirty="0">
                <a:solidFill>
                  <a:srgbClr val="2D2D2D"/>
                </a:solidFill>
                <a:effectLst/>
                <a:latin typeface="Noto Sans" panose="020B0502040504020204" pitchFamily="34" charset="0"/>
              </a:rPr>
              <a:t>Offering large quantities of feedback</a:t>
            </a:r>
          </a:p>
          <a:p>
            <a:pPr algn="l">
              <a:buFont typeface="Arial" panose="020B0604020202020204" pitchFamily="34" charset="0"/>
              <a:buChar char="•"/>
            </a:pPr>
            <a:r>
              <a:rPr lang="en-US" sz="1200" b="0" i="0" dirty="0">
                <a:solidFill>
                  <a:srgbClr val="2D2D2D"/>
                </a:solidFill>
                <a:effectLst/>
                <a:latin typeface="Noto Sans" panose="020B0502040504020204" pitchFamily="34" charset="0"/>
              </a:rPr>
              <a:t>Trusting employees as long as they adhere to the established strategy</a:t>
            </a:r>
          </a:p>
          <a:p>
            <a:pPr algn="l"/>
            <a:r>
              <a:rPr lang="en-US" sz="1200" b="1" i="0" dirty="0">
                <a:solidFill>
                  <a:srgbClr val="2D2D2D"/>
                </a:solidFill>
                <a:effectLst/>
                <a:latin typeface="Noto Sans" panose="020B0502040504020204" pitchFamily="34" charset="0"/>
              </a:rPr>
              <a:t>9. Transformational managers</a:t>
            </a:r>
          </a:p>
          <a:p>
            <a:pPr algn="l">
              <a:buFont typeface="Arial" panose="020B0604020202020204" pitchFamily="34" charset="0"/>
              <a:buChar char="•"/>
            </a:pPr>
            <a:r>
              <a:rPr lang="en-US" sz="1200" b="0" i="0" u="none" strike="noStrike" dirty="0">
                <a:solidFill>
                  <a:srgbClr val="2557A7"/>
                </a:solidFill>
                <a:effectLst/>
                <a:latin typeface="Noto Sans" panose="020B0502040504020204" pitchFamily="34" charset="0"/>
                <a:hlinkClick r:id="rId6"/>
              </a:rPr>
              <a:t>Transformational managers</a:t>
            </a:r>
            <a:r>
              <a:rPr lang="en-US" sz="1200" b="0" i="0" dirty="0">
                <a:solidFill>
                  <a:srgbClr val="2D2D2D"/>
                </a:solidFill>
                <a:effectLst/>
                <a:latin typeface="Noto Sans" panose="020B0502040504020204" pitchFamily="34" charset="0"/>
              </a:rPr>
              <a:t> are enthusiastic about growth and adapting to changes in their industry. They motivate employees to go beyond their comfort zones and constantly improve. Common qualities of a transformational manager include: Being innovative in terms of approaches to new tasks and methods of operation</a:t>
            </a:r>
          </a:p>
          <a:p>
            <a:pPr algn="l">
              <a:buFont typeface="Arial" panose="020B0604020202020204" pitchFamily="34" charset="0"/>
              <a:buChar char="•"/>
            </a:pPr>
            <a:r>
              <a:rPr lang="en-US" sz="1200" b="0" i="0" dirty="0">
                <a:solidFill>
                  <a:srgbClr val="2D2D2D"/>
                </a:solidFill>
                <a:effectLst/>
                <a:latin typeface="Noto Sans" panose="020B0502040504020204" pitchFamily="34" charset="0"/>
              </a:rPr>
              <a:t>Motivating and challenging employees to adapt to changes</a:t>
            </a:r>
          </a:p>
          <a:p>
            <a:pPr algn="l">
              <a:buFont typeface="Arial" panose="020B0604020202020204" pitchFamily="34" charset="0"/>
              <a:buChar char="•"/>
            </a:pPr>
            <a:r>
              <a:rPr lang="en-US" sz="1200" b="0" i="0" dirty="0">
                <a:solidFill>
                  <a:srgbClr val="2D2D2D"/>
                </a:solidFill>
                <a:effectLst/>
                <a:latin typeface="Noto Sans" panose="020B0502040504020204" pitchFamily="34" charset="0"/>
              </a:rPr>
              <a:t>Being heavily involved in work processes and highly supportive of employees</a:t>
            </a:r>
          </a:p>
          <a:p>
            <a:pPr algn="l"/>
            <a:r>
              <a:rPr lang="en-US" sz="1200" b="1" i="0" dirty="0">
                <a:solidFill>
                  <a:srgbClr val="2D2D2D"/>
                </a:solidFill>
                <a:effectLst/>
                <a:latin typeface="Noto Sans" panose="020B0502040504020204" pitchFamily="34" charset="0"/>
              </a:rPr>
              <a:t>10. Charismatic managers</a:t>
            </a:r>
          </a:p>
          <a:p>
            <a:pPr algn="l">
              <a:buFont typeface="Arial" panose="020B0604020202020204" pitchFamily="34" charset="0"/>
              <a:buChar char="•"/>
            </a:pPr>
            <a:r>
              <a:rPr lang="en-US" sz="1200" b="0" i="0" dirty="0">
                <a:solidFill>
                  <a:srgbClr val="2D2D2D"/>
                </a:solidFill>
                <a:effectLst/>
                <a:latin typeface="Noto Sans" panose="020B0502040504020204" pitchFamily="34" charset="0"/>
              </a:rPr>
              <a:t>Charismatic managers prioritize building strong personal relationships with their employees and try to cater to their employees' needs whenever they can. Common qualities of a charismatic manager include: Being friendly and charming when collaborating with employees and supervisors</a:t>
            </a:r>
          </a:p>
          <a:p>
            <a:pPr algn="l">
              <a:buFont typeface="Arial" panose="020B0604020202020204" pitchFamily="34" charset="0"/>
              <a:buChar char="•"/>
            </a:pPr>
            <a:r>
              <a:rPr lang="en-US" sz="1200" b="0" i="0" dirty="0">
                <a:solidFill>
                  <a:srgbClr val="2D2D2D"/>
                </a:solidFill>
                <a:effectLst/>
                <a:latin typeface="Noto Sans" panose="020B0502040504020204" pitchFamily="34" charset="0"/>
              </a:rPr>
              <a:t>Being kind to employees rather than authoritative</a:t>
            </a:r>
          </a:p>
          <a:p>
            <a:pPr algn="l">
              <a:buFont typeface="Arial" panose="020B0604020202020204" pitchFamily="34" charset="0"/>
              <a:buChar char="•"/>
            </a:pPr>
            <a:r>
              <a:rPr lang="en-US" sz="1200" b="0" i="0" dirty="0">
                <a:solidFill>
                  <a:srgbClr val="2D2D2D"/>
                </a:solidFill>
                <a:effectLst/>
                <a:latin typeface="Noto Sans" panose="020B0502040504020204" pitchFamily="34" charset="0"/>
              </a:rPr>
              <a:t>Providing constant support and help when necessary</a:t>
            </a:r>
          </a:p>
          <a:p>
            <a:endParaRPr lang="en-GB" dirty="0"/>
          </a:p>
        </p:txBody>
      </p:sp>
      <p:sp>
        <p:nvSpPr>
          <p:cNvPr id="4" name="Slide Number Placeholder 3"/>
          <p:cNvSpPr>
            <a:spLocks noGrp="1"/>
          </p:cNvSpPr>
          <p:nvPr>
            <p:ph type="sldNum" sz="quarter" idx="5"/>
          </p:nvPr>
        </p:nvSpPr>
        <p:spPr/>
        <p:txBody>
          <a:bodyPr/>
          <a:lstStyle/>
          <a:p>
            <a:fld id="{7ADEC03E-2D32-45AC-B20C-66B8A5FFD15D}" type="slidenum">
              <a:rPr lang="en-GB" smtClean="0"/>
              <a:t>4</a:t>
            </a:fld>
            <a:endParaRPr lang="en-GB"/>
          </a:p>
        </p:txBody>
      </p:sp>
    </p:spTree>
    <p:extLst>
      <p:ext uri="{BB962C8B-B14F-4D97-AF65-F5344CB8AC3E}">
        <p14:creationId xmlns:p14="http://schemas.microsoft.com/office/powerpoint/2010/main" val="1490061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D0D0D"/>
                </a:solidFill>
                <a:effectLst/>
                <a:highlight>
                  <a:srgbClr val="FFFFFF"/>
                </a:highlight>
                <a:latin typeface="Söhne"/>
              </a:rPr>
              <a:t>Knowing your manager's communication style can empower you in several ways:</a:t>
            </a:r>
          </a:p>
          <a:p>
            <a:pPr algn="l">
              <a:buFont typeface="+mj-lt"/>
              <a:buAutoNum type="arabicPeriod"/>
            </a:pPr>
            <a:r>
              <a:rPr lang="en-US" b="1" i="0" dirty="0">
                <a:solidFill>
                  <a:srgbClr val="0D0D0D"/>
                </a:solidFill>
                <a:effectLst/>
                <a:highlight>
                  <a:srgbClr val="FFFFFF"/>
                </a:highlight>
                <a:latin typeface="Söhne"/>
              </a:rPr>
              <a:t>Tailoring Your Approach</a:t>
            </a:r>
            <a:r>
              <a:rPr lang="en-US" b="0" i="0" dirty="0">
                <a:solidFill>
                  <a:srgbClr val="0D0D0D"/>
                </a:solidFill>
                <a:effectLst/>
                <a:highlight>
                  <a:srgbClr val="FFFFFF"/>
                </a:highlight>
                <a:latin typeface="Söhne"/>
              </a:rPr>
              <a:t>: Understanding your manager's preferred communication style allows you to tailor your messages to resonate with them better. For instance, if your manager prefers concise, bullet-pointed emails, you can adjust your communication to be more direct and to the point.</a:t>
            </a:r>
          </a:p>
          <a:p>
            <a:pPr algn="l">
              <a:buFont typeface="+mj-lt"/>
              <a:buAutoNum type="arabicPeriod"/>
            </a:pPr>
            <a:r>
              <a:rPr lang="en-US" b="1" i="0" dirty="0">
                <a:solidFill>
                  <a:srgbClr val="0D0D0D"/>
                </a:solidFill>
                <a:effectLst/>
                <a:highlight>
                  <a:srgbClr val="FFFFFF"/>
                </a:highlight>
                <a:latin typeface="Söhne"/>
              </a:rPr>
              <a:t>Building Rapport</a:t>
            </a:r>
            <a:r>
              <a:rPr lang="en-US" b="0" i="0" dirty="0">
                <a:solidFill>
                  <a:srgbClr val="0D0D0D"/>
                </a:solidFill>
                <a:effectLst/>
                <a:highlight>
                  <a:srgbClr val="FFFFFF"/>
                </a:highlight>
                <a:latin typeface="Söhne"/>
              </a:rPr>
              <a:t>: By aligning your communication style with your manager's preferences, you can build rapport more effectively. People tend to feel more comfortable and connected with others who communicate in a similar manner to themselves.</a:t>
            </a:r>
          </a:p>
          <a:p>
            <a:pPr algn="l">
              <a:buFont typeface="+mj-lt"/>
              <a:buAutoNum type="arabicPeriod"/>
            </a:pPr>
            <a:r>
              <a:rPr lang="en-US" b="1" i="0" dirty="0">
                <a:solidFill>
                  <a:srgbClr val="0D0D0D"/>
                </a:solidFill>
                <a:effectLst/>
                <a:highlight>
                  <a:srgbClr val="FFFFFF"/>
                </a:highlight>
                <a:latin typeface="Söhne"/>
              </a:rPr>
              <a:t>Anticipating Responses</a:t>
            </a:r>
            <a:r>
              <a:rPr lang="en-US" b="0" i="0" dirty="0">
                <a:solidFill>
                  <a:srgbClr val="0D0D0D"/>
                </a:solidFill>
                <a:effectLst/>
                <a:highlight>
                  <a:srgbClr val="FFFFFF"/>
                </a:highlight>
                <a:latin typeface="Söhne"/>
              </a:rPr>
              <a:t>: Knowing your manager's communication style can help you anticipate how they might respond to certain messages or situations. This foresight allows you to prepare adequately and address any potential concerns proactively.</a:t>
            </a:r>
          </a:p>
          <a:p>
            <a:pPr algn="l">
              <a:buFont typeface="+mj-lt"/>
              <a:buAutoNum type="arabicPeriod"/>
            </a:pPr>
            <a:r>
              <a:rPr lang="en-US" b="1" i="0" dirty="0">
                <a:solidFill>
                  <a:srgbClr val="0D0D0D"/>
                </a:solidFill>
                <a:effectLst/>
                <a:highlight>
                  <a:srgbClr val="FFFFFF"/>
                </a:highlight>
                <a:latin typeface="Söhne"/>
              </a:rPr>
              <a:t>Reducing Misunderstandings</a:t>
            </a:r>
            <a:r>
              <a:rPr lang="en-US" b="0" i="0" dirty="0">
                <a:solidFill>
                  <a:srgbClr val="0D0D0D"/>
                </a:solidFill>
                <a:effectLst/>
                <a:highlight>
                  <a:srgbClr val="FFFFFF"/>
                </a:highlight>
                <a:latin typeface="Söhne"/>
              </a:rPr>
              <a:t>: Effective communication hinges on mutual understanding. By adapting your communication style to match your manager's preferences, you can reduce the likelihood of misunderstandings or misinterpretations, fostering clearer communication.</a:t>
            </a:r>
          </a:p>
          <a:p>
            <a:pPr algn="l">
              <a:buFont typeface="+mj-lt"/>
              <a:buAutoNum type="arabicPeriod"/>
            </a:pPr>
            <a:r>
              <a:rPr lang="en-US" b="1" i="0" dirty="0">
                <a:solidFill>
                  <a:srgbClr val="0D0D0D"/>
                </a:solidFill>
                <a:effectLst/>
                <a:highlight>
                  <a:srgbClr val="FFFFFF"/>
                </a:highlight>
                <a:latin typeface="Söhne"/>
              </a:rPr>
              <a:t>Enhancing Productivity</a:t>
            </a:r>
            <a:r>
              <a:rPr lang="en-US" b="0" i="0" dirty="0">
                <a:solidFill>
                  <a:srgbClr val="0D0D0D"/>
                </a:solidFill>
                <a:effectLst/>
                <a:highlight>
                  <a:srgbClr val="FFFFFF"/>
                </a:highlight>
                <a:latin typeface="Söhne"/>
              </a:rPr>
              <a:t>: Clear and effective communication is essential for productivity in the workplace. When you communicate in a way that resonates with your manager, you're more likely to convey your ideas efficiently, leading to smoother workflows and improved outcomes.</a:t>
            </a:r>
          </a:p>
          <a:p>
            <a:pPr algn="l">
              <a:buFont typeface="+mj-lt"/>
              <a:buAutoNum type="arabicPeriod"/>
            </a:pPr>
            <a:r>
              <a:rPr lang="en-US" b="1" i="0" dirty="0">
                <a:solidFill>
                  <a:srgbClr val="0D0D0D"/>
                </a:solidFill>
                <a:effectLst/>
                <a:highlight>
                  <a:srgbClr val="FFFFFF"/>
                </a:highlight>
                <a:latin typeface="Söhne"/>
              </a:rPr>
              <a:t>Earning Trust</a:t>
            </a:r>
            <a:r>
              <a:rPr lang="en-US" b="0" i="0" dirty="0">
                <a:solidFill>
                  <a:srgbClr val="0D0D0D"/>
                </a:solidFill>
                <a:effectLst/>
                <a:highlight>
                  <a:srgbClr val="FFFFFF"/>
                </a:highlight>
                <a:latin typeface="Söhne"/>
              </a:rPr>
              <a:t>: When you demonstrate an understanding of your manager's communication style, it shows that you are attentive and considerate of their preferences. This can contribute to building trust and credibility, which are crucial components of a successful working relationship.</a:t>
            </a:r>
          </a:p>
          <a:p>
            <a:pPr algn="l"/>
            <a:r>
              <a:rPr lang="en-US" b="0" i="0" dirty="0">
                <a:solidFill>
                  <a:srgbClr val="0D0D0D"/>
                </a:solidFill>
                <a:effectLst/>
                <a:highlight>
                  <a:srgbClr val="FFFFFF"/>
                </a:highlight>
                <a:latin typeface="Söhne"/>
              </a:rPr>
              <a:t>Overall, being aware of your manager's communication style equips you with valuable insights that can help you navigate workplace interactions more effectively, ultimately contributing to your professional growth and success.</a:t>
            </a:r>
          </a:p>
          <a:p>
            <a:endParaRPr lang="en-GB" dirty="0"/>
          </a:p>
        </p:txBody>
      </p:sp>
      <p:sp>
        <p:nvSpPr>
          <p:cNvPr id="4" name="Slide Number Placeholder 3"/>
          <p:cNvSpPr>
            <a:spLocks noGrp="1"/>
          </p:cNvSpPr>
          <p:nvPr>
            <p:ph type="sldNum" sz="quarter" idx="5"/>
          </p:nvPr>
        </p:nvSpPr>
        <p:spPr/>
        <p:txBody>
          <a:bodyPr/>
          <a:lstStyle/>
          <a:p>
            <a:fld id="{7ADEC03E-2D32-45AC-B20C-66B8A5FFD15D}" type="slidenum">
              <a:rPr lang="en-GB" smtClean="0"/>
              <a:t>5</a:t>
            </a:fld>
            <a:endParaRPr lang="en-GB"/>
          </a:p>
        </p:txBody>
      </p:sp>
    </p:spTree>
    <p:extLst>
      <p:ext uri="{BB962C8B-B14F-4D97-AF65-F5344CB8AC3E}">
        <p14:creationId xmlns:p14="http://schemas.microsoft.com/office/powerpoint/2010/main" val="2101802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4655-F492-E248-C533-1F10A9D199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80BF027-14A5-3F55-DECD-7020F8291E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F3D8017-6563-346C-934F-6A3F46526F7B}"/>
              </a:ext>
            </a:extLst>
          </p:cNvPr>
          <p:cNvSpPr>
            <a:spLocks noGrp="1"/>
          </p:cNvSpPr>
          <p:nvPr>
            <p:ph type="dt" sz="half" idx="10"/>
          </p:nvPr>
        </p:nvSpPr>
        <p:spPr/>
        <p:txBody>
          <a:bodyPr/>
          <a:lstStyle/>
          <a:p>
            <a:fld id="{03A2DA9E-0D72-41D0-9752-0335DA82BDC6}" type="datetimeFigureOut">
              <a:rPr lang="en-GB" smtClean="0"/>
              <a:t>25/04/2024</a:t>
            </a:fld>
            <a:endParaRPr lang="en-GB"/>
          </a:p>
        </p:txBody>
      </p:sp>
      <p:sp>
        <p:nvSpPr>
          <p:cNvPr id="5" name="Footer Placeholder 4">
            <a:extLst>
              <a:ext uri="{FF2B5EF4-FFF2-40B4-BE49-F238E27FC236}">
                <a16:creationId xmlns:a16="http://schemas.microsoft.com/office/drawing/2014/main" id="{4CD6FAA1-F178-EFA6-4043-6DE0DA169D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FABDB1-7CA0-F1C1-456D-24C5D450C48B}"/>
              </a:ext>
            </a:extLst>
          </p:cNvPr>
          <p:cNvSpPr>
            <a:spLocks noGrp="1"/>
          </p:cNvSpPr>
          <p:nvPr>
            <p:ph type="sldNum" sz="quarter" idx="12"/>
          </p:nvPr>
        </p:nvSpPr>
        <p:spPr/>
        <p:txBody>
          <a:bodyPr/>
          <a:lstStyle/>
          <a:p>
            <a:fld id="{3A03B883-0618-4710-9E45-A2AA6263A6FE}" type="slidenum">
              <a:rPr lang="en-GB" smtClean="0"/>
              <a:t>‹#›</a:t>
            </a:fld>
            <a:endParaRPr lang="en-GB"/>
          </a:p>
        </p:txBody>
      </p:sp>
    </p:spTree>
    <p:extLst>
      <p:ext uri="{BB962C8B-B14F-4D97-AF65-F5344CB8AC3E}">
        <p14:creationId xmlns:p14="http://schemas.microsoft.com/office/powerpoint/2010/main" val="423860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E66C-1637-3FAE-F9EF-778DD1BB1B3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744040-9DE9-8B65-9E0B-918E643A22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9311D6-CEE0-2ADC-4FCF-D7ADC9793297}"/>
              </a:ext>
            </a:extLst>
          </p:cNvPr>
          <p:cNvSpPr>
            <a:spLocks noGrp="1"/>
          </p:cNvSpPr>
          <p:nvPr>
            <p:ph type="dt" sz="half" idx="10"/>
          </p:nvPr>
        </p:nvSpPr>
        <p:spPr/>
        <p:txBody>
          <a:bodyPr/>
          <a:lstStyle/>
          <a:p>
            <a:fld id="{03A2DA9E-0D72-41D0-9752-0335DA82BDC6}" type="datetimeFigureOut">
              <a:rPr lang="en-GB" smtClean="0"/>
              <a:t>25/04/2024</a:t>
            </a:fld>
            <a:endParaRPr lang="en-GB"/>
          </a:p>
        </p:txBody>
      </p:sp>
      <p:sp>
        <p:nvSpPr>
          <p:cNvPr id="5" name="Footer Placeholder 4">
            <a:extLst>
              <a:ext uri="{FF2B5EF4-FFF2-40B4-BE49-F238E27FC236}">
                <a16:creationId xmlns:a16="http://schemas.microsoft.com/office/drawing/2014/main" id="{1C86A67A-FD06-DAF7-F22C-75AEA079E2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C0463C-87DA-B047-27BD-B55842A9B585}"/>
              </a:ext>
            </a:extLst>
          </p:cNvPr>
          <p:cNvSpPr>
            <a:spLocks noGrp="1"/>
          </p:cNvSpPr>
          <p:nvPr>
            <p:ph type="sldNum" sz="quarter" idx="12"/>
          </p:nvPr>
        </p:nvSpPr>
        <p:spPr/>
        <p:txBody>
          <a:bodyPr/>
          <a:lstStyle/>
          <a:p>
            <a:fld id="{3A03B883-0618-4710-9E45-A2AA6263A6FE}" type="slidenum">
              <a:rPr lang="en-GB" smtClean="0"/>
              <a:t>‹#›</a:t>
            </a:fld>
            <a:endParaRPr lang="en-GB"/>
          </a:p>
        </p:txBody>
      </p:sp>
    </p:spTree>
    <p:extLst>
      <p:ext uri="{BB962C8B-B14F-4D97-AF65-F5344CB8AC3E}">
        <p14:creationId xmlns:p14="http://schemas.microsoft.com/office/powerpoint/2010/main" val="36734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F77080-9234-CB7F-2695-6265F4BB71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30531E-1D08-5A04-727C-875A1FC1FA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E9725D-B6E6-6BD1-58A0-D70119D2F763}"/>
              </a:ext>
            </a:extLst>
          </p:cNvPr>
          <p:cNvSpPr>
            <a:spLocks noGrp="1"/>
          </p:cNvSpPr>
          <p:nvPr>
            <p:ph type="dt" sz="half" idx="10"/>
          </p:nvPr>
        </p:nvSpPr>
        <p:spPr/>
        <p:txBody>
          <a:bodyPr/>
          <a:lstStyle/>
          <a:p>
            <a:fld id="{03A2DA9E-0D72-41D0-9752-0335DA82BDC6}" type="datetimeFigureOut">
              <a:rPr lang="en-GB" smtClean="0"/>
              <a:t>25/04/2024</a:t>
            </a:fld>
            <a:endParaRPr lang="en-GB"/>
          </a:p>
        </p:txBody>
      </p:sp>
      <p:sp>
        <p:nvSpPr>
          <p:cNvPr id="5" name="Footer Placeholder 4">
            <a:extLst>
              <a:ext uri="{FF2B5EF4-FFF2-40B4-BE49-F238E27FC236}">
                <a16:creationId xmlns:a16="http://schemas.microsoft.com/office/drawing/2014/main" id="{D33C115F-3B87-9CB6-EF67-3C5B01F004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9F0F4-AB20-FB75-88B6-2E9CDBB54492}"/>
              </a:ext>
            </a:extLst>
          </p:cNvPr>
          <p:cNvSpPr>
            <a:spLocks noGrp="1"/>
          </p:cNvSpPr>
          <p:nvPr>
            <p:ph type="sldNum" sz="quarter" idx="12"/>
          </p:nvPr>
        </p:nvSpPr>
        <p:spPr/>
        <p:txBody>
          <a:bodyPr/>
          <a:lstStyle/>
          <a:p>
            <a:fld id="{3A03B883-0618-4710-9E45-A2AA6263A6FE}" type="slidenum">
              <a:rPr lang="en-GB" smtClean="0"/>
              <a:t>‹#›</a:t>
            </a:fld>
            <a:endParaRPr lang="en-GB"/>
          </a:p>
        </p:txBody>
      </p:sp>
    </p:spTree>
    <p:extLst>
      <p:ext uri="{BB962C8B-B14F-4D97-AF65-F5344CB8AC3E}">
        <p14:creationId xmlns:p14="http://schemas.microsoft.com/office/powerpoint/2010/main" val="270343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C7151-FE10-151D-3C43-B2F3A2F1E9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79EFFD-07DA-2BDA-885F-0CAB778FB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BE3EEF-5939-2E44-F2EC-6E549A804615}"/>
              </a:ext>
            </a:extLst>
          </p:cNvPr>
          <p:cNvSpPr>
            <a:spLocks noGrp="1"/>
          </p:cNvSpPr>
          <p:nvPr>
            <p:ph type="dt" sz="half" idx="10"/>
          </p:nvPr>
        </p:nvSpPr>
        <p:spPr/>
        <p:txBody>
          <a:bodyPr/>
          <a:lstStyle/>
          <a:p>
            <a:fld id="{03A2DA9E-0D72-41D0-9752-0335DA82BDC6}" type="datetimeFigureOut">
              <a:rPr lang="en-GB" smtClean="0"/>
              <a:t>25/04/2024</a:t>
            </a:fld>
            <a:endParaRPr lang="en-GB"/>
          </a:p>
        </p:txBody>
      </p:sp>
      <p:sp>
        <p:nvSpPr>
          <p:cNvPr id="5" name="Footer Placeholder 4">
            <a:extLst>
              <a:ext uri="{FF2B5EF4-FFF2-40B4-BE49-F238E27FC236}">
                <a16:creationId xmlns:a16="http://schemas.microsoft.com/office/drawing/2014/main" id="{7F48472F-5F0B-74D0-3894-514A8C62F7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B13D41-91AD-0CE3-260E-6164F9CA9A32}"/>
              </a:ext>
            </a:extLst>
          </p:cNvPr>
          <p:cNvSpPr>
            <a:spLocks noGrp="1"/>
          </p:cNvSpPr>
          <p:nvPr>
            <p:ph type="sldNum" sz="quarter" idx="12"/>
          </p:nvPr>
        </p:nvSpPr>
        <p:spPr/>
        <p:txBody>
          <a:bodyPr/>
          <a:lstStyle/>
          <a:p>
            <a:fld id="{3A03B883-0618-4710-9E45-A2AA6263A6FE}" type="slidenum">
              <a:rPr lang="en-GB" smtClean="0"/>
              <a:t>‹#›</a:t>
            </a:fld>
            <a:endParaRPr lang="en-GB"/>
          </a:p>
        </p:txBody>
      </p:sp>
    </p:spTree>
    <p:extLst>
      <p:ext uri="{BB962C8B-B14F-4D97-AF65-F5344CB8AC3E}">
        <p14:creationId xmlns:p14="http://schemas.microsoft.com/office/powerpoint/2010/main" val="4170778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2600-ED7C-113B-2725-05FFEA4165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0E1047B-B8AD-16AA-E8BF-991B1DD5E13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4415DC-3479-1A06-BBB1-5BE6EEA04B60}"/>
              </a:ext>
            </a:extLst>
          </p:cNvPr>
          <p:cNvSpPr>
            <a:spLocks noGrp="1"/>
          </p:cNvSpPr>
          <p:nvPr>
            <p:ph type="dt" sz="half" idx="10"/>
          </p:nvPr>
        </p:nvSpPr>
        <p:spPr/>
        <p:txBody>
          <a:bodyPr/>
          <a:lstStyle/>
          <a:p>
            <a:fld id="{03A2DA9E-0D72-41D0-9752-0335DA82BDC6}" type="datetimeFigureOut">
              <a:rPr lang="en-GB" smtClean="0"/>
              <a:t>25/04/2024</a:t>
            </a:fld>
            <a:endParaRPr lang="en-GB"/>
          </a:p>
        </p:txBody>
      </p:sp>
      <p:sp>
        <p:nvSpPr>
          <p:cNvPr id="5" name="Footer Placeholder 4">
            <a:extLst>
              <a:ext uri="{FF2B5EF4-FFF2-40B4-BE49-F238E27FC236}">
                <a16:creationId xmlns:a16="http://schemas.microsoft.com/office/drawing/2014/main" id="{30D490F3-27A9-1839-B4B9-FD84633746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460E46-0342-FB78-8308-B1670A10D94B}"/>
              </a:ext>
            </a:extLst>
          </p:cNvPr>
          <p:cNvSpPr>
            <a:spLocks noGrp="1"/>
          </p:cNvSpPr>
          <p:nvPr>
            <p:ph type="sldNum" sz="quarter" idx="12"/>
          </p:nvPr>
        </p:nvSpPr>
        <p:spPr/>
        <p:txBody>
          <a:bodyPr/>
          <a:lstStyle/>
          <a:p>
            <a:fld id="{3A03B883-0618-4710-9E45-A2AA6263A6FE}" type="slidenum">
              <a:rPr lang="en-GB" smtClean="0"/>
              <a:t>‹#›</a:t>
            </a:fld>
            <a:endParaRPr lang="en-GB"/>
          </a:p>
        </p:txBody>
      </p:sp>
    </p:spTree>
    <p:extLst>
      <p:ext uri="{BB962C8B-B14F-4D97-AF65-F5344CB8AC3E}">
        <p14:creationId xmlns:p14="http://schemas.microsoft.com/office/powerpoint/2010/main" val="141134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910F-327D-9CA4-8E12-311A0917A8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5CCC18-9430-EB80-7FDC-08E5FF26B6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6419CC1-0E51-D6EC-AF2F-05B2AD9FC3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CF12B43-2E29-D595-5573-7228EE1C44BF}"/>
              </a:ext>
            </a:extLst>
          </p:cNvPr>
          <p:cNvSpPr>
            <a:spLocks noGrp="1"/>
          </p:cNvSpPr>
          <p:nvPr>
            <p:ph type="dt" sz="half" idx="10"/>
          </p:nvPr>
        </p:nvSpPr>
        <p:spPr/>
        <p:txBody>
          <a:bodyPr/>
          <a:lstStyle/>
          <a:p>
            <a:fld id="{03A2DA9E-0D72-41D0-9752-0335DA82BDC6}" type="datetimeFigureOut">
              <a:rPr lang="en-GB" smtClean="0"/>
              <a:t>25/04/2024</a:t>
            </a:fld>
            <a:endParaRPr lang="en-GB"/>
          </a:p>
        </p:txBody>
      </p:sp>
      <p:sp>
        <p:nvSpPr>
          <p:cNvPr id="6" name="Footer Placeholder 5">
            <a:extLst>
              <a:ext uri="{FF2B5EF4-FFF2-40B4-BE49-F238E27FC236}">
                <a16:creationId xmlns:a16="http://schemas.microsoft.com/office/drawing/2014/main" id="{ECFA78A7-7215-6A89-586A-4DBA0BAF47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A7BF90-CAFE-9C58-A1C7-7FA4F69D6994}"/>
              </a:ext>
            </a:extLst>
          </p:cNvPr>
          <p:cNvSpPr>
            <a:spLocks noGrp="1"/>
          </p:cNvSpPr>
          <p:nvPr>
            <p:ph type="sldNum" sz="quarter" idx="12"/>
          </p:nvPr>
        </p:nvSpPr>
        <p:spPr/>
        <p:txBody>
          <a:bodyPr/>
          <a:lstStyle/>
          <a:p>
            <a:fld id="{3A03B883-0618-4710-9E45-A2AA6263A6FE}" type="slidenum">
              <a:rPr lang="en-GB" smtClean="0"/>
              <a:t>‹#›</a:t>
            </a:fld>
            <a:endParaRPr lang="en-GB"/>
          </a:p>
        </p:txBody>
      </p:sp>
    </p:spTree>
    <p:extLst>
      <p:ext uri="{BB962C8B-B14F-4D97-AF65-F5344CB8AC3E}">
        <p14:creationId xmlns:p14="http://schemas.microsoft.com/office/powerpoint/2010/main" val="2346504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F7DE-DACD-1EEB-C802-46BDEB1413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61CB0F-E5D2-584C-EDCA-9056446081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8DE377-B5F7-630D-28D6-5CF003A139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6B68F3-B835-D941-C43F-2F3DD00C66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FB1BD-9C3A-99D8-9E41-DE6D2B089B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5B0B015-FAD8-A9AA-5158-6D0350E81DC7}"/>
              </a:ext>
            </a:extLst>
          </p:cNvPr>
          <p:cNvSpPr>
            <a:spLocks noGrp="1"/>
          </p:cNvSpPr>
          <p:nvPr>
            <p:ph type="dt" sz="half" idx="10"/>
          </p:nvPr>
        </p:nvSpPr>
        <p:spPr/>
        <p:txBody>
          <a:bodyPr/>
          <a:lstStyle/>
          <a:p>
            <a:fld id="{03A2DA9E-0D72-41D0-9752-0335DA82BDC6}" type="datetimeFigureOut">
              <a:rPr lang="en-GB" smtClean="0"/>
              <a:t>25/04/2024</a:t>
            </a:fld>
            <a:endParaRPr lang="en-GB"/>
          </a:p>
        </p:txBody>
      </p:sp>
      <p:sp>
        <p:nvSpPr>
          <p:cNvPr id="8" name="Footer Placeholder 7">
            <a:extLst>
              <a:ext uri="{FF2B5EF4-FFF2-40B4-BE49-F238E27FC236}">
                <a16:creationId xmlns:a16="http://schemas.microsoft.com/office/drawing/2014/main" id="{C8B845F5-0B10-E87B-0969-EF56751DA1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698F52C-7D5D-846B-840F-25EBC1499B5E}"/>
              </a:ext>
            </a:extLst>
          </p:cNvPr>
          <p:cNvSpPr>
            <a:spLocks noGrp="1"/>
          </p:cNvSpPr>
          <p:nvPr>
            <p:ph type="sldNum" sz="quarter" idx="12"/>
          </p:nvPr>
        </p:nvSpPr>
        <p:spPr/>
        <p:txBody>
          <a:bodyPr/>
          <a:lstStyle/>
          <a:p>
            <a:fld id="{3A03B883-0618-4710-9E45-A2AA6263A6FE}" type="slidenum">
              <a:rPr lang="en-GB" smtClean="0"/>
              <a:t>‹#›</a:t>
            </a:fld>
            <a:endParaRPr lang="en-GB"/>
          </a:p>
        </p:txBody>
      </p:sp>
    </p:spTree>
    <p:extLst>
      <p:ext uri="{BB962C8B-B14F-4D97-AF65-F5344CB8AC3E}">
        <p14:creationId xmlns:p14="http://schemas.microsoft.com/office/powerpoint/2010/main" val="282663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22D1A-6454-20B1-585C-8CDD983634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E53DC0F-F910-1BEA-F56F-AE4BDF32CCB6}"/>
              </a:ext>
            </a:extLst>
          </p:cNvPr>
          <p:cNvSpPr>
            <a:spLocks noGrp="1"/>
          </p:cNvSpPr>
          <p:nvPr>
            <p:ph type="dt" sz="half" idx="10"/>
          </p:nvPr>
        </p:nvSpPr>
        <p:spPr/>
        <p:txBody>
          <a:bodyPr/>
          <a:lstStyle/>
          <a:p>
            <a:fld id="{03A2DA9E-0D72-41D0-9752-0335DA82BDC6}" type="datetimeFigureOut">
              <a:rPr lang="en-GB" smtClean="0"/>
              <a:t>25/04/2024</a:t>
            </a:fld>
            <a:endParaRPr lang="en-GB"/>
          </a:p>
        </p:txBody>
      </p:sp>
      <p:sp>
        <p:nvSpPr>
          <p:cNvPr id="4" name="Footer Placeholder 3">
            <a:extLst>
              <a:ext uri="{FF2B5EF4-FFF2-40B4-BE49-F238E27FC236}">
                <a16:creationId xmlns:a16="http://schemas.microsoft.com/office/drawing/2014/main" id="{F8B1BCD7-B576-6580-3C78-023171D192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A3660E-B339-D0C6-F67B-6C257A227A72}"/>
              </a:ext>
            </a:extLst>
          </p:cNvPr>
          <p:cNvSpPr>
            <a:spLocks noGrp="1"/>
          </p:cNvSpPr>
          <p:nvPr>
            <p:ph type="sldNum" sz="quarter" idx="12"/>
          </p:nvPr>
        </p:nvSpPr>
        <p:spPr/>
        <p:txBody>
          <a:bodyPr/>
          <a:lstStyle/>
          <a:p>
            <a:fld id="{3A03B883-0618-4710-9E45-A2AA6263A6FE}" type="slidenum">
              <a:rPr lang="en-GB" smtClean="0"/>
              <a:t>‹#›</a:t>
            </a:fld>
            <a:endParaRPr lang="en-GB"/>
          </a:p>
        </p:txBody>
      </p:sp>
    </p:spTree>
    <p:extLst>
      <p:ext uri="{BB962C8B-B14F-4D97-AF65-F5344CB8AC3E}">
        <p14:creationId xmlns:p14="http://schemas.microsoft.com/office/powerpoint/2010/main" val="632519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F0DEAD-7E79-B28D-2F96-7498EEF0FEC1}"/>
              </a:ext>
            </a:extLst>
          </p:cNvPr>
          <p:cNvSpPr>
            <a:spLocks noGrp="1"/>
          </p:cNvSpPr>
          <p:nvPr>
            <p:ph type="dt" sz="half" idx="10"/>
          </p:nvPr>
        </p:nvSpPr>
        <p:spPr/>
        <p:txBody>
          <a:bodyPr/>
          <a:lstStyle/>
          <a:p>
            <a:fld id="{03A2DA9E-0D72-41D0-9752-0335DA82BDC6}" type="datetimeFigureOut">
              <a:rPr lang="en-GB" smtClean="0"/>
              <a:t>25/04/2024</a:t>
            </a:fld>
            <a:endParaRPr lang="en-GB"/>
          </a:p>
        </p:txBody>
      </p:sp>
      <p:sp>
        <p:nvSpPr>
          <p:cNvPr id="3" name="Footer Placeholder 2">
            <a:extLst>
              <a:ext uri="{FF2B5EF4-FFF2-40B4-BE49-F238E27FC236}">
                <a16:creationId xmlns:a16="http://schemas.microsoft.com/office/drawing/2014/main" id="{D36898F2-DF92-B818-F787-F5D69F9AD6B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59C580-14D7-B142-32D0-0575642FE677}"/>
              </a:ext>
            </a:extLst>
          </p:cNvPr>
          <p:cNvSpPr>
            <a:spLocks noGrp="1"/>
          </p:cNvSpPr>
          <p:nvPr>
            <p:ph type="sldNum" sz="quarter" idx="12"/>
          </p:nvPr>
        </p:nvSpPr>
        <p:spPr/>
        <p:txBody>
          <a:bodyPr/>
          <a:lstStyle/>
          <a:p>
            <a:fld id="{3A03B883-0618-4710-9E45-A2AA6263A6FE}" type="slidenum">
              <a:rPr lang="en-GB" smtClean="0"/>
              <a:t>‹#›</a:t>
            </a:fld>
            <a:endParaRPr lang="en-GB"/>
          </a:p>
        </p:txBody>
      </p:sp>
    </p:spTree>
    <p:extLst>
      <p:ext uri="{BB962C8B-B14F-4D97-AF65-F5344CB8AC3E}">
        <p14:creationId xmlns:p14="http://schemas.microsoft.com/office/powerpoint/2010/main" val="1721755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07DDF-EC3F-1E0A-A832-F200B08D57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182AC82-5AD2-B3F2-D80D-50EC42E3B4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4AD2FB-1A91-41AC-F07E-15AFBDF40B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B3D935-AE65-F5CC-2B4A-EA3B97D44443}"/>
              </a:ext>
            </a:extLst>
          </p:cNvPr>
          <p:cNvSpPr>
            <a:spLocks noGrp="1"/>
          </p:cNvSpPr>
          <p:nvPr>
            <p:ph type="dt" sz="half" idx="10"/>
          </p:nvPr>
        </p:nvSpPr>
        <p:spPr/>
        <p:txBody>
          <a:bodyPr/>
          <a:lstStyle/>
          <a:p>
            <a:fld id="{03A2DA9E-0D72-41D0-9752-0335DA82BDC6}" type="datetimeFigureOut">
              <a:rPr lang="en-GB" smtClean="0"/>
              <a:t>25/04/2024</a:t>
            </a:fld>
            <a:endParaRPr lang="en-GB"/>
          </a:p>
        </p:txBody>
      </p:sp>
      <p:sp>
        <p:nvSpPr>
          <p:cNvPr id="6" name="Footer Placeholder 5">
            <a:extLst>
              <a:ext uri="{FF2B5EF4-FFF2-40B4-BE49-F238E27FC236}">
                <a16:creationId xmlns:a16="http://schemas.microsoft.com/office/drawing/2014/main" id="{983F532A-721B-948C-6D64-4E24743F73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E72430-FD15-D7BD-06BD-F01C9CDB5A6B}"/>
              </a:ext>
            </a:extLst>
          </p:cNvPr>
          <p:cNvSpPr>
            <a:spLocks noGrp="1"/>
          </p:cNvSpPr>
          <p:nvPr>
            <p:ph type="sldNum" sz="quarter" idx="12"/>
          </p:nvPr>
        </p:nvSpPr>
        <p:spPr/>
        <p:txBody>
          <a:bodyPr/>
          <a:lstStyle/>
          <a:p>
            <a:fld id="{3A03B883-0618-4710-9E45-A2AA6263A6FE}" type="slidenum">
              <a:rPr lang="en-GB" smtClean="0"/>
              <a:t>‹#›</a:t>
            </a:fld>
            <a:endParaRPr lang="en-GB"/>
          </a:p>
        </p:txBody>
      </p:sp>
    </p:spTree>
    <p:extLst>
      <p:ext uri="{BB962C8B-B14F-4D97-AF65-F5344CB8AC3E}">
        <p14:creationId xmlns:p14="http://schemas.microsoft.com/office/powerpoint/2010/main" val="930024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7AA05-F7FE-FB84-EDD8-E7B8572F6B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266C15-7531-EC47-7751-E9BA387AD4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CB68C47-A9A3-A8BC-0D5E-50E859D96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47149B-FD89-8EA5-C23B-D123D73A94AF}"/>
              </a:ext>
            </a:extLst>
          </p:cNvPr>
          <p:cNvSpPr>
            <a:spLocks noGrp="1"/>
          </p:cNvSpPr>
          <p:nvPr>
            <p:ph type="dt" sz="half" idx="10"/>
          </p:nvPr>
        </p:nvSpPr>
        <p:spPr/>
        <p:txBody>
          <a:bodyPr/>
          <a:lstStyle/>
          <a:p>
            <a:fld id="{03A2DA9E-0D72-41D0-9752-0335DA82BDC6}" type="datetimeFigureOut">
              <a:rPr lang="en-GB" smtClean="0"/>
              <a:t>25/04/2024</a:t>
            </a:fld>
            <a:endParaRPr lang="en-GB"/>
          </a:p>
        </p:txBody>
      </p:sp>
      <p:sp>
        <p:nvSpPr>
          <p:cNvPr id="6" name="Footer Placeholder 5">
            <a:extLst>
              <a:ext uri="{FF2B5EF4-FFF2-40B4-BE49-F238E27FC236}">
                <a16:creationId xmlns:a16="http://schemas.microsoft.com/office/drawing/2014/main" id="{E6EDDC1E-C417-3374-34D7-EFEB7F87EF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B3A224-C12D-82C4-52CA-2473E22E1DE4}"/>
              </a:ext>
            </a:extLst>
          </p:cNvPr>
          <p:cNvSpPr>
            <a:spLocks noGrp="1"/>
          </p:cNvSpPr>
          <p:nvPr>
            <p:ph type="sldNum" sz="quarter" idx="12"/>
          </p:nvPr>
        </p:nvSpPr>
        <p:spPr/>
        <p:txBody>
          <a:bodyPr/>
          <a:lstStyle/>
          <a:p>
            <a:fld id="{3A03B883-0618-4710-9E45-A2AA6263A6FE}" type="slidenum">
              <a:rPr lang="en-GB" smtClean="0"/>
              <a:t>‹#›</a:t>
            </a:fld>
            <a:endParaRPr lang="en-GB"/>
          </a:p>
        </p:txBody>
      </p:sp>
    </p:spTree>
    <p:extLst>
      <p:ext uri="{BB962C8B-B14F-4D97-AF65-F5344CB8AC3E}">
        <p14:creationId xmlns:p14="http://schemas.microsoft.com/office/powerpoint/2010/main" val="2594254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279103-1855-52C3-8AC8-14371E14A5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641A35-DE66-651C-8B9B-4B31F493C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D098CA-BA7F-CB5C-21DA-6AE9EAA325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A2DA9E-0D72-41D0-9752-0335DA82BDC6}" type="datetimeFigureOut">
              <a:rPr lang="en-GB" smtClean="0"/>
              <a:t>25/04/2024</a:t>
            </a:fld>
            <a:endParaRPr lang="en-GB"/>
          </a:p>
        </p:txBody>
      </p:sp>
      <p:sp>
        <p:nvSpPr>
          <p:cNvPr id="5" name="Footer Placeholder 4">
            <a:extLst>
              <a:ext uri="{FF2B5EF4-FFF2-40B4-BE49-F238E27FC236}">
                <a16:creationId xmlns:a16="http://schemas.microsoft.com/office/drawing/2014/main" id="{9436CD40-E190-6B42-D0BF-91518E3C4B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2013B12-4CF8-1884-511B-0667C8AB25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03B883-0618-4710-9E45-A2AA6263A6FE}" type="slidenum">
              <a:rPr lang="en-GB" smtClean="0"/>
              <a:t>‹#›</a:t>
            </a:fld>
            <a:endParaRPr lang="en-GB"/>
          </a:p>
        </p:txBody>
      </p:sp>
    </p:spTree>
    <p:extLst>
      <p:ext uri="{BB962C8B-B14F-4D97-AF65-F5344CB8AC3E}">
        <p14:creationId xmlns:p14="http://schemas.microsoft.com/office/powerpoint/2010/main" val="92427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pixabay.com/de/management-manager-f%C3%BChrungskraft-333567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pixabay.com/en/important-stamp-imprint-1705212/"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www.flickr.com/photos/59632563@N04/6239670686"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creativecommons.org/licenses/by-nc-sa/3.0/" TargetMode="External"/><Relationship Id="rId5" Type="http://schemas.openxmlformats.org/officeDocument/2006/relationships/hyperlink" Target="https://coachmaitefinch.com/2020/01/como-marcar-la-diferencia-al-liderar-a-tu-equipo/"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www.debbest.com/2017/09/10/communicate-repeat-communicate-repeat-in-business-and-at-work/"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C06BEs-xBok?start=70&amp;feature=oembed"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hyperlink" Target="https://www.forbes.com/sites/jacquelynsmith/2013/10/16/14-tips-for-improving-your-relationship-with-your-boss/?sh=3ae29a3d59b0"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indeed.com/career-advice/career-development/how-to-write-email-to-your-boss" TargetMode="External"/><Relationship Id="rId5" Type="http://schemas.openxmlformats.org/officeDocument/2006/relationships/hyperlink" Target="https://www.indeed.com/career-advice/career-development/how-to-talk-to-your-boss" TargetMode="External"/><Relationship Id="rId4" Type="http://schemas.openxmlformats.org/officeDocument/2006/relationships/hyperlink" Target="https://www.pickpik.com/search?q=solu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5AD2-368E-4DC1-B112-785EFDA4D9A4}"/>
              </a:ext>
            </a:extLst>
          </p:cNvPr>
          <p:cNvSpPr>
            <a:spLocks noGrp="1"/>
          </p:cNvSpPr>
          <p:nvPr>
            <p:ph type="ctrTitle"/>
          </p:nvPr>
        </p:nvSpPr>
        <p:spPr>
          <a:xfrm>
            <a:off x="1819465" y="810884"/>
            <a:ext cx="8553071" cy="2876908"/>
          </a:xfrm>
        </p:spPr>
        <p:txBody>
          <a:bodyPr>
            <a:normAutofit/>
          </a:bodyPr>
          <a:lstStyle/>
          <a:p>
            <a:br>
              <a:rPr lang="en-GB" dirty="0"/>
            </a:br>
            <a:endParaRPr lang="en-GB" dirty="0"/>
          </a:p>
        </p:txBody>
      </p:sp>
      <p:pic>
        <p:nvPicPr>
          <p:cNvPr id="3" name="Picture 2">
            <a:extLst>
              <a:ext uri="{FF2B5EF4-FFF2-40B4-BE49-F238E27FC236}">
                <a16:creationId xmlns:a16="http://schemas.microsoft.com/office/drawing/2014/main" id="{E267CB9E-8AE1-49B1-BF42-1EEF86CAE814}"/>
              </a:ext>
            </a:extLst>
          </p:cNvPr>
          <p:cNvPicPr>
            <a:picLocks noChangeAspect="1"/>
          </p:cNvPicPr>
          <p:nvPr/>
        </p:nvPicPr>
        <p:blipFill>
          <a:blip r:embed="rId2"/>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13B6E69D-E72B-4BA5-A9C1-4AE43434CFEF}"/>
              </a:ext>
            </a:extLst>
          </p:cNvPr>
          <p:cNvSpPr txBox="1">
            <a:spLocks/>
          </p:cNvSpPr>
          <p:nvPr/>
        </p:nvSpPr>
        <p:spPr>
          <a:xfrm>
            <a:off x="7013359" y="1230474"/>
            <a:ext cx="2969626" cy="43879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E3D7F"/>
                </a:solidFill>
                <a:latin typeface="+mn-lt"/>
                <a:ea typeface="+mn-ea"/>
                <a:cs typeface="+mn-cs"/>
              </a:defRPr>
            </a:lvl1pPr>
            <a:lvl2pPr marL="457200" indent="0" algn="ctr" defTabSz="914400" rtl="0" eaLnBrk="1" latinLnBrk="0" hangingPunct="1">
              <a:lnSpc>
                <a:spcPct val="90000"/>
              </a:lnSpc>
              <a:spcBef>
                <a:spcPts val="500"/>
              </a:spcBef>
              <a:buClr>
                <a:srgbClr val="1E3D7F"/>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B050"/>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FFC000"/>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030A0"/>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0" b="1" dirty="0">
              <a:latin typeface="Calibri" panose="020F0502020204030204"/>
            </a:endParaRPr>
          </a:p>
          <a:p>
            <a:endParaRPr lang="en-US" sz="4000" b="1" dirty="0">
              <a:latin typeface="Calibri" panose="020F0502020204030204"/>
            </a:endParaRPr>
          </a:p>
          <a:p>
            <a:r>
              <a:rPr lang="en-US" sz="4000" b="1" dirty="0">
                <a:latin typeface="Calibri" panose="020F0502020204030204"/>
              </a:rPr>
              <a:t>Managerial Interactions Workshop</a:t>
            </a:r>
          </a:p>
          <a:p>
            <a:endParaRPr lang="en-US" sz="4000" b="1" dirty="0">
              <a:latin typeface="Calibri" panose="020F0502020204030204"/>
            </a:endParaRPr>
          </a:p>
          <a:p>
            <a:endParaRPr lang="en-US" sz="4000" b="1" dirty="0">
              <a:latin typeface="Calibri" panose="020F0502020204030204"/>
            </a:endParaRPr>
          </a:p>
        </p:txBody>
      </p:sp>
      <p:sp>
        <p:nvSpPr>
          <p:cNvPr id="6" name="Title 1">
            <a:extLst>
              <a:ext uri="{FF2B5EF4-FFF2-40B4-BE49-F238E27FC236}">
                <a16:creationId xmlns:a16="http://schemas.microsoft.com/office/drawing/2014/main" id="{242A43A0-EBEB-4AE7-B4D3-72A872EFCA60}"/>
              </a:ext>
            </a:extLst>
          </p:cNvPr>
          <p:cNvSpPr txBox="1">
            <a:spLocks/>
          </p:cNvSpPr>
          <p:nvPr/>
        </p:nvSpPr>
        <p:spPr>
          <a:xfrm>
            <a:off x="1819464" y="150244"/>
            <a:ext cx="7886700" cy="839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E3D7F"/>
                </a:solidFill>
                <a:latin typeface="+mj-lt"/>
                <a:ea typeface="+mj-ea"/>
                <a:cs typeface="+mj-cs"/>
              </a:defRPr>
            </a:lvl1pPr>
          </a:lstStyle>
          <a:p>
            <a:endParaRPr lang="en-GB" sz="4000" dirty="0">
              <a:latin typeface="Calibri Light" panose="020F0302020204030204"/>
            </a:endParaRPr>
          </a:p>
        </p:txBody>
      </p:sp>
      <p:pic>
        <p:nvPicPr>
          <p:cNvPr id="8" name="Picture 7" descr="A group of people holding letters&#10;&#10;Description automatically generated">
            <a:extLst>
              <a:ext uri="{FF2B5EF4-FFF2-40B4-BE49-F238E27FC236}">
                <a16:creationId xmlns:a16="http://schemas.microsoft.com/office/drawing/2014/main" id="{F12BDDB8-3000-EF8D-72F2-90AB6133AB9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5309" y="1589807"/>
            <a:ext cx="6702642" cy="3744054"/>
          </a:xfrm>
          <a:prstGeom prst="rect">
            <a:avLst/>
          </a:prstGeom>
        </p:spPr>
      </p:pic>
    </p:spTree>
    <p:extLst>
      <p:ext uri="{BB962C8B-B14F-4D97-AF65-F5344CB8AC3E}">
        <p14:creationId xmlns:p14="http://schemas.microsoft.com/office/powerpoint/2010/main" val="1084587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5AD2-368E-4DC1-B112-785EFDA4D9A4}"/>
              </a:ext>
            </a:extLst>
          </p:cNvPr>
          <p:cNvSpPr>
            <a:spLocks noGrp="1"/>
          </p:cNvSpPr>
          <p:nvPr>
            <p:ph type="ctrTitle"/>
          </p:nvPr>
        </p:nvSpPr>
        <p:spPr>
          <a:xfrm>
            <a:off x="1819465" y="810884"/>
            <a:ext cx="8553071" cy="2876908"/>
          </a:xfrm>
        </p:spPr>
        <p:txBody>
          <a:bodyPr>
            <a:normAutofit/>
          </a:bodyPr>
          <a:lstStyle/>
          <a:p>
            <a:br>
              <a:rPr lang="en-GB" dirty="0"/>
            </a:br>
            <a:endParaRPr lang="en-GB" dirty="0"/>
          </a:p>
        </p:txBody>
      </p:sp>
      <p:pic>
        <p:nvPicPr>
          <p:cNvPr id="3" name="Picture 2">
            <a:extLst>
              <a:ext uri="{FF2B5EF4-FFF2-40B4-BE49-F238E27FC236}">
                <a16:creationId xmlns:a16="http://schemas.microsoft.com/office/drawing/2014/main" id="{E267CB9E-8AE1-49B1-BF42-1EEF86CAE814}"/>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13B6E69D-E72B-4BA5-A9C1-4AE43434CFEF}"/>
              </a:ext>
            </a:extLst>
          </p:cNvPr>
          <p:cNvSpPr txBox="1">
            <a:spLocks/>
          </p:cNvSpPr>
          <p:nvPr/>
        </p:nvSpPr>
        <p:spPr>
          <a:xfrm>
            <a:off x="4369872" y="1230474"/>
            <a:ext cx="5613113" cy="43879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E3D7F"/>
                </a:solidFill>
                <a:latin typeface="+mn-lt"/>
                <a:ea typeface="+mn-ea"/>
                <a:cs typeface="+mn-cs"/>
              </a:defRPr>
            </a:lvl1pPr>
            <a:lvl2pPr marL="457200" indent="0" algn="ctr" defTabSz="914400" rtl="0" eaLnBrk="1" latinLnBrk="0" hangingPunct="1">
              <a:lnSpc>
                <a:spcPct val="90000"/>
              </a:lnSpc>
              <a:spcBef>
                <a:spcPts val="500"/>
              </a:spcBef>
              <a:buClr>
                <a:srgbClr val="1E3D7F"/>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B050"/>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FFC000"/>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030A0"/>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p:txBody>
      </p:sp>
      <p:sp>
        <p:nvSpPr>
          <p:cNvPr id="6" name="Title 1">
            <a:extLst>
              <a:ext uri="{FF2B5EF4-FFF2-40B4-BE49-F238E27FC236}">
                <a16:creationId xmlns:a16="http://schemas.microsoft.com/office/drawing/2014/main" id="{242A43A0-EBEB-4AE7-B4D3-72A872EFCA60}"/>
              </a:ext>
            </a:extLst>
          </p:cNvPr>
          <p:cNvSpPr txBox="1">
            <a:spLocks/>
          </p:cNvSpPr>
          <p:nvPr/>
        </p:nvSpPr>
        <p:spPr>
          <a:xfrm>
            <a:off x="1819464" y="150244"/>
            <a:ext cx="7886700" cy="839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E3D7F"/>
                </a:solidFill>
                <a:latin typeface="+mj-lt"/>
                <a:ea typeface="+mj-ea"/>
                <a:cs typeface="+mj-cs"/>
              </a:defRPr>
            </a:lvl1pPr>
          </a:lstStyle>
          <a:p>
            <a:endParaRPr lang="en-GB" sz="4000" dirty="0">
              <a:latin typeface="Calibri Light" panose="020F0302020204030204"/>
            </a:endParaRPr>
          </a:p>
        </p:txBody>
      </p:sp>
      <p:sp>
        <p:nvSpPr>
          <p:cNvPr id="4" name="TextBox 3">
            <a:extLst>
              <a:ext uri="{FF2B5EF4-FFF2-40B4-BE49-F238E27FC236}">
                <a16:creationId xmlns:a16="http://schemas.microsoft.com/office/drawing/2014/main" id="{9FB0B684-7ABF-0DFC-38E1-FFF298B6C045}"/>
              </a:ext>
            </a:extLst>
          </p:cNvPr>
          <p:cNvSpPr txBox="1"/>
          <p:nvPr/>
        </p:nvSpPr>
        <p:spPr>
          <a:xfrm>
            <a:off x="1819464" y="3645717"/>
            <a:ext cx="6885823" cy="1754326"/>
          </a:xfrm>
          <a:prstGeom prst="rect">
            <a:avLst/>
          </a:prstGeom>
          <a:noFill/>
        </p:spPr>
        <p:txBody>
          <a:bodyPr wrap="square" rtlCol="0">
            <a:spAutoFit/>
          </a:bodyPr>
          <a:lstStyle/>
          <a:p>
            <a:r>
              <a:rPr lang="en-GB" dirty="0"/>
              <a:t>The importance of a positive manager – employee relationship</a:t>
            </a:r>
          </a:p>
          <a:p>
            <a:r>
              <a:rPr lang="en-GB" dirty="0"/>
              <a:t>How this impacts individual and organisational success.</a:t>
            </a:r>
          </a:p>
          <a:p>
            <a:endParaRPr lang="en-GB" dirty="0"/>
          </a:p>
          <a:p>
            <a:r>
              <a:rPr lang="en-GB" dirty="0"/>
              <a:t>In the chat bar type in some ideas as to why you think this is important.</a:t>
            </a:r>
          </a:p>
          <a:p>
            <a:endParaRPr lang="en-GB" dirty="0"/>
          </a:p>
        </p:txBody>
      </p:sp>
      <p:pic>
        <p:nvPicPr>
          <p:cNvPr id="9" name="Picture 8" descr="A red and black sign&#10;&#10;Description automatically generated">
            <a:extLst>
              <a:ext uri="{FF2B5EF4-FFF2-40B4-BE49-F238E27FC236}">
                <a16:creationId xmlns:a16="http://schemas.microsoft.com/office/drawing/2014/main" id="{45A97BCA-CC0D-8B64-AAEC-A6C8FA1A6A8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38552" y="1029271"/>
            <a:ext cx="8766155" cy="2342207"/>
          </a:xfrm>
          <a:prstGeom prst="rect">
            <a:avLst/>
          </a:prstGeom>
        </p:spPr>
      </p:pic>
    </p:spTree>
    <p:extLst>
      <p:ext uri="{BB962C8B-B14F-4D97-AF65-F5344CB8AC3E}">
        <p14:creationId xmlns:p14="http://schemas.microsoft.com/office/powerpoint/2010/main" val="774660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5AD2-368E-4DC1-B112-785EFDA4D9A4}"/>
              </a:ext>
            </a:extLst>
          </p:cNvPr>
          <p:cNvSpPr>
            <a:spLocks noGrp="1"/>
          </p:cNvSpPr>
          <p:nvPr>
            <p:ph type="ctrTitle"/>
          </p:nvPr>
        </p:nvSpPr>
        <p:spPr>
          <a:xfrm>
            <a:off x="1819465" y="810884"/>
            <a:ext cx="8553071" cy="2876908"/>
          </a:xfrm>
        </p:spPr>
        <p:txBody>
          <a:bodyPr>
            <a:normAutofit/>
          </a:bodyPr>
          <a:lstStyle/>
          <a:p>
            <a:br>
              <a:rPr lang="en-GB" dirty="0"/>
            </a:br>
            <a:endParaRPr lang="en-GB" dirty="0"/>
          </a:p>
        </p:txBody>
      </p:sp>
      <p:pic>
        <p:nvPicPr>
          <p:cNvPr id="3" name="Picture 2">
            <a:extLst>
              <a:ext uri="{FF2B5EF4-FFF2-40B4-BE49-F238E27FC236}">
                <a16:creationId xmlns:a16="http://schemas.microsoft.com/office/drawing/2014/main" id="{E267CB9E-8AE1-49B1-BF42-1EEF86CAE814}"/>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13B6E69D-E72B-4BA5-A9C1-4AE43434CFEF}"/>
              </a:ext>
            </a:extLst>
          </p:cNvPr>
          <p:cNvSpPr txBox="1">
            <a:spLocks/>
          </p:cNvSpPr>
          <p:nvPr/>
        </p:nvSpPr>
        <p:spPr>
          <a:xfrm>
            <a:off x="4369872" y="1230474"/>
            <a:ext cx="5613113" cy="43879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E3D7F"/>
                </a:solidFill>
                <a:latin typeface="+mn-lt"/>
                <a:ea typeface="+mn-ea"/>
                <a:cs typeface="+mn-cs"/>
              </a:defRPr>
            </a:lvl1pPr>
            <a:lvl2pPr marL="457200" indent="0" algn="ctr" defTabSz="914400" rtl="0" eaLnBrk="1" latinLnBrk="0" hangingPunct="1">
              <a:lnSpc>
                <a:spcPct val="90000"/>
              </a:lnSpc>
              <a:spcBef>
                <a:spcPts val="500"/>
              </a:spcBef>
              <a:buClr>
                <a:srgbClr val="1E3D7F"/>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B050"/>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FFC000"/>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030A0"/>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p:txBody>
      </p:sp>
      <p:sp>
        <p:nvSpPr>
          <p:cNvPr id="6" name="Title 1">
            <a:extLst>
              <a:ext uri="{FF2B5EF4-FFF2-40B4-BE49-F238E27FC236}">
                <a16:creationId xmlns:a16="http://schemas.microsoft.com/office/drawing/2014/main" id="{242A43A0-EBEB-4AE7-B4D3-72A872EFCA60}"/>
              </a:ext>
            </a:extLst>
          </p:cNvPr>
          <p:cNvSpPr txBox="1">
            <a:spLocks/>
          </p:cNvSpPr>
          <p:nvPr/>
        </p:nvSpPr>
        <p:spPr>
          <a:xfrm>
            <a:off x="1819464" y="150244"/>
            <a:ext cx="7886700" cy="839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E3D7F"/>
                </a:solidFill>
                <a:latin typeface="+mj-lt"/>
                <a:ea typeface="+mj-ea"/>
                <a:cs typeface="+mj-cs"/>
              </a:defRPr>
            </a:lvl1pPr>
          </a:lstStyle>
          <a:p>
            <a:endParaRPr lang="en-GB" sz="4000" dirty="0">
              <a:latin typeface="Calibri Light" panose="020F0302020204030204"/>
            </a:endParaRPr>
          </a:p>
        </p:txBody>
      </p:sp>
      <p:pic>
        <p:nvPicPr>
          <p:cNvPr id="7" name="Picture 6" descr="Two cartoon characters holding red cubes&#10;&#10;Description automatically generated">
            <a:extLst>
              <a:ext uri="{FF2B5EF4-FFF2-40B4-BE49-F238E27FC236}">
                <a16:creationId xmlns:a16="http://schemas.microsoft.com/office/drawing/2014/main" id="{F4DF0081-49B3-C9C3-0BAF-CB21DA104FD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22698" y="234146"/>
            <a:ext cx="7058649" cy="5176802"/>
          </a:xfrm>
          <a:prstGeom prst="rect">
            <a:avLst/>
          </a:prstGeom>
        </p:spPr>
      </p:pic>
      <p:sp>
        <p:nvSpPr>
          <p:cNvPr id="11" name="TextBox 10">
            <a:extLst>
              <a:ext uri="{FF2B5EF4-FFF2-40B4-BE49-F238E27FC236}">
                <a16:creationId xmlns:a16="http://schemas.microsoft.com/office/drawing/2014/main" id="{321A0069-7C54-E867-8D54-DA9AF9C60464}"/>
              </a:ext>
            </a:extLst>
          </p:cNvPr>
          <p:cNvSpPr txBox="1"/>
          <p:nvPr/>
        </p:nvSpPr>
        <p:spPr>
          <a:xfrm>
            <a:off x="7856738" y="1926454"/>
            <a:ext cx="3968318" cy="2308324"/>
          </a:xfrm>
          <a:prstGeom prst="rect">
            <a:avLst/>
          </a:prstGeom>
          <a:noFill/>
        </p:spPr>
        <p:txBody>
          <a:bodyPr wrap="square" rtlCol="0">
            <a:spAutoFit/>
          </a:bodyPr>
          <a:lstStyle/>
          <a:p>
            <a:r>
              <a:rPr lang="en-GB" sz="3600" b="1" dirty="0"/>
              <a:t>The importance of positive manager / employee relationships</a:t>
            </a:r>
          </a:p>
        </p:txBody>
      </p:sp>
    </p:spTree>
    <p:extLst>
      <p:ext uri="{BB962C8B-B14F-4D97-AF65-F5344CB8AC3E}">
        <p14:creationId xmlns:p14="http://schemas.microsoft.com/office/powerpoint/2010/main" val="887934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5AD2-368E-4DC1-B112-785EFDA4D9A4}"/>
              </a:ext>
            </a:extLst>
          </p:cNvPr>
          <p:cNvSpPr>
            <a:spLocks noGrp="1"/>
          </p:cNvSpPr>
          <p:nvPr>
            <p:ph type="ctrTitle"/>
          </p:nvPr>
        </p:nvSpPr>
        <p:spPr>
          <a:xfrm>
            <a:off x="1819465" y="810884"/>
            <a:ext cx="8553071" cy="2876908"/>
          </a:xfrm>
        </p:spPr>
        <p:txBody>
          <a:bodyPr>
            <a:normAutofit/>
          </a:bodyPr>
          <a:lstStyle/>
          <a:p>
            <a:br>
              <a:rPr lang="en-GB" dirty="0"/>
            </a:br>
            <a:endParaRPr lang="en-GB" dirty="0"/>
          </a:p>
        </p:txBody>
      </p:sp>
      <p:pic>
        <p:nvPicPr>
          <p:cNvPr id="3" name="Picture 2">
            <a:extLst>
              <a:ext uri="{FF2B5EF4-FFF2-40B4-BE49-F238E27FC236}">
                <a16:creationId xmlns:a16="http://schemas.microsoft.com/office/drawing/2014/main" id="{E267CB9E-8AE1-49B1-BF42-1EEF86CAE814}"/>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13B6E69D-E72B-4BA5-A9C1-4AE43434CFEF}"/>
              </a:ext>
            </a:extLst>
          </p:cNvPr>
          <p:cNvSpPr txBox="1">
            <a:spLocks/>
          </p:cNvSpPr>
          <p:nvPr/>
        </p:nvSpPr>
        <p:spPr>
          <a:xfrm>
            <a:off x="4369872" y="1230474"/>
            <a:ext cx="5613113" cy="43879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E3D7F"/>
                </a:solidFill>
                <a:latin typeface="+mn-lt"/>
                <a:ea typeface="+mn-ea"/>
                <a:cs typeface="+mn-cs"/>
              </a:defRPr>
            </a:lvl1pPr>
            <a:lvl2pPr marL="457200" indent="0" algn="ctr" defTabSz="914400" rtl="0" eaLnBrk="1" latinLnBrk="0" hangingPunct="1">
              <a:lnSpc>
                <a:spcPct val="90000"/>
              </a:lnSpc>
              <a:spcBef>
                <a:spcPts val="500"/>
              </a:spcBef>
              <a:buClr>
                <a:srgbClr val="1E3D7F"/>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B050"/>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FFC000"/>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030A0"/>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p:txBody>
      </p:sp>
      <p:sp>
        <p:nvSpPr>
          <p:cNvPr id="6" name="Title 1">
            <a:extLst>
              <a:ext uri="{FF2B5EF4-FFF2-40B4-BE49-F238E27FC236}">
                <a16:creationId xmlns:a16="http://schemas.microsoft.com/office/drawing/2014/main" id="{242A43A0-EBEB-4AE7-B4D3-72A872EFCA60}"/>
              </a:ext>
            </a:extLst>
          </p:cNvPr>
          <p:cNvSpPr txBox="1">
            <a:spLocks/>
          </p:cNvSpPr>
          <p:nvPr/>
        </p:nvSpPr>
        <p:spPr>
          <a:xfrm>
            <a:off x="1819464" y="150244"/>
            <a:ext cx="7886700" cy="839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E3D7F"/>
                </a:solidFill>
                <a:latin typeface="+mj-lt"/>
                <a:ea typeface="+mj-ea"/>
                <a:cs typeface="+mj-cs"/>
              </a:defRPr>
            </a:lvl1pPr>
          </a:lstStyle>
          <a:p>
            <a:endParaRPr lang="en-GB" sz="4000" dirty="0">
              <a:latin typeface="Calibri Light" panose="020F0302020204030204"/>
            </a:endParaRPr>
          </a:p>
        </p:txBody>
      </p:sp>
      <p:pic>
        <p:nvPicPr>
          <p:cNvPr id="9" name="Picture 8" descr="A chalkboard with words on it&#10;&#10;Description automatically generated">
            <a:extLst>
              <a:ext uri="{FF2B5EF4-FFF2-40B4-BE49-F238E27FC236}">
                <a16:creationId xmlns:a16="http://schemas.microsoft.com/office/drawing/2014/main" id="{5E10730A-B777-7535-18D5-A0405C2AC92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2FF16FE-2564-2BE7-7A86-A28D18CD998B}"/>
              </a:ext>
            </a:extLst>
          </p:cNvPr>
          <p:cNvSpPr txBox="1"/>
          <p:nvPr/>
        </p:nvSpPr>
        <p:spPr>
          <a:xfrm>
            <a:off x="0" y="6858000"/>
            <a:ext cx="12192000" cy="230832"/>
          </a:xfrm>
          <a:prstGeom prst="rect">
            <a:avLst/>
          </a:prstGeom>
          <a:noFill/>
        </p:spPr>
        <p:txBody>
          <a:bodyPr wrap="square" rtlCol="0">
            <a:spAutoFit/>
          </a:bodyPr>
          <a:lstStyle/>
          <a:p>
            <a:r>
              <a:rPr lang="en-GB" sz="900">
                <a:hlinkClick r:id="rId5" tooltip="https://coachmaitefinch.com/2020/01/como-marcar-la-diferencia-al-liderar-a-tu-equipo/"/>
              </a:rPr>
              <a:t>This Photo</a:t>
            </a:r>
            <a:r>
              <a:rPr lang="en-GB" sz="900"/>
              <a:t> by Unknown Author is licensed under </a:t>
            </a:r>
            <a:r>
              <a:rPr lang="en-GB" sz="900">
                <a:hlinkClick r:id="rId6" tooltip="https://creativecommons.org/licenses/by-nc-sa/3.0/"/>
              </a:rPr>
              <a:t>CC BY-SA-NC</a:t>
            </a:r>
            <a:endParaRPr lang="en-GB" sz="900"/>
          </a:p>
        </p:txBody>
      </p:sp>
    </p:spTree>
    <p:extLst>
      <p:ext uri="{BB962C8B-B14F-4D97-AF65-F5344CB8AC3E}">
        <p14:creationId xmlns:p14="http://schemas.microsoft.com/office/powerpoint/2010/main" val="3537510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5AD2-368E-4DC1-B112-785EFDA4D9A4}"/>
              </a:ext>
            </a:extLst>
          </p:cNvPr>
          <p:cNvSpPr>
            <a:spLocks noGrp="1"/>
          </p:cNvSpPr>
          <p:nvPr>
            <p:ph type="ctrTitle"/>
          </p:nvPr>
        </p:nvSpPr>
        <p:spPr>
          <a:xfrm>
            <a:off x="1819465" y="810884"/>
            <a:ext cx="8553071" cy="2876908"/>
          </a:xfrm>
        </p:spPr>
        <p:txBody>
          <a:bodyPr>
            <a:normAutofit/>
          </a:bodyPr>
          <a:lstStyle/>
          <a:p>
            <a:br>
              <a:rPr lang="en-GB" dirty="0"/>
            </a:br>
            <a:endParaRPr lang="en-GB" dirty="0"/>
          </a:p>
        </p:txBody>
      </p:sp>
      <p:pic>
        <p:nvPicPr>
          <p:cNvPr id="3" name="Picture 2">
            <a:extLst>
              <a:ext uri="{FF2B5EF4-FFF2-40B4-BE49-F238E27FC236}">
                <a16:creationId xmlns:a16="http://schemas.microsoft.com/office/drawing/2014/main" id="{E267CB9E-8AE1-49B1-BF42-1EEF86CAE814}"/>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13B6E69D-E72B-4BA5-A9C1-4AE43434CFEF}"/>
              </a:ext>
            </a:extLst>
          </p:cNvPr>
          <p:cNvSpPr txBox="1">
            <a:spLocks/>
          </p:cNvSpPr>
          <p:nvPr/>
        </p:nvSpPr>
        <p:spPr>
          <a:xfrm>
            <a:off x="4369872" y="1230474"/>
            <a:ext cx="5613113" cy="43879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E3D7F"/>
                </a:solidFill>
                <a:latin typeface="+mn-lt"/>
                <a:ea typeface="+mn-ea"/>
                <a:cs typeface="+mn-cs"/>
              </a:defRPr>
            </a:lvl1pPr>
            <a:lvl2pPr marL="457200" indent="0" algn="ctr" defTabSz="914400" rtl="0" eaLnBrk="1" latinLnBrk="0" hangingPunct="1">
              <a:lnSpc>
                <a:spcPct val="90000"/>
              </a:lnSpc>
              <a:spcBef>
                <a:spcPts val="500"/>
              </a:spcBef>
              <a:buClr>
                <a:srgbClr val="1E3D7F"/>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B050"/>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FFC000"/>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030A0"/>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p:txBody>
      </p:sp>
      <p:sp>
        <p:nvSpPr>
          <p:cNvPr id="6" name="Title 1">
            <a:extLst>
              <a:ext uri="{FF2B5EF4-FFF2-40B4-BE49-F238E27FC236}">
                <a16:creationId xmlns:a16="http://schemas.microsoft.com/office/drawing/2014/main" id="{242A43A0-EBEB-4AE7-B4D3-72A872EFCA60}"/>
              </a:ext>
            </a:extLst>
          </p:cNvPr>
          <p:cNvSpPr txBox="1">
            <a:spLocks/>
          </p:cNvSpPr>
          <p:nvPr/>
        </p:nvSpPr>
        <p:spPr>
          <a:xfrm>
            <a:off x="1819464" y="150244"/>
            <a:ext cx="7886700" cy="839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E3D7F"/>
                </a:solidFill>
                <a:latin typeface="+mj-lt"/>
                <a:ea typeface="+mj-ea"/>
                <a:cs typeface="+mj-cs"/>
              </a:defRPr>
            </a:lvl1pPr>
          </a:lstStyle>
          <a:p>
            <a:endParaRPr lang="en-GB" sz="4000" dirty="0">
              <a:latin typeface="Calibri Light" panose="020F0302020204030204"/>
            </a:endParaRPr>
          </a:p>
        </p:txBody>
      </p:sp>
      <p:pic>
        <p:nvPicPr>
          <p:cNvPr id="7" name="Picture 6" descr="A group of people standing in front of a world map&#10;&#10;Description automatically generated">
            <a:extLst>
              <a:ext uri="{FF2B5EF4-FFF2-40B4-BE49-F238E27FC236}">
                <a16:creationId xmlns:a16="http://schemas.microsoft.com/office/drawing/2014/main" id="{78B86B9F-4F89-0E4C-B20E-0F7060B0BEF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0" y="0"/>
            <a:ext cx="7223295" cy="5424695"/>
          </a:xfrm>
          <a:prstGeom prst="rect">
            <a:avLst/>
          </a:prstGeom>
        </p:spPr>
      </p:pic>
      <p:sp>
        <p:nvSpPr>
          <p:cNvPr id="9" name="TextBox 8">
            <a:extLst>
              <a:ext uri="{FF2B5EF4-FFF2-40B4-BE49-F238E27FC236}">
                <a16:creationId xmlns:a16="http://schemas.microsoft.com/office/drawing/2014/main" id="{9442BDAD-943B-C0D8-A0E6-E57CF350ED72}"/>
              </a:ext>
            </a:extLst>
          </p:cNvPr>
          <p:cNvSpPr txBox="1"/>
          <p:nvPr/>
        </p:nvSpPr>
        <p:spPr>
          <a:xfrm>
            <a:off x="7963270" y="1908699"/>
            <a:ext cx="3629897" cy="2677656"/>
          </a:xfrm>
          <a:prstGeom prst="rect">
            <a:avLst/>
          </a:prstGeom>
          <a:noFill/>
        </p:spPr>
        <p:txBody>
          <a:bodyPr wrap="square" rtlCol="0">
            <a:spAutoFit/>
          </a:bodyPr>
          <a:lstStyle/>
          <a:p>
            <a:r>
              <a:rPr lang="en-GB" sz="2800" dirty="0"/>
              <a:t>How does knowing my managers management style empower me to communicate better with them?</a:t>
            </a:r>
          </a:p>
        </p:txBody>
      </p:sp>
    </p:spTree>
    <p:extLst>
      <p:ext uri="{BB962C8B-B14F-4D97-AF65-F5344CB8AC3E}">
        <p14:creationId xmlns:p14="http://schemas.microsoft.com/office/powerpoint/2010/main" val="2003610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5AD2-368E-4DC1-B112-785EFDA4D9A4}"/>
              </a:ext>
            </a:extLst>
          </p:cNvPr>
          <p:cNvSpPr>
            <a:spLocks noGrp="1"/>
          </p:cNvSpPr>
          <p:nvPr>
            <p:ph type="ctrTitle"/>
          </p:nvPr>
        </p:nvSpPr>
        <p:spPr>
          <a:xfrm>
            <a:off x="1819465" y="810884"/>
            <a:ext cx="8553071" cy="2876908"/>
          </a:xfrm>
        </p:spPr>
        <p:txBody>
          <a:bodyPr>
            <a:normAutofit/>
          </a:bodyPr>
          <a:lstStyle/>
          <a:p>
            <a:br>
              <a:rPr lang="en-GB" dirty="0"/>
            </a:br>
            <a:endParaRPr lang="en-GB" dirty="0"/>
          </a:p>
        </p:txBody>
      </p:sp>
      <p:pic>
        <p:nvPicPr>
          <p:cNvPr id="3" name="Picture 2">
            <a:extLst>
              <a:ext uri="{FF2B5EF4-FFF2-40B4-BE49-F238E27FC236}">
                <a16:creationId xmlns:a16="http://schemas.microsoft.com/office/drawing/2014/main" id="{E267CB9E-8AE1-49B1-BF42-1EEF86CAE814}"/>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13B6E69D-E72B-4BA5-A9C1-4AE43434CFEF}"/>
              </a:ext>
            </a:extLst>
          </p:cNvPr>
          <p:cNvSpPr txBox="1">
            <a:spLocks/>
          </p:cNvSpPr>
          <p:nvPr/>
        </p:nvSpPr>
        <p:spPr>
          <a:xfrm>
            <a:off x="4369872" y="1230474"/>
            <a:ext cx="5613113" cy="43879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E3D7F"/>
                </a:solidFill>
                <a:latin typeface="+mn-lt"/>
                <a:ea typeface="+mn-ea"/>
                <a:cs typeface="+mn-cs"/>
              </a:defRPr>
            </a:lvl1pPr>
            <a:lvl2pPr marL="457200" indent="0" algn="ctr" defTabSz="914400" rtl="0" eaLnBrk="1" latinLnBrk="0" hangingPunct="1">
              <a:lnSpc>
                <a:spcPct val="90000"/>
              </a:lnSpc>
              <a:spcBef>
                <a:spcPts val="500"/>
              </a:spcBef>
              <a:buClr>
                <a:srgbClr val="1E3D7F"/>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B050"/>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FFC000"/>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030A0"/>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p:txBody>
      </p:sp>
      <p:sp>
        <p:nvSpPr>
          <p:cNvPr id="6" name="Title 1">
            <a:extLst>
              <a:ext uri="{FF2B5EF4-FFF2-40B4-BE49-F238E27FC236}">
                <a16:creationId xmlns:a16="http://schemas.microsoft.com/office/drawing/2014/main" id="{242A43A0-EBEB-4AE7-B4D3-72A872EFCA60}"/>
              </a:ext>
            </a:extLst>
          </p:cNvPr>
          <p:cNvSpPr txBox="1">
            <a:spLocks/>
          </p:cNvSpPr>
          <p:nvPr/>
        </p:nvSpPr>
        <p:spPr>
          <a:xfrm>
            <a:off x="1819464" y="150244"/>
            <a:ext cx="7886700" cy="839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E3D7F"/>
                </a:solidFill>
                <a:latin typeface="+mj-lt"/>
                <a:ea typeface="+mj-ea"/>
                <a:cs typeface="+mj-cs"/>
              </a:defRPr>
            </a:lvl1pPr>
          </a:lstStyle>
          <a:p>
            <a:endParaRPr lang="en-GB" sz="4000" dirty="0">
              <a:latin typeface="Calibri Light" panose="020F0302020204030204"/>
            </a:endParaRPr>
          </a:p>
        </p:txBody>
      </p:sp>
      <p:pic>
        <p:nvPicPr>
          <p:cNvPr id="4" name="Online Media 3" title="How to Communicate with Your Boss: 8 Tips for a Successful Conversation">
            <a:hlinkClick r:id="" action="ppaction://media"/>
            <a:extLst>
              <a:ext uri="{FF2B5EF4-FFF2-40B4-BE49-F238E27FC236}">
                <a16:creationId xmlns:a16="http://schemas.microsoft.com/office/drawing/2014/main" id="{04C20A38-BDB5-7E88-3F40-FC9155D2CC92}"/>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26137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5AD2-368E-4DC1-B112-785EFDA4D9A4}"/>
              </a:ext>
            </a:extLst>
          </p:cNvPr>
          <p:cNvSpPr>
            <a:spLocks noGrp="1"/>
          </p:cNvSpPr>
          <p:nvPr>
            <p:ph type="ctrTitle"/>
          </p:nvPr>
        </p:nvSpPr>
        <p:spPr>
          <a:xfrm>
            <a:off x="1819465" y="810884"/>
            <a:ext cx="8553071" cy="2876908"/>
          </a:xfrm>
        </p:spPr>
        <p:txBody>
          <a:bodyPr>
            <a:normAutofit/>
          </a:bodyPr>
          <a:lstStyle/>
          <a:p>
            <a:br>
              <a:rPr lang="en-GB" dirty="0"/>
            </a:br>
            <a:endParaRPr lang="en-GB" dirty="0"/>
          </a:p>
        </p:txBody>
      </p:sp>
      <p:pic>
        <p:nvPicPr>
          <p:cNvPr id="3" name="Picture 2">
            <a:extLst>
              <a:ext uri="{FF2B5EF4-FFF2-40B4-BE49-F238E27FC236}">
                <a16:creationId xmlns:a16="http://schemas.microsoft.com/office/drawing/2014/main" id="{E267CB9E-8AE1-49B1-BF42-1EEF86CAE814}"/>
              </a:ext>
            </a:extLst>
          </p:cNvPr>
          <p:cNvPicPr>
            <a:picLocks noChangeAspect="1"/>
          </p:cNvPicPr>
          <p:nvPr/>
        </p:nvPicPr>
        <p:blipFill>
          <a:blip r:embed="rId2"/>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13B6E69D-E72B-4BA5-A9C1-4AE43434CFEF}"/>
              </a:ext>
            </a:extLst>
          </p:cNvPr>
          <p:cNvSpPr txBox="1">
            <a:spLocks/>
          </p:cNvSpPr>
          <p:nvPr/>
        </p:nvSpPr>
        <p:spPr>
          <a:xfrm>
            <a:off x="4369872" y="1230474"/>
            <a:ext cx="5613113" cy="43879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E3D7F"/>
                </a:solidFill>
                <a:latin typeface="+mn-lt"/>
                <a:ea typeface="+mn-ea"/>
                <a:cs typeface="+mn-cs"/>
              </a:defRPr>
            </a:lvl1pPr>
            <a:lvl2pPr marL="457200" indent="0" algn="ctr" defTabSz="914400" rtl="0" eaLnBrk="1" latinLnBrk="0" hangingPunct="1">
              <a:lnSpc>
                <a:spcPct val="90000"/>
              </a:lnSpc>
              <a:spcBef>
                <a:spcPts val="500"/>
              </a:spcBef>
              <a:buClr>
                <a:srgbClr val="1E3D7F"/>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B050"/>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FFC000"/>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030A0"/>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a:p>
            <a:endParaRPr lang="en-US" sz="4000" b="1" dirty="0">
              <a:latin typeface="Calibri" panose="020F0502020204030204"/>
            </a:endParaRPr>
          </a:p>
        </p:txBody>
      </p:sp>
      <p:sp>
        <p:nvSpPr>
          <p:cNvPr id="6" name="Title 1">
            <a:extLst>
              <a:ext uri="{FF2B5EF4-FFF2-40B4-BE49-F238E27FC236}">
                <a16:creationId xmlns:a16="http://schemas.microsoft.com/office/drawing/2014/main" id="{242A43A0-EBEB-4AE7-B4D3-72A872EFCA60}"/>
              </a:ext>
            </a:extLst>
          </p:cNvPr>
          <p:cNvSpPr txBox="1">
            <a:spLocks/>
          </p:cNvSpPr>
          <p:nvPr/>
        </p:nvSpPr>
        <p:spPr>
          <a:xfrm>
            <a:off x="1819464" y="150244"/>
            <a:ext cx="7886700" cy="839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E3D7F"/>
                </a:solidFill>
                <a:latin typeface="+mj-lt"/>
                <a:ea typeface="+mj-ea"/>
                <a:cs typeface="+mj-cs"/>
              </a:defRPr>
            </a:lvl1pPr>
          </a:lstStyle>
          <a:p>
            <a:endParaRPr lang="en-GB" sz="4000" dirty="0">
              <a:latin typeface="Calibri Light" panose="020F0302020204030204"/>
            </a:endParaRPr>
          </a:p>
        </p:txBody>
      </p:sp>
      <p:pic>
        <p:nvPicPr>
          <p:cNvPr id="7" name="Picture 6" descr="A group of blue numbers&#10;&#10;Description automatically generated">
            <a:extLst>
              <a:ext uri="{FF2B5EF4-FFF2-40B4-BE49-F238E27FC236}">
                <a16:creationId xmlns:a16="http://schemas.microsoft.com/office/drawing/2014/main" id="{3C1B1E12-0CD4-2076-F79D-DC54C82AD40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3369978"/>
            <a:ext cx="12192000" cy="2438400"/>
          </a:xfrm>
          <a:prstGeom prst="rect">
            <a:avLst/>
          </a:prstGeom>
        </p:spPr>
      </p:pic>
      <p:sp>
        <p:nvSpPr>
          <p:cNvPr id="8" name="TextBox 7">
            <a:extLst>
              <a:ext uri="{FF2B5EF4-FFF2-40B4-BE49-F238E27FC236}">
                <a16:creationId xmlns:a16="http://schemas.microsoft.com/office/drawing/2014/main" id="{2ACC9081-B2D8-0D0E-15A7-0FD0B14F68BE}"/>
              </a:ext>
            </a:extLst>
          </p:cNvPr>
          <p:cNvSpPr txBox="1"/>
          <p:nvPr/>
        </p:nvSpPr>
        <p:spPr>
          <a:xfrm>
            <a:off x="834501" y="701336"/>
            <a:ext cx="6587231" cy="2492990"/>
          </a:xfrm>
          <a:prstGeom prst="rect">
            <a:avLst/>
          </a:prstGeom>
          <a:noFill/>
        </p:spPr>
        <p:txBody>
          <a:bodyPr wrap="square" rtlCol="0">
            <a:spAutoFit/>
          </a:bodyPr>
          <a:lstStyle/>
          <a:p>
            <a:r>
              <a:rPr lang="en-GB" sz="1200" dirty="0"/>
              <a:t>Useful Links</a:t>
            </a:r>
          </a:p>
          <a:p>
            <a:endParaRPr lang="en-GB" sz="1200" dirty="0"/>
          </a:p>
          <a:p>
            <a:r>
              <a:rPr lang="en-GB" sz="1200" dirty="0"/>
              <a:t>Indeed </a:t>
            </a:r>
          </a:p>
          <a:p>
            <a:endParaRPr lang="en-GB" sz="1200" dirty="0"/>
          </a:p>
          <a:p>
            <a:r>
              <a:rPr lang="en-GB" sz="1200" dirty="0">
                <a:hlinkClick r:id="rId5"/>
              </a:rPr>
              <a:t>https://www.indeed.com/career-advice/career-development/how-to-talk-to-your-boss</a:t>
            </a:r>
            <a:endParaRPr lang="en-GB" sz="1200" dirty="0"/>
          </a:p>
          <a:p>
            <a:endParaRPr lang="en-GB" sz="1200" dirty="0"/>
          </a:p>
          <a:p>
            <a:r>
              <a:rPr lang="en-GB" sz="1200" dirty="0">
                <a:hlinkClick r:id="rId6"/>
              </a:rPr>
              <a:t>https://www.indeed.com/career-advice/career-development/how-to-write-email-to-your-boss</a:t>
            </a:r>
            <a:endParaRPr lang="en-GB" sz="1200" dirty="0"/>
          </a:p>
          <a:p>
            <a:endParaRPr lang="en-GB" sz="1200" dirty="0"/>
          </a:p>
          <a:p>
            <a:r>
              <a:rPr lang="en-GB" sz="1200" dirty="0"/>
              <a:t>Forbes</a:t>
            </a:r>
          </a:p>
          <a:p>
            <a:endParaRPr lang="en-GB" sz="1200" dirty="0"/>
          </a:p>
          <a:p>
            <a:r>
              <a:rPr lang="en-GB" sz="1200">
                <a:hlinkClick r:id="rId7"/>
              </a:rPr>
              <a:t>https://www.forbes.com/sites/jacquelynsmith/2013/10/16/14-tips-for-improving-your-relationship-with-your-boss/?sh=3ae29a3d59b0</a:t>
            </a:r>
            <a:endParaRPr lang="en-GB" sz="1200"/>
          </a:p>
          <a:p>
            <a:endParaRPr lang="en-GB" sz="1200" dirty="0"/>
          </a:p>
        </p:txBody>
      </p:sp>
    </p:spTree>
    <p:extLst>
      <p:ext uri="{BB962C8B-B14F-4D97-AF65-F5344CB8AC3E}">
        <p14:creationId xmlns:p14="http://schemas.microsoft.com/office/powerpoint/2010/main" val="515087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TotalTime>
  <Words>1638</Words>
  <Application>Microsoft Office PowerPoint</Application>
  <PresentationFormat>Widescreen</PresentationFormat>
  <Paragraphs>109</Paragraphs>
  <Slides>7</Slides>
  <Notes>4</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Aptos</vt:lpstr>
      <vt:lpstr>Aptos Display</vt:lpstr>
      <vt:lpstr>arial</vt:lpstr>
      <vt:lpstr>arial</vt:lpstr>
      <vt:lpstr>Calibri</vt:lpstr>
      <vt:lpstr>Calibri Light</vt:lpstr>
      <vt:lpstr>Google Sans</vt:lpstr>
      <vt:lpstr>Noto Sans</vt:lpstr>
      <vt:lpstr>Söhne</vt:lpstr>
      <vt:lpstr>Office Theme</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Melanie Cassidy</dc:creator>
  <cp:lastModifiedBy>Melanie Cassidy</cp:lastModifiedBy>
  <cp:revision>1</cp:revision>
  <dcterms:created xsi:type="dcterms:W3CDTF">2024-04-25T11:23:48Z</dcterms:created>
  <dcterms:modified xsi:type="dcterms:W3CDTF">2024-04-25T12:20:04Z</dcterms:modified>
</cp:coreProperties>
</file>