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6.xml" ContentType="application/vnd.openxmlformats-officedocument.theme+xml"/>
  <Override PartName="/ppt/slideLayouts/slideLayout98.xml" ContentType="application/vnd.openxmlformats-officedocument.presentationml.slideLayout+xml"/>
  <Override PartName="/ppt/theme/theme1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4"/>
    <p:sldMasterId id="2147483799" r:id="rId5"/>
    <p:sldMasterId id="2147483702" r:id="rId6"/>
    <p:sldMasterId id="2147483719" r:id="rId7"/>
    <p:sldMasterId id="2147483732" r:id="rId8"/>
    <p:sldMasterId id="2147483737" r:id="rId9"/>
    <p:sldMasterId id="2147483743" r:id="rId10"/>
    <p:sldMasterId id="2147483746" r:id="rId11"/>
    <p:sldMasterId id="2147483790" r:id="rId12"/>
    <p:sldMasterId id="2147483783" r:id="rId13"/>
    <p:sldMasterId id="2147483793" r:id="rId14"/>
    <p:sldMasterId id="2147483662" r:id="rId15"/>
    <p:sldMasterId id="2147483757" r:id="rId16"/>
    <p:sldMasterId id="2147483670" r:id="rId17"/>
    <p:sldMasterId id="2147483678" r:id="rId18"/>
    <p:sldMasterId id="2147483821" r:id="rId19"/>
    <p:sldMasterId id="2147483824" r:id="rId20"/>
    <p:sldMasterId id="2147483827" r:id="rId21"/>
    <p:sldMasterId id="2147483835" r:id="rId22"/>
  </p:sldMasterIdLst>
  <p:notesMasterIdLst>
    <p:notesMasterId r:id="rId39"/>
  </p:notesMasterIdLst>
  <p:sldIdLst>
    <p:sldId id="257" r:id="rId23"/>
    <p:sldId id="296" r:id="rId24"/>
    <p:sldId id="1986" r:id="rId25"/>
    <p:sldId id="1967" r:id="rId26"/>
    <p:sldId id="1983" r:id="rId27"/>
    <p:sldId id="1985" r:id="rId28"/>
    <p:sldId id="274" r:id="rId29"/>
    <p:sldId id="277" r:id="rId30"/>
    <p:sldId id="281" r:id="rId31"/>
    <p:sldId id="1982" r:id="rId32"/>
    <p:sldId id="1975" r:id="rId33"/>
    <p:sldId id="292" r:id="rId34"/>
    <p:sldId id="1974" r:id="rId35"/>
    <p:sldId id="1973" r:id="rId36"/>
    <p:sldId id="299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B1CC"/>
    <a:srgbClr val="4B6499"/>
    <a:srgbClr val="6277A5"/>
    <a:srgbClr val="FEF7E8"/>
    <a:srgbClr val="FDE7B9"/>
    <a:srgbClr val="FDB7E9"/>
    <a:srgbClr val="D2D8E5"/>
    <a:srgbClr val="1E3D7F"/>
    <a:srgbClr val="E1F5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59" autoAdjust="0"/>
  </p:normalViewPr>
  <p:slideViewPr>
    <p:cSldViewPr snapToGrid="0">
      <p:cViewPr varScale="1">
        <p:scale>
          <a:sx n="93" d="100"/>
          <a:sy n="93" d="100"/>
        </p:scale>
        <p:origin x="1188" y="6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notesMaster" Target="notesMasters/notesMaster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7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Hill" userId="429a735e-4672-4c9b-8bfa-e7f8e6ae6b63" providerId="ADAL" clId="{7B9686A5-07A8-46F6-8706-5A81E17BC8BA}"/>
    <pc:docChg chg="modSld sldOrd">
      <pc:chgData name="Oliver Hill" userId="429a735e-4672-4c9b-8bfa-e7f8e6ae6b63" providerId="ADAL" clId="{7B9686A5-07A8-46F6-8706-5A81E17BC8BA}" dt="2024-05-07T16:35:51.289" v="1"/>
      <pc:docMkLst>
        <pc:docMk/>
      </pc:docMkLst>
      <pc:sldChg chg="ord">
        <pc:chgData name="Oliver Hill" userId="429a735e-4672-4c9b-8bfa-e7f8e6ae6b63" providerId="ADAL" clId="{7B9686A5-07A8-46F6-8706-5A81E17BC8BA}" dt="2024-05-07T16:35:51.289" v="1"/>
        <pc:sldMkLst>
          <pc:docMk/>
          <pc:sldMk cId="3258241553" sldId="1974"/>
        </pc:sldMkLst>
      </pc:sldChg>
    </pc:docChg>
  </pc:docChgLst>
  <pc:docChgLst>
    <pc:chgData name="Oliver Hill" userId="429a735e-4672-4c9b-8bfa-e7f8e6ae6b63" providerId="ADAL" clId="{AC6FBDE5-E09E-4340-97E0-1B3D6A96F66D}"/>
    <pc:docChg chg="modSld">
      <pc:chgData name="Oliver Hill" userId="429a735e-4672-4c9b-8bfa-e7f8e6ae6b63" providerId="ADAL" clId="{AC6FBDE5-E09E-4340-97E0-1B3D6A96F66D}" dt="2024-05-09T09:15:25.165" v="5" actId="20577"/>
      <pc:docMkLst>
        <pc:docMk/>
      </pc:docMkLst>
      <pc:sldChg chg="modSp mod">
        <pc:chgData name="Oliver Hill" userId="429a735e-4672-4c9b-8bfa-e7f8e6ae6b63" providerId="ADAL" clId="{AC6FBDE5-E09E-4340-97E0-1B3D6A96F66D}" dt="2024-05-09T09:15:25.165" v="5" actId="20577"/>
        <pc:sldMkLst>
          <pc:docMk/>
          <pc:sldMk cId="1520632066" sldId="1985"/>
        </pc:sldMkLst>
        <pc:spChg chg="mod">
          <ac:chgData name="Oliver Hill" userId="429a735e-4672-4c9b-8bfa-e7f8e6ae6b63" providerId="ADAL" clId="{AC6FBDE5-E09E-4340-97E0-1B3D6A96F66D}" dt="2024-05-09T09:15:16.882" v="2" actId="14100"/>
          <ac:spMkLst>
            <pc:docMk/>
            <pc:sldMk cId="1520632066" sldId="1985"/>
            <ac:spMk id="2" creationId="{66443ADF-B285-FD0F-3171-EFD978E0A589}"/>
          </ac:spMkLst>
        </pc:spChg>
        <pc:spChg chg="mod">
          <ac:chgData name="Oliver Hill" userId="429a735e-4672-4c9b-8bfa-e7f8e6ae6b63" providerId="ADAL" clId="{AC6FBDE5-E09E-4340-97E0-1B3D6A96F66D}" dt="2024-05-09T09:15:25.165" v="5" actId="20577"/>
          <ac:spMkLst>
            <pc:docMk/>
            <pc:sldMk cId="1520632066" sldId="1985"/>
            <ac:spMk id="3" creationId="{1FABB524-DB1D-44D0-1EDF-FEFD1281CF89}"/>
          </ac:spMkLst>
        </pc:spChg>
        <pc:spChg chg="mod">
          <ac:chgData name="Oliver Hill" userId="429a735e-4672-4c9b-8bfa-e7f8e6ae6b63" providerId="ADAL" clId="{AC6FBDE5-E09E-4340-97E0-1B3D6A96F66D}" dt="2024-05-09T09:15:19.558" v="3" actId="14100"/>
          <ac:spMkLst>
            <pc:docMk/>
            <pc:sldMk cId="1520632066" sldId="1985"/>
            <ac:spMk id="6" creationId="{1BB2EFBE-5BE4-DF00-09B9-0B8C46913C9D}"/>
          </ac:spMkLst>
        </pc:spChg>
      </pc:sldChg>
      <pc:sldChg chg="modSp mod">
        <pc:chgData name="Oliver Hill" userId="429a735e-4672-4c9b-8bfa-e7f8e6ae6b63" providerId="ADAL" clId="{AC6FBDE5-E09E-4340-97E0-1B3D6A96F66D}" dt="2024-05-08T13:44:03.305" v="0" actId="20577"/>
        <pc:sldMkLst>
          <pc:docMk/>
          <pc:sldMk cId="2754450575" sldId="1986"/>
        </pc:sldMkLst>
        <pc:spChg chg="mod">
          <ac:chgData name="Oliver Hill" userId="429a735e-4672-4c9b-8bfa-e7f8e6ae6b63" providerId="ADAL" clId="{AC6FBDE5-E09E-4340-97E0-1B3D6A96F66D}" dt="2024-05-08T13:44:03.305" v="0" actId="20577"/>
          <ac:spMkLst>
            <pc:docMk/>
            <pc:sldMk cId="2754450575" sldId="1986"/>
            <ac:spMk id="5" creationId="{8D57DD56-FD6C-BA68-2767-9EE42045CD46}"/>
          </ac:spMkLst>
        </pc:spChg>
      </pc:sldChg>
    </pc:docChg>
  </pc:docChgLst>
  <pc:docChgLst>
    <pc:chgData name="Oliver Hill" userId="429a735e-4672-4c9b-8bfa-e7f8e6ae6b63" providerId="ADAL" clId="{C1F5298F-83A3-4F34-8DFB-3F62596DAE92}"/>
    <pc:docChg chg="undo custSel addSld delSld modSld sldOrd">
      <pc:chgData name="Oliver Hill" userId="429a735e-4672-4c9b-8bfa-e7f8e6ae6b63" providerId="ADAL" clId="{C1F5298F-83A3-4F34-8DFB-3F62596DAE92}" dt="2024-02-27T22:32:34.140" v="1323" actId="20577"/>
      <pc:docMkLst>
        <pc:docMk/>
      </pc:docMkLst>
      <pc:sldChg chg="modSp mod">
        <pc:chgData name="Oliver Hill" userId="429a735e-4672-4c9b-8bfa-e7f8e6ae6b63" providerId="ADAL" clId="{C1F5298F-83A3-4F34-8DFB-3F62596DAE92}" dt="2024-02-27T22:31:54.778" v="1322" actId="20577"/>
        <pc:sldMkLst>
          <pc:docMk/>
          <pc:sldMk cId="1980431322" sldId="257"/>
        </pc:sldMkLst>
        <pc:spChg chg="mod">
          <ac:chgData name="Oliver Hill" userId="429a735e-4672-4c9b-8bfa-e7f8e6ae6b63" providerId="ADAL" clId="{C1F5298F-83A3-4F34-8DFB-3F62596DAE92}" dt="2024-02-27T22:31:54.778" v="1322" actId="20577"/>
          <ac:spMkLst>
            <pc:docMk/>
            <pc:sldMk cId="1980431322" sldId="257"/>
            <ac:spMk id="3" creationId="{1296F94F-1111-FFEA-4071-6F777D44121E}"/>
          </ac:spMkLst>
        </pc:spChg>
      </pc:sldChg>
      <pc:sldChg chg="modSp mod">
        <pc:chgData name="Oliver Hill" userId="429a735e-4672-4c9b-8bfa-e7f8e6ae6b63" providerId="ADAL" clId="{C1F5298F-83A3-4F34-8DFB-3F62596DAE92}" dt="2024-02-27T11:46:34.312" v="1310" actId="6549"/>
        <pc:sldMkLst>
          <pc:docMk/>
          <pc:sldMk cId="2770003367" sldId="281"/>
        </pc:sldMkLst>
        <pc:graphicFrameChg chg="modGraphic">
          <ac:chgData name="Oliver Hill" userId="429a735e-4672-4c9b-8bfa-e7f8e6ae6b63" providerId="ADAL" clId="{C1F5298F-83A3-4F34-8DFB-3F62596DAE92}" dt="2024-02-27T11:46:34.312" v="1310" actId="6549"/>
          <ac:graphicFrameMkLst>
            <pc:docMk/>
            <pc:sldMk cId="2770003367" sldId="281"/>
            <ac:graphicFrameMk id="6" creationId="{3D20A650-A17E-4A24-F88A-B9D7D7D52455}"/>
          </ac:graphicFrameMkLst>
        </pc:graphicFrameChg>
      </pc:sldChg>
      <pc:sldChg chg="ord">
        <pc:chgData name="Oliver Hill" userId="429a735e-4672-4c9b-8bfa-e7f8e6ae6b63" providerId="ADAL" clId="{C1F5298F-83A3-4F34-8DFB-3F62596DAE92}" dt="2024-02-26T15:35:32.417" v="1049"/>
        <pc:sldMkLst>
          <pc:docMk/>
          <pc:sldMk cId="161560892" sldId="292"/>
        </pc:sldMkLst>
      </pc:sldChg>
      <pc:sldChg chg="modSp mod">
        <pc:chgData name="Oliver Hill" userId="429a735e-4672-4c9b-8bfa-e7f8e6ae6b63" providerId="ADAL" clId="{C1F5298F-83A3-4F34-8DFB-3F62596DAE92}" dt="2024-02-26T15:35:54.760" v="1055" actId="20577"/>
        <pc:sldMkLst>
          <pc:docMk/>
          <pc:sldMk cId="4267795898" sldId="299"/>
        </pc:sldMkLst>
        <pc:spChg chg="mod">
          <ac:chgData name="Oliver Hill" userId="429a735e-4672-4c9b-8bfa-e7f8e6ae6b63" providerId="ADAL" clId="{C1F5298F-83A3-4F34-8DFB-3F62596DAE92}" dt="2024-02-26T15:35:54.760" v="1055" actId="20577"/>
          <ac:spMkLst>
            <pc:docMk/>
            <pc:sldMk cId="4267795898" sldId="299"/>
            <ac:spMk id="3" creationId="{C53C5704-3C53-B618-758A-88E0DF69449C}"/>
          </ac:spMkLst>
        </pc:spChg>
      </pc:sldChg>
      <pc:sldChg chg="addSp delSp modSp mod">
        <pc:chgData name="Oliver Hill" userId="429a735e-4672-4c9b-8bfa-e7f8e6ae6b63" providerId="ADAL" clId="{C1F5298F-83A3-4F34-8DFB-3F62596DAE92}" dt="2024-02-26T14:14:40.894" v="166" actId="14100"/>
        <pc:sldMkLst>
          <pc:docMk/>
          <pc:sldMk cId="3658418795" sldId="1970"/>
        </pc:sldMkLst>
        <pc:spChg chg="del mod">
          <ac:chgData name="Oliver Hill" userId="429a735e-4672-4c9b-8bfa-e7f8e6ae6b63" providerId="ADAL" clId="{C1F5298F-83A3-4F34-8DFB-3F62596DAE92}" dt="2024-02-25T22:44:35.072" v="50" actId="478"/>
          <ac:spMkLst>
            <pc:docMk/>
            <pc:sldMk cId="3658418795" sldId="1970"/>
            <ac:spMk id="2" creationId="{BB46C72E-F38C-F8DB-A26A-470B3A067314}"/>
          </ac:spMkLst>
        </pc:spChg>
        <pc:picChg chg="add mod">
          <ac:chgData name="Oliver Hill" userId="429a735e-4672-4c9b-8bfa-e7f8e6ae6b63" providerId="ADAL" clId="{C1F5298F-83A3-4F34-8DFB-3F62596DAE92}" dt="2024-02-26T14:14:40.894" v="166" actId="14100"/>
          <ac:picMkLst>
            <pc:docMk/>
            <pc:sldMk cId="3658418795" sldId="1970"/>
            <ac:picMk id="4" creationId="{49131973-F204-DCE6-E8CA-BE8FD09A1EFA}"/>
          </ac:picMkLst>
        </pc:picChg>
        <pc:picChg chg="del">
          <ac:chgData name="Oliver Hill" userId="429a735e-4672-4c9b-8bfa-e7f8e6ae6b63" providerId="ADAL" clId="{C1F5298F-83A3-4F34-8DFB-3F62596DAE92}" dt="2024-02-25T22:44:02.068" v="43" actId="478"/>
          <ac:picMkLst>
            <pc:docMk/>
            <pc:sldMk cId="3658418795" sldId="1970"/>
            <ac:picMk id="7" creationId="{237A73F9-CD35-6FCF-6DDB-8F29FA5E5FD6}"/>
          </ac:picMkLst>
        </pc:picChg>
      </pc:sldChg>
      <pc:sldChg chg="addSp delSp modSp mod">
        <pc:chgData name="Oliver Hill" userId="429a735e-4672-4c9b-8bfa-e7f8e6ae6b63" providerId="ADAL" clId="{C1F5298F-83A3-4F34-8DFB-3F62596DAE92}" dt="2024-02-27T10:56:26.666" v="1285" actId="1076"/>
        <pc:sldMkLst>
          <pc:docMk/>
          <pc:sldMk cId="922434681" sldId="1971"/>
        </pc:sldMkLst>
        <pc:picChg chg="add mod">
          <ac:chgData name="Oliver Hill" userId="429a735e-4672-4c9b-8bfa-e7f8e6ae6b63" providerId="ADAL" clId="{C1F5298F-83A3-4F34-8DFB-3F62596DAE92}" dt="2024-02-26T21:06:52.931" v="1282" actId="1076"/>
          <ac:picMkLst>
            <pc:docMk/>
            <pc:sldMk cId="922434681" sldId="1971"/>
            <ac:picMk id="4" creationId="{056103AD-7709-DE85-2A9A-DE8CABB56F20}"/>
          </ac:picMkLst>
        </pc:picChg>
        <pc:picChg chg="del mod">
          <ac:chgData name="Oliver Hill" userId="429a735e-4672-4c9b-8bfa-e7f8e6ae6b63" providerId="ADAL" clId="{C1F5298F-83A3-4F34-8DFB-3F62596DAE92}" dt="2024-02-26T14:32:49.468" v="294" actId="478"/>
          <ac:picMkLst>
            <pc:docMk/>
            <pc:sldMk cId="922434681" sldId="1971"/>
            <ac:picMk id="5" creationId="{1C03EDEF-09E3-C861-0CBC-E04F114FF018}"/>
          </ac:picMkLst>
        </pc:picChg>
        <pc:picChg chg="del">
          <ac:chgData name="Oliver Hill" userId="429a735e-4672-4c9b-8bfa-e7f8e6ae6b63" providerId="ADAL" clId="{C1F5298F-83A3-4F34-8DFB-3F62596DAE92}" dt="2024-02-26T14:32:47.311" v="291" actId="478"/>
          <ac:picMkLst>
            <pc:docMk/>
            <pc:sldMk cId="922434681" sldId="1971"/>
            <ac:picMk id="6" creationId="{F310EF2F-0253-823A-D65D-070839282E8B}"/>
          </ac:picMkLst>
        </pc:picChg>
        <pc:picChg chg="del">
          <ac:chgData name="Oliver Hill" userId="429a735e-4672-4c9b-8bfa-e7f8e6ae6b63" providerId="ADAL" clId="{C1F5298F-83A3-4F34-8DFB-3F62596DAE92}" dt="2024-02-26T14:32:48.767" v="293" actId="478"/>
          <ac:picMkLst>
            <pc:docMk/>
            <pc:sldMk cId="922434681" sldId="1971"/>
            <ac:picMk id="7" creationId="{0DCE4400-0467-F10D-E757-BAF658D85EA5}"/>
          </ac:picMkLst>
        </pc:picChg>
        <pc:picChg chg="del">
          <ac:chgData name="Oliver Hill" userId="429a735e-4672-4c9b-8bfa-e7f8e6ae6b63" providerId="ADAL" clId="{C1F5298F-83A3-4F34-8DFB-3F62596DAE92}" dt="2024-02-26T14:32:47.880" v="292" actId="478"/>
          <ac:picMkLst>
            <pc:docMk/>
            <pc:sldMk cId="922434681" sldId="1971"/>
            <ac:picMk id="8" creationId="{E6FBECAF-78DB-25FB-AD72-2C9EECD4F60E}"/>
          </ac:picMkLst>
        </pc:picChg>
        <pc:picChg chg="del">
          <ac:chgData name="Oliver Hill" userId="429a735e-4672-4c9b-8bfa-e7f8e6ae6b63" providerId="ADAL" clId="{C1F5298F-83A3-4F34-8DFB-3F62596DAE92}" dt="2024-02-26T14:32:36.994" v="286" actId="478"/>
          <ac:picMkLst>
            <pc:docMk/>
            <pc:sldMk cId="922434681" sldId="1971"/>
            <ac:picMk id="9" creationId="{13261B14-7EDF-C921-D35D-B8E0293D85D4}"/>
          </ac:picMkLst>
        </pc:picChg>
        <pc:picChg chg="del mod">
          <ac:chgData name="Oliver Hill" userId="429a735e-4672-4c9b-8bfa-e7f8e6ae6b63" providerId="ADAL" clId="{C1F5298F-83A3-4F34-8DFB-3F62596DAE92}" dt="2024-02-26T14:32:49.886" v="295" actId="478"/>
          <ac:picMkLst>
            <pc:docMk/>
            <pc:sldMk cId="922434681" sldId="1971"/>
            <ac:picMk id="10" creationId="{E3DD8B6B-93A9-3B1B-C1B2-392509E7DD84}"/>
          </ac:picMkLst>
        </pc:picChg>
        <pc:picChg chg="add mod ord">
          <ac:chgData name="Oliver Hill" userId="429a735e-4672-4c9b-8bfa-e7f8e6ae6b63" providerId="ADAL" clId="{C1F5298F-83A3-4F34-8DFB-3F62596DAE92}" dt="2024-02-26T21:06:56.170" v="1283" actId="1076"/>
          <ac:picMkLst>
            <pc:docMk/>
            <pc:sldMk cId="922434681" sldId="1971"/>
            <ac:picMk id="12" creationId="{F6E6C78D-697F-229E-82A3-D814BC49DFCC}"/>
          </ac:picMkLst>
        </pc:picChg>
        <pc:picChg chg="add mod ord">
          <ac:chgData name="Oliver Hill" userId="429a735e-4672-4c9b-8bfa-e7f8e6ae6b63" providerId="ADAL" clId="{C1F5298F-83A3-4F34-8DFB-3F62596DAE92}" dt="2024-02-27T10:56:25.533" v="1284" actId="1076"/>
          <ac:picMkLst>
            <pc:docMk/>
            <pc:sldMk cId="922434681" sldId="1971"/>
            <ac:picMk id="14" creationId="{0776013C-8199-8545-9F66-E8D1CD2F119B}"/>
          </ac:picMkLst>
        </pc:picChg>
        <pc:picChg chg="add mod">
          <ac:chgData name="Oliver Hill" userId="429a735e-4672-4c9b-8bfa-e7f8e6ae6b63" providerId="ADAL" clId="{C1F5298F-83A3-4F34-8DFB-3F62596DAE92}" dt="2024-02-26T14:51:31.980" v="312" actId="14100"/>
          <ac:picMkLst>
            <pc:docMk/>
            <pc:sldMk cId="922434681" sldId="1971"/>
            <ac:picMk id="16" creationId="{1BBAC163-FFCB-43FC-D036-CD1D56A4BB69}"/>
          </ac:picMkLst>
        </pc:picChg>
        <pc:picChg chg="add mod">
          <ac:chgData name="Oliver Hill" userId="429a735e-4672-4c9b-8bfa-e7f8e6ae6b63" providerId="ADAL" clId="{C1F5298F-83A3-4F34-8DFB-3F62596DAE92}" dt="2024-02-27T10:56:26.666" v="1285" actId="1076"/>
          <ac:picMkLst>
            <pc:docMk/>
            <pc:sldMk cId="922434681" sldId="1971"/>
            <ac:picMk id="18" creationId="{37708AB2-92E4-D717-73BF-52D80DC02C6B}"/>
          </ac:picMkLst>
        </pc:picChg>
      </pc:sldChg>
      <pc:sldChg chg="del">
        <pc:chgData name="Oliver Hill" userId="429a735e-4672-4c9b-8bfa-e7f8e6ae6b63" providerId="ADAL" clId="{C1F5298F-83A3-4F34-8DFB-3F62596DAE92}" dt="2024-02-26T15:18:20.076" v="718" actId="47"/>
        <pc:sldMkLst>
          <pc:docMk/>
          <pc:sldMk cId="3823899275" sldId="1972"/>
        </pc:sldMkLst>
      </pc:sldChg>
      <pc:sldChg chg="modNotesTx">
        <pc:chgData name="Oliver Hill" userId="429a735e-4672-4c9b-8bfa-e7f8e6ae6b63" providerId="ADAL" clId="{C1F5298F-83A3-4F34-8DFB-3F62596DAE92}" dt="2024-02-27T22:32:34.140" v="1323" actId="20577"/>
        <pc:sldMkLst>
          <pc:docMk/>
          <pc:sldMk cId="1575008593" sldId="1973"/>
        </pc:sldMkLst>
      </pc:sldChg>
      <pc:sldChg chg="modSp mod">
        <pc:chgData name="Oliver Hill" userId="429a735e-4672-4c9b-8bfa-e7f8e6ae6b63" providerId="ADAL" clId="{C1F5298F-83A3-4F34-8DFB-3F62596DAE92}" dt="2024-02-26T15:35:18" v="1047" actId="20577"/>
        <pc:sldMkLst>
          <pc:docMk/>
          <pc:sldMk cId="2924615035" sldId="1975"/>
        </pc:sldMkLst>
        <pc:spChg chg="mod">
          <ac:chgData name="Oliver Hill" userId="429a735e-4672-4c9b-8bfa-e7f8e6ae6b63" providerId="ADAL" clId="{C1F5298F-83A3-4F34-8DFB-3F62596DAE92}" dt="2024-02-26T15:30:36.152" v="727" actId="14100"/>
          <ac:spMkLst>
            <pc:docMk/>
            <pc:sldMk cId="2924615035" sldId="1975"/>
            <ac:spMk id="2" creationId="{58F4A232-9657-720F-12DB-F9DE8B2718E8}"/>
          </ac:spMkLst>
        </pc:spChg>
        <pc:graphicFrameChg chg="mod">
          <ac:chgData name="Oliver Hill" userId="429a735e-4672-4c9b-8bfa-e7f8e6ae6b63" providerId="ADAL" clId="{C1F5298F-83A3-4F34-8DFB-3F62596DAE92}" dt="2024-02-26T15:35:18" v="1047" actId="20577"/>
          <ac:graphicFrameMkLst>
            <pc:docMk/>
            <pc:sldMk cId="2924615035" sldId="1975"/>
            <ac:graphicFrameMk id="5" creationId="{9BF03E1A-299E-D3BC-759E-E2177A6DA7D8}"/>
          </ac:graphicFrameMkLst>
        </pc:graphicFrameChg>
      </pc:sldChg>
      <pc:sldChg chg="del">
        <pc:chgData name="Oliver Hill" userId="429a735e-4672-4c9b-8bfa-e7f8e6ae6b63" providerId="ADAL" clId="{C1F5298F-83A3-4F34-8DFB-3F62596DAE92}" dt="2024-02-22T16:50:43.355" v="31" actId="47"/>
        <pc:sldMkLst>
          <pc:docMk/>
          <pc:sldMk cId="1188729561" sldId="1979"/>
        </pc:sldMkLst>
      </pc:sldChg>
      <pc:sldChg chg="modSp mod modNotesTx">
        <pc:chgData name="Oliver Hill" userId="429a735e-4672-4c9b-8bfa-e7f8e6ae6b63" providerId="ADAL" clId="{C1F5298F-83A3-4F34-8DFB-3F62596DAE92}" dt="2024-02-26T15:17:55.597" v="716" actId="313"/>
        <pc:sldMkLst>
          <pc:docMk/>
          <pc:sldMk cId="3249114313" sldId="1982"/>
        </pc:sldMkLst>
        <pc:spChg chg="mod">
          <ac:chgData name="Oliver Hill" userId="429a735e-4672-4c9b-8bfa-e7f8e6ae6b63" providerId="ADAL" clId="{C1F5298F-83A3-4F34-8DFB-3F62596DAE92}" dt="2024-02-26T15:17:33.293" v="686" actId="20577"/>
          <ac:spMkLst>
            <pc:docMk/>
            <pc:sldMk cId="3249114313" sldId="1982"/>
            <ac:spMk id="3" creationId="{A3858C8A-342E-0463-396B-C53968ECF05C}"/>
          </ac:spMkLst>
        </pc:spChg>
        <pc:spChg chg="mod">
          <ac:chgData name="Oliver Hill" userId="429a735e-4672-4c9b-8bfa-e7f8e6ae6b63" providerId="ADAL" clId="{C1F5298F-83A3-4F34-8DFB-3F62596DAE92}" dt="2024-02-26T15:16:56.402" v="620" actId="20578"/>
          <ac:spMkLst>
            <pc:docMk/>
            <pc:sldMk cId="3249114313" sldId="1982"/>
            <ac:spMk id="4" creationId="{919753EE-892F-BF8F-5F5A-79798EE783C5}"/>
          </ac:spMkLst>
        </pc:spChg>
      </pc:sldChg>
      <pc:sldChg chg="modSp mod ord">
        <pc:chgData name="Oliver Hill" userId="429a735e-4672-4c9b-8bfa-e7f8e6ae6b63" providerId="ADAL" clId="{C1F5298F-83A3-4F34-8DFB-3F62596DAE92}" dt="2024-02-26T15:22:35.029" v="725" actId="403"/>
        <pc:sldMkLst>
          <pc:docMk/>
          <pc:sldMk cId="1703473200" sldId="1983"/>
        </pc:sldMkLst>
        <pc:spChg chg="mod">
          <ac:chgData name="Oliver Hill" userId="429a735e-4672-4c9b-8bfa-e7f8e6ae6b63" providerId="ADAL" clId="{C1F5298F-83A3-4F34-8DFB-3F62596DAE92}" dt="2024-02-26T15:22:35.029" v="725" actId="403"/>
          <ac:spMkLst>
            <pc:docMk/>
            <pc:sldMk cId="1703473200" sldId="1983"/>
            <ac:spMk id="6" creationId="{CA07A406-1687-49A3-D523-9B8EA1D18AE2}"/>
          </ac:spMkLst>
        </pc:spChg>
      </pc:sldChg>
      <pc:sldChg chg="addSp delSp modSp new mod">
        <pc:chgData name="Oliver Hill" userId="429a735e-4672-4c9b-8bfa-e7f8e6ae6b63" providerId="ADAL" clId="{C1F5298F-83A3-4F34-8DFB-3F62596DAE92}" dt="2024-02-27T10:57:15.761" v="1289" actId="14100"/>
        <pc:sldMkLst>
          <pc:docMk/>
          <pc:sldMk cId="122775797" sldId="1984"/>
        </pc:sldMkLst>
        <pc:spChg chg="del">
          <ac:chgData name="Oliver Hill" userId="429a735e-4672-4c9b-8bfa-e7f8e6ae6b63" providerId="ADAL" clId="{C1F5298F-83A3-4F34-8DFB-3F62596DAE92}" dt="2024-02-22T16:50:20.714" v="1" actId="478"/>
          <ac:spMkLst>
            <pc:docMk/>
            <pc:sldMk cId="122775797" sldId="1984"/>
            <ac:spMk id="2" creationId="{E14D6540-A060-4D0E-8FE2-30149DA13AFB}"/>
          </ac:spMkLst>
        </pc:spChg>
        <pc:spChg chg="mod">
          <ac:chgData name="Oliver Hill" userId="429a735e-4672-4c9b-8bfa-e7f8e6ae6b63" providerId="ADAL" clId="{C1F5298F-83A3-4F34-8DFB-3F62596DAE92}" dt="2024-02-27T10:57:09.938" v="1288" actId="14100"/>
          <ac:spMkLst>
            <pc:docMk/>
            <pc:sldMk cId="122775797" sldId="1984"/>
            <ac:spMk id="3" creationId="{7F98DE8C-9326-BAD1-9E8E-CB32B12FACB8}"/>
          </ac:spMkLst>
        </pc:spChg>
        <pc:spChg chg="add mod">
          <ac:chgData name="Oliver Hill" userId="429a735e-4672-4c9b-8bfa-e7f8e6ae6b63" providerId="ADAL" clId="{C1F5298F-83A3-4F34-8DFB-3F62596DAE92}" dt="2024-02-27T10:57:15.761" v="1289" actId="14100"/>
          <ac:spMkLst>
            <pc:docMk/>
            <pc:sldMk cId="122775797" sldId="1984"/>
            <ac:spMk id="4" creationId="{9361B3D6-818A-CDC2-51BE-7EDF3E5CEC0C}"/>
          </ac:spMkLst>
        </pc:spChg>
      </pc:sldChg>
      <pc:sldChg chg="new del">
        <pc:chgData name="Oliver Hill" userId="429a735e-4672-4c9b-8bfa-e7f8e6ae6b63" providerId="ADAL" clId="{C1F5298F-83A3-4F34-8DFB-3F62596DAE92}" dt="2024-02-26T15:17:58.748" v="717" actId="47"/>
        <pc:sldMkLst>
          <pc:docMk/>
          <pc:sldMk cId="1381012695" sldId="1985"/>
        </pc:sldMkLst>
      </pc:sldChg>
      <pc:sldChg chg="addSp modSp add mod modNotesTx">
        <pc:chgData name="Oliver Hill" userId="429a735e-4672-4c9b-8bfa-e7f8e6ae6b63" providerId="ADAL" clId="{C1F5298F-83A3-4F34-8DFB-3F62596DAE92}" dt="2024-02-26T20:57:02.665" v="1278" actId="20577"/>
        <pc:sldMkLst>
          <pc:docMk/>
          <pc:sldMk cId="1520632066" sldId="1985"/>
        </pc:sldMkLst>
        <pc:spChg chg="mod">
          <ac:chgData name="Oliver Hill" userId="429a735e-4672-4c9b-8bfa-e7f8e6ae6b63" providerId="ADAL" clId="{C1F5298F-83A3-4F34-8DFB-3F62596DAE92}" dt="2024-02-26T20:56:06.241" v="1195" actId="20577"/>
          <ac:spMkLst>
            <pc:docMk/>
            <pc:sldMk cId="1520632066" sldId="1985"/>
            <ac:spMk id="2" creationId="{66443ADF-B285-FD0F-3171-EFD978E0A589}"/>
          </ac:spMkLst>
        </pc:spChg>
        <pc:spChg chg="add mod">
          <ac:chgData name="Oliver Hill" userId="429a735e-4672-4c9b-8bfa-e7f8e6ae6b63" providerId="ADAL" clId="{C1F5298F-83A3-4F34-8DFB-3F62596DAE92}" dt="2024-02-26T20:56:23.213" v="1228" actId="20577"/>
          <ac:spMkLst>
            <pc:docMk/>
            <pc:sldMk cId="1520632066" sldId="1985"/>
            <ac:spMk id="3" creationId="{1FABB524-DB1D-44D0-1EDF-FEFD1281CF89}"/>
          </ac:spMkLst>
        </pc:spChg>
        <pc:spChg chg="mod">
          <ac:chgData name="Oliver Hill" userId="429a735e-4672-4c9b-8bfa-e7f8e6ae6b63" providerId="ADAL" clId="{C1F5298F-83A3-4F34-8DFB-3F62596DAE92}" dt="2024-02-26T20:56:17.049" v="1199" actId="20577"/>
          <ac:spMkLst>
            <pc:docMk/>
            <pc:sldMk cId="1520632066" sldId="1985"/>
            <ac:spMk id="6" creationId="{1BB2EFBE-5BE4-DF00-09B9-0B8C46913C9D}"/>
          </ac:spMkLst>
        </pc:spChg>
      </pc:sldChg>
      <pc:sldChg chg="new del">
        <pc:chgData name="Oliver Hill" userId="429a735e-4672-4c9b-8bfa-e7f8e6ae6b63" providerId="ADAL" clId="{C1F5298F-83A3-4F34-8DFB-3F62596DAE92}" dt="2024-02-26T15:30:29.373" v="726" actId="47"/>
        <pc:sldMkLst>
          <pc:docMk/>
          <pc:sldMk cId="3710550524" sldId="1985"/>
        </pc:sldMkLst>
      </pc:sldChg>
      <pc:sldChg chg="addSp delSp modSp add del mod modClrScheme chgLayout">
        <pc:chgData name="Oliver Hill" userId="429a735e-4672-4c9b-8bfa-e7f8e6ae6b63" providerId="ADAL" clId="{C1F5298F-83A3-4F34-8DFB-3F62596DAE92}" dt="2024-02-26T15:03:11.983" v="320" actId="47"/>
        <pc:sldMkLst>
          <pc:docMk/>
          <pc:sldMk cId="1416994758" sldId="1986"/>
        </pc:sldMkLst>
        <pc:spChg chg="mod ord">
          <ac:chgData name="Oliver Hill" userId="429a735e-4672-4c9b-8bfa-e7f8e6ae6b63" providerId="ADAL" clId="{C1F5298F-83A3-4F34-8DFB-3F62596DAE92}" dt="2024-02-26T14:26:55.905" v="242" actId="14100"/>
          <ac:spMkLst>
            <pc:docMk/>
            <pc:sldMk cId="1416994758" sldId="1986"/>
            <ac:spMk id="2" creationId="{67900626-7F6F-41EF-12A3-BEE364191594}"/>
          </ac:spMkLst>
        </pc:spChg>
        <pc:spChg chg="add del mod">
          <ac:chgData name="Oliver Hill" userId="429a735e-4672-4c9b-8bfa-e7f8e6ae6b63" providerId="ADAL" clId="{C1F5298F-83A3-4F34-8DFB-3F62596DAE92}" dt="2024-02-26T14:23:32.014" v="200" actId="478"/>
          <ac:spMkLst>
            <pc:docMk/>
            <pc:sldMk cId="1416994758" sldId="1986"/>
            <ac:spMk id="3" creationId="{688D8794-8EDD-1D56-8CEA-B2B8F87B31FC}"/>
          </ac:spMkLst>
        </pc:spChg>
        <pc:spChg chg="add mod ord">
          <ac:chgData name="Oliver Hill" userId="429a735e-4672-4c9b-8bfa-e7f8e6ae6b63" providerId="ADAL" clId="{C1F5298F-83A3-4F34-8DFB-3F62596DAE92}" dt="2024-02-26T14:25:46.423" v="238" actId="12"/>
          <ac:spMkLst>
            <pc:docMk/>
            <pc:sldMk cId="1416994758" sldId="1986"/>
            <ac:spMk id="4" creationId="{5B51E4E5-5C4E-6E8A-DC14-78A0E3EF5D02}"/>
          </ac:spMkLst>
        </pc:spChg>
        <pc:spChg chg="add mod ord">
          <ac:chgData name="Oliver Hill" userId="429a735e-4672-4c9b-8bfa-e7f8e6ae6b63" providerId="ADAL" clId="{C1F5298F-83A3-4F34-8DFB-3F62596DAE92}" dt="2024-02-26T14:31:23.517" v="281" actId="27636"/>
          <ac:spMkLst>
            <pc:docMk/>
            <pc:sldMk cId="1416994758" sldId="1986"/>
            <ac:spMk id="11" creationId="{6BC53797-72F5-992F-69AB-B4871BA53F1F}"/>
          </ac:spMkLst>
        </pc:spChg>
        <pc:picChg chg="del">
          <ac:chgData name="Oliver Hill" userId="429a735e-4672-4c9b-8bfa-e7f8e6ae6b63" providerId="ADAL" clId="{C1F5298F-83A3-4F34-8DFB-3F62596DAE92}" dt="2024-02-26T14:19:55.073" v="177" actId="478"/>
          <ac:picMkLst>
            <pc:docMk/>
            <pc:sldMk cId="1416994758" sldId="1986"/>
            <ac:picMk id="5" creationId="{A0B93AC5-0E63-2B71-F070-991F7FDEA519}"/>
          </ac:picMkLst>
        </pc:picChg>
        <pc:picChg chg="del">
          <ac:chgData name="Oliver Hill" userId="429a735e-4672-4c9b-8bfa-e7f8e6ae6b63" providerId="ADAL" clId="{C1F5298F-83A3-4F34-8DFB-3F62596DAE92}" dt="2024-02-26T14:19:53.983" v="174" actId="478"/>
          <ac:picMkLst>
            <pc:docMk/>
            <pc:sldMk cId="1416994758" sldId="1986"/>
            <ac:picMk id="6" creationId="{E45751F3-2028-E9DD-BB10-526E724BA43E}"/>
          </ac:picMkLst>
        </pc:picChg>
        <pc:picChg chg="del">
          <ac:chgData name="Oliver Hill" userId="429a735e-4672-4c9b-8bfa-e7f8e6ae6b63" providerId="ADAL" clId="{C1F5298F-83A3-4F34-8DFB-3F62596DAE92}" dt="2024-02-26T14:19:54.726" v="176" actId="478"/>
          <ac:picMkLst>
            <pc:docMk/>
            <pc:sldMk cId="1416994758" sldId="1986"/>
            <ac:picMk id="7" creationId="{3AF7EF58-A1B0-D442-539D-D508AA417531}"/>
          </ac:picMkLst>
        </pc:picChg>
        <pc:picChg chg="del">
          <ac:chgData name="Oliver Hill" userId="429a735e-4672-4c9b-8bfa-e7f8e6ae6b63" providerId="ADAL" clId="{C1F5298F-83A3-4F34-8DFB-3F62596DAE92}" dt="2024-02-26T14:19:54.386" v="175" actId="478"/>
          <ac:picMkLst>
            <pc:docMk/>
            <pc:sldMk cId="1416994758" sldId="1986"/>
            <ac:picMk id="8" creationId="{60C8FCEB-2FB8-9BED-6F34-BA7FB0F5F589}"/>
          </ac:picMkLst>
        </pc:picChg>
        <pc:picChg chg="del">
          <ac:chgData name="Oliver Hill" userId="429a735e-4672-4c9b-8bfa-e7f8e6ae6b63" providerId="ADAL" clId="{C1F5298F-83A3-4F34-8DFB-3F62596DAE92}" dt="2024-02-26T14:19:53.637" v="173" actId="478"/>
          <ac:picMkLst>
            <pc:docMk/>
            <pc:sldMk cId="1416994758" sldId="1986"/>
            <ac:picMk id="9" creationId="{410E5FC5-6EE1-DD4F-17E7-583FEEBEAA39}"/>
          </ac:picMkLst>
        </pc:picChg>
        <pc:picChg chg="del">
          <ac:chgData name="Oliver Hill" userId="429a735e-4672-4c9b-8bfa-e7f8e6ae6b63" providerId="ADAL" clId="{C1F5298F-83A3-4F34-8DFB-3F62596DAE92}" dt="2024-02-26T14:19:55.578" v="178" actId="478"/>
          <ac:picMkLst>
            <pc:docMk/>
            <pc:sldMk cId="1416994758" sldId="1986"/>
            <ac:picMk id="10" creationId="{B4DAFEE7-177F-DDBB-DD5D-E2B174F1512E}"/>
          </ac:picMkLst>
        </pc:picChg>
        <pc:picChg chg="add del mod">
          <ac:chgData name="Oliver Hill" userId="429a735e-4672-4c9b-8bfa-e7f8e6ae6b63" providerId="ADAL" clId="{C1F5298F-83A3-4F34-8DFB-3F62596DAE92}" dt="2024-02-26T14:28:03.853" v="251" actId="478"/>
          <ac:picMkLst>
            <pc:docMk/>
            <pc:sldMk cId="1416994758" sldId="1986"/>
            <ac:picMk id="1026" creationId="{27D9EBF1-03B0-C627-F464-069AB050D844}"/>
          </ac:picMkLst>
        </pc:picChg>
        <pc:picChg chg="add mod">
          <ac:chgData name="Oliver Hill" userId="429a735e-4672-4c9b-8bfa-e7f8e6ae6b63" providerId="ADAL" clId="{C1F5298F-83A3-4F34-8DFB-3F62596DAE92}" dt="2024-02-26T14:31:59.703" v="285" actId="1076"/>
          <ac:picMkLst>
            <pc:docMk/>
            <pc:sldMk cId="1416994758" sldId="1986"/>
            <ac:picMk id="1028" creationId="{663147AB-74B1-29AB-AB90-758B5371A796}"/>
          </ac:picMkLst>
        </pc:picChg>
      </pc:sldChg>
      <pc:sldChg chg="addSp delSp new del mod modClrScheme chgLayout">
        <pc:chgData name="Oliver Hill" userId="429a735e-4672-4c9b-8bfa-e7f8e6ae6b63" providerId="ADAL" clId="{C1F5298F-83A3-4F34-8DFB-3F62596DAE92}" dt="2024-02-26T15:03:11.983" v="320" actId="47"/>
        <pc:sldMkLst>
          <pc:docMk/>
          <pc:sldMk cId="3367257209" sldId="1987"/>
        </pc:sldMkLst>
        <pc:spChg chg="del">
          <ac:chgData name="Oliver Hill" userId="429a735e-4672-4c9b-8bfa-e7f8e6ae6b63" providerId="ADAL" clId="{C1F5298F-83A3-4F34-8DFB-3F62596DAE92}" dt="2024-02-26T14:31:34.132" v="283" actId="700"/>
          <ac:spMkLst>
            <pc:docMk/>
            <pc:sldMk cId="3367257209" sldId="1987"/>
            <ac:spMk id="2" creationId="{36DD1DEF-9D9E-5F46-9E96-A6BED17F6F9C}"/>
          </ac:spMkLst>
        </pc:spChg>
        <pc:spChg chg="del">
          <ac:chgData name="Oliver Hill" userId="429a735e-4672-4c9b-8bfa-e7f8e6ae6b63" providerId="ADAL" clId="{C1F5298F-83A3-4F34-8DFB-3F62596DAE92}" dt="2024-02-26T14:31:34.132" v="283" actId="700"/>
          <ac:spMkLst>
            <pc:docMk/>
            <pc:sldMk cId="3367257209" sldId="1987"/>
            <ac:spMk id="3" creationId="{076EAD36-3C5B-A977-225E-D83CC6BBD6F2}"/>
          </ac:spMkLst>
        </pc:spChg>
        <pc:spChg chg="del">
          <ac:chgData name="Oliver Hill" userId="429a735e-4672-4c9b-8bfa-e7f8e6ae6b63" providerId="ADAL" clId="{C1F5298F-83A3-4F34-8DFB-3F62596DAE92}" dt="2024-02-26T14:31:34.132" v="283" actId="700"/>
          <ac:spMkLst>
            <pc:docMk/>
            <pc:sldMk cId="3367257209" sldId="1987"/>
            <ac:spMk id="4" creationId="{44CD8D02-F939-EA14-57D7-25BEBACA27F4}"/>
          </ac:spMkLst>
        </pc:spChg>
        <pc:picChg chg="add">
          <ac:chgData name="Oliver Hill" userId="429a735e-4672-4c9b-8bfa-e7f8e6ae6b63" providerId="ADAL" clId="{C1F5298F-83A3-4F34-8DFB-3F62596DAE92}" dt="2024-02-26T14:31:36.229" v="284"/>
          <ac:picMkLst>
            <pc:docMk/>
            <pc:sldMk cId="3367257209" sldId="1987"/>
            <ac:picMk id="2050" creationId="{23DF1906-F026-EB30-FCC4-06118421CDE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66B7FA-020F-485A-9F6D-C9F92C3BB669}" type="doc">
      <dgm:prSet loTypeId="urn:microsoft.com/office/officeart/2005/8/layout/defaul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GB"/>
        </a:p>
      </dgm:t>
    </dgm:pt>
    <dgm:pt modelId="{5A7E7420-1EBA-45DF-A6DE-7F15A71F02A7}">
      <dgm:prSet phldrT="[Text]"/>
      <dgm:spPr/>
      <dgm:t>
        <a:bodyPr/>
        <a:lstStyle/>
        <a:p>
          <a:r>
            <a:rPr lang="en-GB" dirty="0"/>
            <a:t>Colour coded labelling of stock room</a:t>
          </a:r>
        </a:p>
      </dgm:t>
    </dgm:pt>
    <dgm:pt modelId="{46932403-D87C-40C4-9C92-8C114256EE61}" type="parTrans" cxnId="{1EEA1012-4BD4-4E4D-ACD7-B1A16BD94A57}">
      <dgm:prSet/>
      <dgm:spPr/>
      <dgm:t>
        <a:bodyPr/>
        <a:lstStyle/>
        <a:p>
          <a:endParaRPr lang="en-GB"/>
        </a:p>
      </dgm:t>
    </dgm:pt>
    <dgm:pt modelId="{75613D3C-5248-4CCF-AD56-34D6E106AAE0}" type="sibTrans" cxnId="{1EEA1012-4BD4-4E4D-ACD7-B1A16BD94A57}">
      <dgm:prSet/>
      <dgm:spPr/>
      <dgm:t>
        <a:bodyPr/>
        <a:lstStyle/>
        <a:p>
          <a:endParaRPr lang="en-GB"/>
        </a:p>
      </dgm:t>
    </dgm:pt>
    <dgm:pt modelId="{F64FCB8F-A98F-4715-9425-B47DC0355A63}">
      <dgm:prSet phldrT="[Text]"/>
      <dgm:spPr/>
      <dgm:t>
        <a:bodyPr/>
        <a:lstStyle/>
        <a:p>
          <a:r>
            <a:rPr lang="en-GB" dirty="0"/>
            <a:t>Project on quality assurance of equipment cleanliness</a:t>
          </a:r>
        </a:p>
      </dgm:t>
    </dgm:pt>
    <dgm:pt modelId="{31293F37-5573-4AF4-A8F9-15BB1B5D51B9}" type="parTrans" cxnId="{A3781124-24FA-4D2B-A23A-6F4F2CAB0F3B}">
      <dgm:prSet/>
      <dgm:spPr/>
      <dgm:t>
        <a:bodyPr/>
        <a:lstStyle/>
        <a:p>
          <a:endParaRPr lang="en-GB"/>
        </a:p>
      </dgm:t>
    </dgm:pt>
    <dgm:pt modelId="{72691E8E-1C41-49A4-8231-53704FEB9A1D}" type="sibTrans" cxnId="{A3781124-24FA-4D2B-A23A-6F4F2CAB0F3B}">
      <dgm:prSet/>
      <dgm:spPr/>
      <dgm:t>
        <a:bodyPr/>
        <a:lstStyle/>
        <a:p>
          <a:endParaRPr lang="en-GB"/>
        </a:p>
      </dgm:t>
    </dgm:pt>
    <dgm:pt modelId="{96AF2DB0-A68C-4289-8F59-77CFE308EE99}">
      <dgm:prSet phldrT="[Text]"/>
      <dgm:spPr/>
      <dgm:t>
        <a:bodyPr/>
        <a:lstStyle/>
        <a:p>
          <a:r>
            <a:rPr lang="en-GB" dirty="0"/>
            <a:t>Patient satisfaction survey</a:t>
          </a:r>
        </a:p>
      </dgm:t>
    </dgm:pt>
    <dgm:pt modelId="{0564E131-D89A-4C9F-9D0E-5CD3932C2ECB}" type="parTrans" cxnId="{BD4BE817-21B0-4E83-8F7D-C762806CF764}">
      <dgm:prSet/>
      <dgm:spPr/>
      <dgm:t>
        <a:bodyPr/>
        <a:lstStyle/>
        <a:p>
          <a:endParaRPr lang="en-GB"/>
        </a:p>
      </dgm:t>
    </dgm:pt>
    <dgm:pt modelId="{158BB693-98CC-4030-AEDB-BF9A4760097C}" type="sibTrans" cxnId="{BD4BE817-21B0-4E83-8F7D-C762806CF764}">
      <dgm:prSet/>
      <dgm:spPr/>
      <dgm:t>
        <a:bodyPr/>
        <a:lstStyle/>
        <a:p>
          <a:endParaRPr lang="en-GB"/>
        </a:p>
      </dgm:t>
    </dgm:pt>
    <dgm:pt modelId="{7EDFF69A-3973-4618-A972-3BC9FB81BB31}">
      <dgm:prSet phldrT="[Text]"/>
      <dgm:spPr/>
      <dgm:t>
        <a:bodyPr/>
        <a:lstStyle/>
        <a:p>
          <a:r>
            <a:rPr lang="en-GB" dirty="0"/>
            <a:t>Roles &amp; responsibilities in maternity wards explained simply leaflet</a:t>
          </a:r>
        </a:p>
      </dgm:t>
    </dgm:pt>
    <dgm:pt modelId="{AC23F2B3-42C2-498E-8FA1-9A47180513BC}" type="parTrans" cxnId="{642F642D-8263-4314-B8FB-6A28D645A863}">
      <dgm:prSet/>
      <dgm:spPr/>
      <dgm:t>
        <a:bodyPr/>
        <a:lstStyle/>
        <a:p>
          <a:endParaRPr lang="en-GB"/>
        </a:p>
      </dgm:t>
    </dgm:pt>
    <dgm:pt modelId="{0CF4A0F5-86F8-47B8-B226-7B545919D8F1}" type="sibTrans" cxnId="{642F642D-8263-4314-B8FB-6A28D645A863}">
      <dgm:prSet/>
      <dgm:spPr/>
      <dgm:t>
        <a:bodyPr/>
        <a:lstStyle/>
        <a:p>
          <a:endParaRPr lang="en-GB"/>
        </a:p>
      </dgm:t>
    </dgm:pt>
    <dgm:pt modelId="{DFFAA3FB-FD32-48DC-96AC-404ED1448599}">
      <dgm:prSet phldrT="[Text]"/>
      <dgm:spPr/>
      <dgm:t>
        <a:bodyPr/>
        <a:lstStyle/>
        <a:p>
          <a:r>
            <a:rPr lang="en-GB" dirty="0"/>
            <a:t>Sharing best practice across hospitals (with other apprentices) project</a:t>
          </a:r>
        </a:p>
      </dgm:t>
    </dgm:pt>
    <dgm:pt modelId="{D4B5C6CC-D698-471D-96CB-F703EB534731}" type="parTrans" cxnId="{A900DE44-D5AB-47B1-909F-A2616C6A184A}">
      <dgm:prSet/>
      <dgm:spPr/>
      <dgm:t>
        <a:bodyPr/>
        <a:lstStyle/>
        <a:p>
          <a:endParaRPr lang="en-GB"/>
        </a:p>
      </dgm:t>
    </dgm:pt>
    <dgm:pt modelId="{6BE95DFB-A5AB-4B27-9104-8CD32F2BC5FE}" type="sibTrans" cxnId="{A900DE44-D5AB-47B1-909F-A2616C6A184A}">
      <dgm:prSet/>
      <dgm:spPr/>
      <dgm:t>
        <a:bodyPr/>
        <a:lstStyle/>
        <a:p>
          <a:endParaRPr lang="en-GB"/>
        </a:p>
      </dgm:t>
    </dgm:pt>
    <dgm:pt modelId="{A6FEEDB3-EA50-4CC9-B3BD-B500E2C3E5AE}">
      <dgm:prSet/>
      <dgm:spPr/>
      <dgm:t>
        <a:bodyPr/>
        <a:lstStyle/>
        <a:p>
          <a:r>
            <a:rPr lang="en-GB" dirty="0"/>
            <a:t>Mentoring colleagues / CPD workbook</a:t>
          </a:r>
        </a:p>
        <a:p>
          <a:r>
            <a:rPr lang="en-GB" dirty="0"/>
            <a:t>Standardising new starters</a:t>
          </a:r>
        </a:p>
      </dgm:t>
    </dgm:pt>
    <dgm:pt modelId="{C2883D85-457E-4341-B218-D0D20A2ABC76}" type="parTrans" cxnId="{51194F7C-751A-47F6-99B8-908B39056534}">
      <dgm:prSet/>
      <dgm:spPr/>
      <dgm:t>
        <a:bodyPr/>
        <a:lstStyle/>
        <a:p>
          <a:endParaRPr lang="en-GB"/>
        </a:p>
      </dgm:t>
    </dgm:pt>
    <dgm:pt modelId="{DD02DB4D-D0DE-44C7-9253-32B36633D995}" type="sibTrans" cxnId="{51194F7C-751A-47F6-99B8-908B39056534}">
      <dgm:prSet/>
      <dgm:spPr/>
      <dgm:t>
        <a:bodyPr/>
        <a:lstStyle/>
        <a:p>
          <a:endParaRPr lang="en-GB"/>
        </a:p>
      </dgm:t>
    </dgm:pt>
    <dgm:pt modelId="{D0AFD300-DB5E-43EC-818D-ADBEBFAF5549}" type="pres">
      <dgm:prSet presAssocID="{3C66B7FA-020F-485A-9F6D-C9F92C3BB669}" presName="diagram" presStyleCnt="0">
        <dgm:presLayoutVars>
          <dgm:dir/>
          <dgm:resizeHandles val="exact"/>
        </dgm:presLayoutVars>
      </dgm:prSet>
      <dgm:spPr/>
    </dgm:pt>
    <dgm:pt modelId="{59DE99E8-6B05-428A-AF7D-FE6A542E5A6D}" type="pres">
      <dgm:prSet presAssocID="{5A7E7420-1EBA-45DF-A6DE-7F15A71F02A7}" presName="node" presStyleLbl="node1" presStyleIdx="0" presStyleCnt="6">
        <dgm:presLayoutVars>
          <dgm:bulletEnabled val="1"/>
        </dgm:presLayoutVars>
      </dgm:prSet>
      <dgm:spPr/>
    </dgm:pt>
    <dgm:pt modelId="{4745B934-129E-49AC-B4CE-40410E4287DF}" type="pres">
      <dgm:prSet presAssocID="{75613D3C-5248-4CCF-AD56-34D6E106AAE0}" presName="sibTrans" presStyleCnt="0"/>
      <dgm:spPr/>
    </dgm:pt>
    <dgm:pt modelId="{91E1DCE2-CE5F-48B6-89A4-450C5777DB07}" type="pres">
      <dgm:prSet presAssocID="{F64FCB8F-A98F-4715-9425-B47DC0355A63}" presName="node" presStyleLbl="node1" presStyleIdx="1" presStyleCnt="6">
        <dgm:presLayoutVars>
          <dgm:bulletEnabled val="1"/>
        </dgm:presLayoutVars>
      </dgm:prSet>
      <dgm:spPr/>
    </dgm:pt>
    <dgm:pt modelId="{22F93E0D-5C79-4312-94A6-FD4E757D34A1}" type="pres">
      <dgm:prSet presAssocID="{72691E8E-1C41-49A4-8231-53704FEB9A1D}" presName="sibTrans" presStyleCnt="0"/>
      <dgm:spPr/>
    </dgm:pt>
    <dgm:pt modelId="{B54703F0-BCEC-4619-9B65-51479D55633A}" type="pres">
      <dgm:prSet presAssocID="{96AF2DB0-A68C-4289-8F59-77CFE308EE99}" presName="node" presStyleLbl="node1" presStyleIdx="2" presStyleCnt="6">
        <dgm:presLayoutVars>
          <dgm:bulletEnabled val="1"/>
        </dgm:presLayoutVars>
      </dgm:prSet>
      <dgm:spPr/>
    </dgm:pt>
    <dgm:pt modelId="{F39D690A-466E-4178-8ABB-C32EDCBD3886}" type="pres">
      <dgm:prSet presAssocID="{158BB693-98CC-4030-AEDB-BF9A4760097C}" presName="sibTrans" presStyleCnt="0"/>
      <dgm:spPr/>
    </dgm:pt>
    <dgm:pt modelId="{2A2C1688-F28C-4F9B-8143-378F8DBADB9F}" type="pres">
      <dgm:prSet presAssocID="{7EDFF69A-3973-4618-A972-3BC9FB81BB31}" presName="node" presStyleLbl="node1" presStyleIdx="3" presStyleCnt="6">
        <dgm:presLayoutVars>
          <dgm:bulletEnabled val="1"/>
        </dgm:presLayoutVars>
      </dgm:prSet>
      <dgm:spPr/>
    </dgm:pt>
    <dgm:pt modelId="{BFCEB9C2-36B3-45BF-B0E2-C43C4530A57B}" type="pres">
      <dgm:prSet presAssocID="{0CF4A0F5-86F8-47B8-B226-7B545919D8F1}" presName="sibTrans" presStyleCnt="0"/>
      <dgm:spPr/>
    </dgm:pt>
    <dgm:pt modelId="{5E4E32B3-D95D-44DC-B92F-AA44FCBDCE71}" type="pres">
      <dgm:prSet presAssocID="{DFFAA3FB-FD32-48DC-96AC-404ED1448599}" presName="node" presStyleLbl="node1" presStyleIdx="4" presStyleCnt="6">
        <dgm:presLayoutVars>
          <dgm:bulletEnabled val="1"/>
        </dgm:presLayoutVars>
      </dgm:prSet>
      <dgm:spPr/>
    </dgm:pt>
    <dgm:pt modelId="{286605F3-A616-4600-973F-3C6A170E7D20}" type="pres">
      <dgm:prSet presAssocID="{6BE95DFB-A5AB-4B27-9104-8CD32F2BC5FE}" presName="sibTrans" presStyleCnt="0"/>
      <dgm:spPr/>
    </dgm:pt>
    <dgm:pt modelId="{51E62E22-8991-4317-9DC6-6864BA4CED2E}" type="pres">
      <dgm:prSet presAssocID="{A6FEEDB3-EA50-4CC9-B3BD-B500E2C3E5AE}" presName="node" presStyleLbl="node1" presStyleIdx="5" presStyleCnt="6" custLinFactNeighborX="1207">
        <dgm:presLayoutVars>
          <dgm:bulletEnabled val="1"/>
        </dgm:presLayoutVars>
      </dgm:prSet>
      <dgm:spPr/>
    </dgm:pt>
  </dgm:ptLst>
  <dgm:cxnLst>
    <dgm:cxn modelId="{1EEA1012-4BD4-4E4D-ACD7-B1A16BD94A57}" srcId="{3C66B7FA-020F-485A-9F6D-C9F92C3BB669}" destId="{5A7E7420-1EBA-45DF-A6DE-7F15A71F02A7}" srcOrd="0" destOrd="0" parTransId="{46932403-D87C-40C4-9C92-8C114256EE61}" sibTransId="{75613D3C-5248-4CCF-AD56-34D6E106AAE0}"/>
    <dgm:cxn modelId="{BD4BE817-21B0-4E83-8F7D-C762806CF764}" srcId="{3C66B7FA-020F-485A-9F6D-C9F92C3BB669}" destId="{96AF2DB0-A68C-4289-8F59-77CFE308EE99}" srcOrd="2" destOrd="0" parTransId="{0564E131-D89A-4C9F-9D0E-5CD3932C2ECB}" sibTransId="{158BB693-98CC-4030-AEDB-BF9A4760097C}"/>
    <dgm:cxn modelId="{A8944F23-A886-4117-A797-E5946E24EFEC}" type="presOf" srcId="{3C66B7FA-020F-485A-9F6D-C9F92C3BB669}" destId="{D0AFD300-DB5E-43EC-818D-ADBEBFAF5549}" srcOrd="0" destOrd="0" presId="urn:microsoft.com/office/officeart/2005/8/layout/default"/>
    <dgm:cxn modelId="{A3781124-24FA-4D2B-A23A-6F4F2CAB0F3B}" srcId="{3C66B7FA-020F-485A-9F6D-C9F92C3BB669}" destId="{F64FCB8F-A98F-4715-9425-B47DC0355A63}" srcOrd="1" destOrd="0" parTransId="{31293F37-5573-4AF4-A8F9-15BB1B5D51B9}" sibTransId="{72691E8E-1C41-49A4-8231-53704FEB9A1D}"/>
    <dgm:cxn modelId="{642F642D-8263-4314-B8FB-6A28D645A863}" srcId="{3C66B7FA-020F-485A-9F6D-C9F92C3BB669}" destId="{7EDFF69A-3973-4618-A972-3BC9FB81BB31}" srcOrd="3" destOrd="0" parTransId="{AC23F2B3-42C2-498E-8FA1-9A47180513BC}" sibTransId="{0CF4A0F5-86F8-47B8-B226-7B545919D8F1}"/>
    <dgm:cxn modelId="{3D156733-EC60-4AA3-B057-45B009B80562}" type="presOf" srcId="{A6FEEDB3-EA50-4CC9-B3BD-B500E2C3E5AE}" destId="{51E62E22-8991-4317-9DC6-6864BA4CED2E}" srcOrd="0" destOrd="0" presId="urn:microsoft.com/office/officeart/2005/8/layout/default"/>
    <dgm:cxn modelId="{6B86FD3E-3D46-4983-B8B4-E82C781C6146}" type="presOf" srcId="{7EDFF69A-3973-4618-A972-3BC9FB81BB31}" destId="{2A2C1688-F28C-4F9B-8143-378F8DBADB9F}" srcOrd="0" destOrd="0" presId="urn:microsoft.com/office/officeart/2005/8/layout/default"/>
    <dgm:cxn modelId="{A900DE44-D5AB-47B1-909F-A2616C6A184A}" srcId="{3C66B7FA-020F-485A-9F6D-C9F92C3BB669}" destId="{DFFAA3FB-FD32-48DC-96AC-404ED1448599}" srcOrd="4" destOrd="0" parTransId="{D4B5C6CC-D698-471D-96CB-F703EB534731}" sibTransId="{6BE95DFB-A5AB-4B27-9104-8CD32F2BC5FE}"/>
    <dgm:cxn modelId="{A6A8924B-D82B-4F14-A606-8456C2C67862}" type="presOf" srcId="{5A7E7420-1EBA-45DF-A6DE-7F15A71F02A7}" destId="{59DE99E8-6B05-428A-AF7D-FE6A542E5A6D}" srcOrd="0" destOrd="0" presId="urn:microsoft.com/office/officeart/2005/8/layout/default"/>
    <dgm:cxn modelId="{51194F7C-751A-47F6-99B8-908B39056534}" srcId="{3C66B7FA-020F-485A-9F6D-C9F92C3BB669}" destId="{A6FEEDB3-EA50-4CC9-B3BD-B500E2C3E5AE}" srcOrd="5" destOrd="0" parTransId="{C2883D85-457E-4341-B218-D0D20A2ABC76}" sibTransId="{DD02DB4D-D0DE-44C7-9253-32B36633D995}"/>
    <dgm:cxn modelId="{40136381-934B-47F1-9752-CEFAAB871DE0}" type="presOf" srcId="{F64FCB8F-A98F-4715-9425-B47DC0355A63}" destId="{91E1DCE2-CE5F-48B6-89A4-450C5777DB07}" srcOrd="0" destOrd="0" presId="urn:microsoft.com/office/officeart/2005/8/layout/default"/>
    <dgm:cxn modelId="{C283A197-0DA9-446B-965E-07095229015A}" type="presOf" srcId="{DFFAA3FB-FD32-48DC-96AC-404ED1448599}" destId="{5E4E32B3-D95D-44DC-B92F-AA44FCBDCE71}" srcOrd="0" destOrd="0" presId="urn:microsoft.com/office/officeart/2005/8/layout/default"/>
    <dgm:cxn modelId="{C573ACB1-438D-4795-B3E5-A48654C285DB}" type="presOf" srcId="{96AF2DB0-A68C-4289-8F59-77CFE308EE99}" destId="{B54703F0-BCEC-4619-9B65-51479D55633A}" srcOrd="0" destOrd="0" presId="urn:microsoft.com/office/officeart/2005/8/layout/default"/>
    <dgm:cxn modelId="{9ED487E4-90FA-459A-BD6F-225887FB709D}" type="presParOf" srcId="{D0AFD300-DB5E-43EC-818D-ADBEBFAF5549}" destId="{59DE99E8-6B05-428A-AF7D-FE6A542E5A6D}" srcOrd="0" destOrd="0" presId="urn:microsoft.com/office/officeart/2005/8/layout/default"/>
    <dgm:cxn modelId="{C5D0B981-0735-495C-9732-226E9E933146}" type="presParOf" srcId="{D0AFD300-DB5E-43EC-818D-ADBEBFAF5549}" destId="{4745B934-129E-49AC-B4CE-40410E4287DF}" srcOrd="1" destOrd="0" presId="urn:microsoft.com/office/officeart/2005/8/layout/default"/>
    <dgm:cxn modelId="{A8AD4440-C53E-46DF-A001-390C5A1A07A7}" type="presParOf" srcId="{D0AFD300-DB5E-43EC-818D-ADBEBFAF5549}" destId="{91E1DCE2-CE5F-48B6-89A4-450C5777DB07}" srcOrd="2" destOrd="0" presId="urn:microsoft.com/office/officeart/2005/8/layout/default"/>
    <dgm:cxn modelId="{7648D799-4002-45E3-901C-F41E6D078107}" type="presParOf" srcId="{D0AFD300-DB5E-43EC-818D-ADBEBFAF5549}" destId="{22F93E0D-5C79-4312-94A6-FD4E757D34A1}" srcOrd="3" destOrd="0" presId="urn:microsoft.com/office/officeart/2005/8/layout/default"/>
    <dgm:cxn modelId="{72103893-2863-40FF-A112-32BD0FDE361B}" type="presParOf" srcId="{D0AFD300-DB5E-43EC-818D-ADBEBFAF5549}" destId="{B54703F0-BCEC-4619-9B65-51479D55633A}" srcOrd="4" destOrd="0" presId="urn:microsoft.com/office/officeart/2005/8/layout/default"/>
    <dgm:cxn modelId="{CA6F609D-8EAA-43A3-9ED0-752DD8BEAA61}" type="presParOf" srcId="{D0AFD300-DB5E-43EC-818D-ADBEBFAF5549}" destId="{F39D690A-466E-4178-8ABB-C32EDCBD3886}" srcOrd="5" destOrd="0" presId="urn:microsoft.com/office/officeart/2005/8/layout/default"/>
    <dgm:cxn modelId="{2CD2537E-323C-4A2F-B3D8-3136739E5267}" type="presParOf" srcId="{D0AFD300-DB5E-43EC-818D-ADBEBFAF5549}" destId="{2A2C1688-F28C-4F9B-8143-378F8DBADB9F}" srcOrd="6" destOrd="0" presId="urn:microsoft.com/office/officeart/2005/8/layout/default"/>
    <dgm:cxn modelId="{683A7053-7770-4B6F-AADC-903BB7B3D187}" type="presParOf" srcId="{D0AFD300-DB5E-43EC-818D-ADBEBFAF5549}" destId="{BFCEB9C2-36B3-45BF-B0E2-C43C4530A57B}" srcOrd="7" destOrd="0" presId="urn:microsoft.com/office/officeart/2005/8/layout/default"/>
    <dgm:cxn modelId="{2B012BA2-597D-40C1-8F4B-54C172392595}" type="presParOf" srcId="{D0AFD300-DB5E-43EC-818D-ADBEBFAF5549}" destId="{5E4E32B3-D95D-44DC-B92F-AA44FCBDCE71}" srcOrd="8" destOrd="0" presId="urn:microsoft.com/office/officeart/2005/8/layout/default"/>
    <dgm:cxn modelId="{3722E3E6-D637-45EF-B5A4-C2D7A85267DB}" type="presParOf" srcId="{D0AFD300-DB5E-43EC-818D-ADBEBFAF5549}" destId="{286605F3-A616-4600-973F-3C6A170E7D20}" srcOrd="9" destOrd="0" presId="urn:microsoft.com/office/officeart/2005/8/layout/default"/>
    <dgm:cxn modelId="{13328217-D7A9-46C7-86BD-C33FC37A964B}" type="presParOf" srcId="{D0AFD300-DB5E-43EC-818D-ADBEBFAF5549}" destId="{51E62E22-8991-4317-9DC6-6864BA4CED2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DE99E8-6B05-428A-AF7D-FE6A542E5A6D}">
      <dsp:nvSpPr>
        <dsp:cNvPr id="0" name=""/>
        <dsp:cNvSpPr/>
      </dsp:nvSpPr>
      <dsp:spPr>
        <a:xfrm>
          <a:off x="0" y="526917"/>
          <a:ext cx="3357562" cy="20145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Colour coded labelling of stock room</a:t>
          </a:r>
        </a:p>
      </dsp:txBody>
      <dsp:txXfrm>
        <a:off x="0" y="526917"/>
        <a:ext cx="3357562" cy="2014537"/>
      </dsp:txXfrm>
    </dsp:sp>
    <dsp:sp modelId="{91E1DCE2-CE5F-48B6-89A4-450C5777DB07}">
      <dsp:nvSpPr>
        <dsp:cNvPr id="0" name=""/>
        <dsp:cNvSpPr/>
      </dsp:nvSpPr>
      <dsp:spPr>
        <a:xfrm>
          <a:off x="3693318" y="526917"/>
          <a:ext cx="3357562" cy="2014537"/>
        </a:xfrm>
        <a:prstGeom prst="rect">
          <a:avLst/>
        </a:prstGeom>
        <a:solidFill>
          <a:schemeClr val="accent1">
            <a:shade val="80000"/>
            <a:hueOff val="69857"/>
            <a:satOff val="-1251"/>
            <a:lumOff val="53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Project on quality assurance of equipment cleanliness</a:t>
          </a:r>
        </a:p>
      </dsp:txBody>
      <dsp:txXfrm>
        <a:off x="3693318" y="526917"/>
        <a:ext cx="3357562" cy="2014537"/>
      </dsp:txXfrm>
    </dsp:sp>
    <dsp:sp modelId="{B54703F0-BCEC-4619-9B65-51479D55633A}">
      <dsp:nvSpPr>
        <dsp:cNvPr id="0" name=""/>
        <dsp:cNvSpPr/>
      </dsp:nvSpPr>
      <dsp:spPr>
        <a:xfrm>
          <a:off x="7386637" y="526917"/>
          <a:ext cx="3357562" cy="2014537"/>
        </a:xfrm>
        <a:prstGeom prst="rect">
          <a:avLst/>
        </a:prstGeom>
        <a:solidFill>
          <a:schemeClr val="accent1">
            <a:shade val="80000"/>
            <a:hueOff val="139713"/>
            <a:satOff val="-2502"/>
            <a:lumOff val="10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Patient satisfaction survey</a:t>
          </a:r>
        </a:p>
      </dsp:txBody>
      <dsp:txXfrm>
        <a:off x="7386637" y="526917"/>
        <a:ext cx="3357562" cy="2014537"/>
      </dsp:txXfrm>
    </dsp:sp>
    <dsp:sp modelId="{2A2C1688-F28C-4F9B-8143-378F8DBADB9F}">
      <dsp:nvSpPr>
        <dsp:cNvPr id="0" name=""/>
        <dsp:cNvSpPr/>
      </dsp:nvSpPr>
      <dsp:spPr>
        <a:xfrm>
          <a:off x="0" y="2877211"/>
          <a:ext cx="3357562" cy="2014537"/>
        </a:xfrm>
        <a:prstGeom prst="rect">
          <a:avLst/>
        </a:prstGeom>
        <a:solidFill>
          <a:schemeClr val="accent1">
            <a:shade val="80000"/>
            <a:hueOff val="209570"/>
            <a:satOff val="-3754"/>
            <a:lumOff val="159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Roles &amp; responsibilities in maternity wards explained simply leaflet</a:t>
          </a:r>
        </a:p>
      </dsp:txBody>
      <dsp:txXfrm>
        <a:off x="0" y="2877211"/>
        <a:ext cx="3357562" cy="2014537"/>
      </dsp:txXfrm>
    </dsp:sp>
    <dsp:sp modelId="{5E4E32B3-D95D-44DC-B92F-AA44FCBDCE71}">
      <dsp:nvSpPr>
        <dsp:cNvPr id="0" name=""/>
        <dsp:cNvSpPr/>
      </dsp:nvSpPr>
      <dsp:spPr>
        <a:xfrm>
          <a:off x="3693318" y="2877211"/>
          <a:ext cx="3357562" cy="2014537"/>
        </a:xfrm>
        <a:prstGeom prst="rect">
          <a:avLst/>
        </a:prstGeom>
        <a:solidFill>
          <a:schemeClr val="accent1">
            <a:shade val="80000"/>
            <a:hueOff val="279426"/>
            <a:satOff val="-5005"/>
            <a:lumOff val="21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Sharing best practice across hospitals (with other apprentices) project</a:t>
          </a:r>
        </a:p>
      </dsp:txBody>
      <dsp:txXfrm>
        <a:off x="3693318" y="2877211"/>
        <a:ext cx="3357562" cy="2014537"/>
      </dsp:txXfrm>
    </dsp:sp>
    <dsp:sp modelId="{51E62E22-8991-4317-9DC6-6864BA4CED2E}">
      <dsp:nvSpPr>
        <dsp:cNvPr id="0" name=""/>
        <dsp:cNvSpPr/>
      </dsp:nvSpPr>
      <dsp:spPr>
        <a:xfrm>
          <a:off x="7386637" y="2877211"/>
          <a:ext cx="3357562" cy="2014537"/>
        </a:xfrm>
        <a:prstGeom prst="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Mentoring colleagues / CPD workbook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Standardising new starters</a:t>
          </a:r>
        </a:p>
      </dsp:txBody>
      <dsp:txXfrm>
        <a:off x="7386637" y="2877211"/>
        <a:ext cx="3357562" cy="20145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4816-16CD-4188-A593-3D89D046A7C8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F5393-C875-4A12-B012-2C2CB9B221C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441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318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65 credits total</a:t>
            </a:r>
          </a:p>
          <a:p>
            <a:r>
              <a:rPr lang="en-GB" dirty="0"/>
              <a:t>45 credits in mandatory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 (min 20 credits) below is 21</a:t>
            </a:r>
            <a:br>
              <a:rPr lang="en-GB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163 units!!!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953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Also discuss mock assessment methodology and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093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Pre programme start</a:t>
            </a:r>
          </a:p>
          <a:p>
            <a:pPr marL="457200" lvl="1" indent="0">
              <a:buNone/>
            </a:pPr>
            <a:endParaRPr lang="en-GB" dirty="0">
              <a:solidFill>
                <a:srgbClr val="1E3D7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Information Advice and Guidance– informed decision – right learner, right time, right programme.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Application to check eligibility and identify prior experience and learning must be completed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Skillscan to identify prior learning and experience against the 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Potential apprentices complete the Skills Builder online assessments prior to confirmation to ensure learner is at right level of English and maths. Signposting to support to upskill offered.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Cognassist neurodiversity assessment: helps learners identify their learning style and supports with strategies which are built into their portfolio with the support of their skills coaches.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Meeting with manager, coach and apprentice to confirm and agree learning plan.</a:t>
            </a:r>
          </a:p>
          <a:p>
            <a:pPr marL="0" indent="0">
              <a:buNone/>
            </a:pPr>
            <a:r>
              <a:rPr lang="en-GB" sz="1200" b="1" dirty="0"/>
              <a:t>Programme Start</a:t>
            </a:r>
          </a:p>
          <a:p>
            <a:pPr marL="0" indent="0">
              <a:buNone/>
            </a:pPr>
            <a:endParaRPr lang="en-GB" sz="12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Induction - official start to programme</a:t>
            </a:r>
            <a:br>
              <a:rPr lang="en-GB" sz="1200" b="0" dirty="0"/>
            </a:b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Online w</a:t>
            </a:r>
            <a:r>
              <a:rPr lang="en-GB" sz="1200" b="0" dirty="0"/>
              <a:t>orkshops once/twice a month for duration of programme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      via Zoom, fully interactive.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Coach</a:t>
            </a:r>
            <a:r>
              <a:rPr lang="en-GB" sz="1200" b="0" dirty="0"/>
              <a:t> support – remotely via </a:t>
            </a:r>
            <a:r>
              <a:rPr lang="en-GB" sz="1200" dirty="0"/>
              <a:t>an eportfolio</a:t>
            </a:r>
            <a:r>
              <a:rPr lang="en-GB" sz="1200" b="0" dirty="0"/>
              <a:t> monthly booked session plus ongoing communication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Assessment in the workplace - observations or witness statements every 12 weeks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Review every 12 weeks (manager/mentor, learner, skills and development coach)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Additional Functional &amp; Digital Skills embedded into our taught sessions as well as providing additional support through Skills Builder and online sessions</a:t>
            </a:r>
          </a:p>
          <a:p>
            <a:pPr marL="342900" indent="-342900">
              <a:buBlip>
                <a:blip r:embed="rId3"/>
              </a:buBlip>
            </a:pPr>
            <a:endParaRPr lang="en-GB" sz="1200" dirty="0"/>
          </a:p>
          <a:p>
            <a:pPr marL="342900" indent="-342900">
              <a:buBlip>
                <a:blip r:embed="rId3"/>
              </a:buBlip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19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</a:rPr>
              <a:t>Independent learning / time for study – reading, watching developmental videos, research tasks and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effectLst/>
              </a:rPr>
              <a:t>In work learning – Shadowing, stepping up, coaching, mentoring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301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+mn-lt"/>
              </a:rPr>
              <a:t>Contextualising theory to role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803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02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8782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777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jp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6170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9EC7C-0183-4249-AB7A-98C1B398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6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416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991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53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6A2E-9524-4C7D-B3D6-532D8FE0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E23D-2FAC-4165-999C-826A73B5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34F-3CB0-484A-8833-21CF7C2B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F34-484D-4FA4-85E0-A613D75162AC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E79A-0C34-42CC-A387-52F9B0A7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D81F-D465-40AF-8FA2-9224853D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368-4743-43A2-93B1-10DBAD22B4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87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226A-7EBE-43EA-A01F-091B6BF3F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7D222F-CED0-40B1-9F27-BEFD7ECF7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6769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9618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B22EE-7B3D-426E-95A5-02F82CE3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756D6-0C6C-48B1-9778-2E11E6C27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5915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161DB-E490-4CD9-AE69-08F7AD06E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B7863-01A0-45DC-A3EF-2C1A75D7E5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EF143-F025-4194-AAAA-0E1D1F975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306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E8CE-792D-42FE-83D9-282BF043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74B2E-0ABF-43A3-A2E7-B803AA388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BFAEDF-47C7-4DD1-80C3-976178730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1E0960-812D-42E4-BD27-F5A03ACDF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FD12B-86CC-4824-97E4-D7FC38DDA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38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95210" y="149921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1BF5-E0C0-4392-B9B6-A5D5B7B3B881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73891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66469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493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C7976-CCBE-4DEF-8F85-BB2C6CCE3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1580-C62C-459D-B9AC-5325D21FA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510A4-68B2-4563-B2BF-F05BC1C22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461846"/>
            <a:ext cx="3932767" cy="340714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830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321169"/>
            <a:ext cx="3932767" cy="3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8550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–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89691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9AAE-6D49-43A5-8145-80AA2B2CCBE6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646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75513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3E576-5900-C98C-9636-47AF7077FB90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100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97DE2-C630-454D-BB52-05E279D04414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52600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74B47-435E-43CB-B35B-8D569818718C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751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F37A-A206-4F4C-BD4E-B14078B0BEF5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1689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5A22E-4F28-4148-A335-D647826FC95A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3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D181-74E0-4968-BC4C-04645A0C718B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93842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DBE0-0BB1-46C1-B2C9-6578E7F9F296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57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5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B8DA-0166-4B4C-B43A-8F3E05265F73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81174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Adult Nursing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BB198-0E38-40A5-8038-7D783B03B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17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Mental Health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B30C-6A26-4AA5-8553-E2BCB1838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90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Allied Health Therapy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09D79-F821-4039-A858-6B26B09C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Theatre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2BF8-BF5E-4C4A-A31F-1D7FFD5E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978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Children &amp; Young People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E4AE-C8BB-4F4A-A853-71F675135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9068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0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Maternity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A1258-8DFE-4B8E-8547-D4CAD7E7D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76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9FAD-CF8F-AC05-EFB2-AB91816D0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Associate Continuing Healthcare Practitioner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AD514-BA49-94DF-FD8E-303AEC092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30D97-F63C-301A-5CD0-F9435962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4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ult Care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Adult Care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B36D-5E2D-4CE7-BCDC-19EADD94C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019300"/>
            <a:ext cx="7011987" cy="401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8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Adult Care Worke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Adult Care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9699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70C6A-A71C-4C4B-858D-AD0D66309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50" y="2047875"/>
            <a:ext cx="68865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60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Practitioner In Adult Car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Practitioner In Adult Care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75390" y="14987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5ABA-43B1-414E-B2E0-037888987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19325"/>
            <a:ext cx="6505575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4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 In Adult Car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 In Adult Care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F098D-4CE1-4DAA-9E5E-8A19DE864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33600"/>
            <a:ext cx="6831012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16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25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dministra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Administrator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7840002" y="134693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D621-894A-4B39-B76F-A40A42BD0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84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Team Leader/Supervisor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304"/>
          <a:stretch/>
        </p:blipFill>
        <p:spPr>
          <a:xfrm>
            <a:off x="7848880" y="132917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BDE0D3-288E-46C0-8F9B-55DD18D1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 Project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Associate Project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62905C-275E-41C7-AC81-16B71BDF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74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7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2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upport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5" y="208975"/>
            <a:ext cx="9067800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Support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148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EEDBD-0523-4AC0-9DAF-CB4E0184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5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7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Services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4236"/>
          <a:stretch/>
        </p:blipFill>
        <p:spPr>
          <a:xfrm>
            <a:off x="7813369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F9032B2-307B-4ED0-A394-B295ECF51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292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Services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Services Operative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913490" y="144024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7B3582-88D9-4A85-8EAE-1D9A5AF40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383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ment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Management Supervisor  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7840002" y="136468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E96182-0BED-4C40-A564-9F996A133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97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430A027-6AFF-4BFB-9894-21A5F1F50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46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9447-DB49-CC89-46C6-8D163093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Off-the-job training – what counts?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7FEF-31B2-E9FD-CC69-E63166A019AB}"/>
              </a:ext>
            </a:extLst>
          </p:cNvPr>
          <p:cNvSpPr txBox="1"/>
          <p:nvPr userDrawn="1"/>
        </p:nvSpPr>
        <p:spPr>
          <a:xfrm>
            <a:off x="7685704" y="4616770"/>
            <a:ext cx="267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00F86-14D5-9D00-BB34-21D818E5DEE1}"/>
              </a:ext>
            </a:extLst>
          </p:cNvPr>
          <p:cNvGrpSpPr/>
          <p:nvPr userDrawn="1"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CDBE-5D0C-8ED3-DBE9-F08A9383EEA0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6" name="Graphic 5" descr="Badge Tick1 with solid fill">
              <a:extLst>
                <a:ext uri="{FF2B5EF4-FFF2-40B4-BE49-F238E27FC236}">
                  <a16:creationId xmlns:a16="http://schemas.microsoft.com/office/drawing/2014/main" id="{4823500A-ED5C-5242-BE43-CC088F54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D9BE2-5544-C91C-D290-AB3586119189}"/>
              </a:ext>
            </a:extLst>
          </p:cNvPr>
          <p:cNvGrpSpPr/>
          <p:nvPr userDrawn="1"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F4D0B3-2400-2F5A-31F3-392F5F4A5B4E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9" name="Graphic 8" descr="Badge Tick1 with solid fill">
              <a:extLst>
                <a:ext uri="{FF2B5EF4-FFF2-40B4-BE49-F238E27FC236}">
                  <a16:creationId xmlns:a16="http://schemas.microsoft.com/office/drawing/2014/main" id="{DBB07F97-8943-7755-6528-CD75D75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D118-406F-EB5B-617C-C49EFEADB720}"/>
              </a:ext>
            </a:extLst>
          </p:cNvPr>
          <p:cNvGrpSpPr/>
          <p:nvPr userDrawn="1"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B8A69-00EA-A6E9-7E0D-3F1E14FE3DB8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12" name="Graphic 11" descr="Badge Tick1 with solid fill">
              <a:extLst>
                <a:ext uri="{FF2B5EF4-FFF2-40B4-BE49-F238E27FC236}">
                  <a16:creationId xmlns:a16="http://schemas.microsoft.com/office/drawing/2014/main" id="{2FF45E70-2D25-55F4-3B93-A08211BB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FA4A-1063-67C1-440D-6D2D12E3A302}"/>
              </a:ext>
            </a:extLst>
          </p:cNvPr>
          <p:cNvGrpSpPr/>
          <p:nvPr userDrawn="1"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EC01E-1332-2C51-777A-900F4CFC7318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15" name="Graphic 14" descr="Badge Tick1 with solid fill">
              <a:extLst>
                <a:ext uri="{FF2B5EF4-FFF2-40B4-BE49-F238E27FC236}">
                  <a16:creationId xmlns:a16="http://schemas.microsoft.com/office/drawing/2014/main" id="{1FFE2C1D-BCDD-F746-6ED1-E03AD1C2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EFC21-B90F-2138-EB4E-3A4C0D1422C8}"/>
              </a:ext>
            </a:extLst>
          </p:cNvPr>
          <p:cNvGrpSpPr/>
          <p:nvPr userDrawn="1"/>
        </p:nvGrpSpPr>
        <p:grpSpPr>
          <a:xfrm>
            <a:off x="9483417" y="3454083"/>
            <a:ext cx="3090551" cy="781248"/>
            <a:chOff x="8890343" y="2694254"/>
            <a:chExt cx="3090551" cy="781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67932-D642-90CA-A352-05F3EB855486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18" name="Graphic 17" descr="Badge Tick1 with solid fill">
              <a:extLst>
                <a:ext uri="{FF2B5EF4-FFF2-40B4-BE49-F238E27FC236}">
                  <a16:creationId xmlns:a16="http://schemas.microsoft.com/office/drawing/2014/main" id="{E46C9595-C95E-C1C2-0D61-B228ED4A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691F5C-F038-AEB9-A771-CD25CD951686}"/>
              </a:ext>
            </a:extLst>
          </p:cNvPr>
          <p:cNvGrpSpPr/>
          <p:nvPr userDrawn="1"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3E0B47-9E15-B424-725C-83004F71702B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D7A003DB-1DA5-A4D6-E712-7912EA20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4E75CA-9FAD-FE7B-721B-4121E6CAE336}"/>
              </a:ext>
            </a:extLst>
          </p:cNvPr>
          <p:cNvGrpSpPr/>
          <p:nvPr userDrawn="1"/>
        </p:nvGrpSpPr>
        <p:grpSpPr>
          <a:xfrm>
            <a:off x="4817245" y="2485693"/>
            <a:ext cx="2172097" cy="781248"/>
            <a:chOff x="4875937" y="2333166"/>
            <a:chExt cx="2172097" cy="7812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2EF98-DEC4-EEC2-6960-5EFED131D5A1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24" name="Graphic 23" descr="Badge Tick1 with solid fill">
              <a:extLst>
                <a:ext uri="{FF2B5EF4-FFF2-40B4-BE49-F238E27FC236}">
                  <a16:creationId xmlns:a16="http://schemas.microsoft.com/office/drawing/2014/main" id="{780B7529-47FD-B495-A883-1C6FAFEE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CD340-96A9-1278-7B1E-3422ABE898E0}"/>
              </a:ext>
            </a:extLst>
          </p:cNvPr>
          <p:cNvGrpSpPr/>
          <p:nvPr userDrawn="1"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3C51-DD7E-D84E-D8C5-14532822B9BA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27" name="Graphic 26" descr="Badge Tick1 with solid fill">
              <a:extLst>
                <a:ext uri="{FF2B5EF4-FFF2-40B4-BE49-F238E27FC236}">
                  <a16:creationId xmlns:a16="http://schemas.microsoft.com/office/drawing/2014/main" id="{7666D526-4FA7-682A-E26B-05E1C89A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D9BB-7F33-EA6A-5543-74EA0730D917}"/>
              </a:ext>
            </a:extLst>
          </p:cNvPr>
          <p:cNvGrpSpPr/>
          <p:nvPr userDrawn="1"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6D2A1A-D36D-80D9-D325-07678E0A06DF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127DC6C-2771-55E3-24D4-15FD19E7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A8BA8-FF78-59C2-6503-3066D08A66EE}"/>
              </a:ext>
            </a:extLst>
          </p:cNvPr>
          <p:cNvGrpSpPr/>
          <p:nvPr userDrawn="1"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9A54D6-DDAE-7308-7C8B-04D815011137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F36C7E80-0902-97DC-E7B0-20552344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0D2D4-5086-5B84-C2E5-AD1AC67DD425}"/>
              </a:ext>
            </a:extLst>
          </p:cNvPr>
          <p:cNvGrpSpPr/>
          <p:nvPr userDrawn="1"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3274E-2399-36F7-ECA6-AED6E2F609E7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67D99AE1-8A02-0BFD-6838-3935FA5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7C4FE0-1CD5-00B5-5AD1-1300D01FBDF3}"/>
              </a:ext>
            </a:extLst>
          </p:cNvPr>
          <p:cNvGrpSpPr/>
          <p:nvPr userDrawn="1"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FB946B-628A-9AC9-731C-A1E8E550A9BF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1579B1CF-B366-7A20-45AB-F7BFBC6F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40" name="Graphic 39" descr="Badge Tick1 with solid fill">
            <a:extLst>
              <a:ext uri="{FF2B5EF4-FFF2-40B4-BE49-F238E27FC236}">
                <a16:creationId xmlns:a16="http://schemas.microsoft.com/office/drawing/2014/main" id="{3C3482C1-176C-7CE6-9DC2-41EA5CE7A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18E9D0-04D0-2F4B-0802-5E6920313AC9}"/>
              </a:ext>
            </a:extLst>
          </p:cNvPr>
          <p:cNvGrpSpPr/>
          <p:nvPr userDrawn="1"/>
        </p:nvGrpSpPr>
        <p:grpSpPr>
          <a:xfrm>
            <a:off x="4823845" y="4512200"/>
            <a:ext cx="2171990" cy="917664"/>
            <a:chOff x="4859831" y="4335764"/>
            <a:chExt cx="2171990" cy="9176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DE26E-7F8A-DF50-4E71-F0D6ECFF54C0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43" name="Graphic 42" descr="Badge Tick1 with solid fill">
              <a:extLst>
                <a:ext uri="{FF2B5EF4-FFF2-40B4-BE49-F238E27FC236}">
                  <a16:creationId xmlns:a16="http://schemas.microsoft.com/office/drawing/2014/main" id="{06A962C3-E78D-128A-CC1B-E627F308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F45034-B983-E01C-E2B2-8847914693CA}"/>
              </a:ext>
            </a:extLst>
          </p:cNvPr>
          <p:cNvGrpSpPr/>
          <p:nvPr userDrawn="1"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3EBEF8-8889-D235-CF6A-E7A305668A1F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46" name="Graphic 45" descr="Badge Tick1 with solid fill">
              <a:extLst>
                <a:ext uri="{FF2B5EF4-FFF2-40B4-BE49-F238E27FC236}">
                  <a16:creationId xmlns:a16="http://schemas.microsoft.com/office/drawing/2014/main" id="{CE1627EE-F771-F42F-E0D5-A9879C0D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3D97C0-0ABA-6612-8D28-946392B07FC5}"/>
              </a:ext>
            </a:extLst>
          </p:cNvPr>
          <p:cNvGrpSpPr/>
          <p:nvPr userDrawn="1"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6CEB5-7B65-54D4-D726-4FBB37C275D1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49" name="Graphic 48" descr="Badge Tick1 with solid fill">
              <a:extLst>
                <a:ext uri="{FF2B5EF4-FFF2-40B4-BE49-F238E27FC236}">
                  <a16:creationId xmlns:a16="http://schemas.microsoft.com/office/drawing/2014/main" id="{FE82145E-07BB-9869-346E-EFDED8D3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B4D8D-2BED-7A9B-86B6-0937A49EB21C}"/>
              </a:ext>
            </a:extLst>
          </p:cNvPr>
          <p:cNvGrpSpPr/>
          <p:nvPr userDrawn="1"/>
        </p:nvGrpSpPr>
        <p:grpSpPr>
          <a:xfrm>
            <a:off x="4823845" y="5540826"/>
            <a:ext cx="2167379" cy="781248"/>
            <a:chOff x="4485313" y="5512163"/>
            <a:chExt cx="2167379" cy="78124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75E2E-CD91-A8C4-AD9E-711DEF101B22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52" name="Graphic 51" descr="Badge Tick1 with solid fill">
              <a:extLst>
                <a:ext uri="{FF2B5EF4-FFF2-40B4-BE49-F238E27FC236}">
                  <a16:creationId xmlns:a16="http://schemas.microsoft.com/office/drawing/2014/main" id="{E9B62C46-9D32-168C-83DF-F0A16DFD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8C6473-5E5C-BFF3-F591-2565386FE841}"/>
              </a:ext>
            </a:extLst>
          </p:cNvPr>
          <p:cNvSpPr txBox="1"/>
          <p:nvPr userDrawn="1"/>
        </p:nvSpPr>
        <p:spPr>
          <a:xfrm>
            <a:off x="481066" y="1347157"/>
            <a:ext cx="6399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off the job is anything in the workplace that is new learning and moves an apprentice towards the successful completion of an apprenticeship standard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D795B7-AFA5-5983-8CAD-5404DEC5AB97}"/>
              </a:ext>
            </a:extLst>
          </p:cNvPr>
          <p:cNvGrpSpPr/>
          <p:nvPr userDrawn="1"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83158AB-D6E0-CC38-E0AF-4BB5E3D11F62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A64498A-413B-150F-F331-0E250769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272F5E-F7C7-F5F6-F0C2-A12C64235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3" y="3408932"/>
            <a:ext cx="2173068" cy="2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39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Cleaning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96075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Peer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7866635" y="141345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4BE4E1-B184-45E6-9E1C-9D7F51265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82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90634-2215-989E-EDCB-20FCB53D3FF8}"/>
              </a:ext>
            </a:extLst>
          </p:cNvPr>
          <p:cNvGrpSpPr/>
          <p:nvPr userDrawn="1"/>
        </p:nvGrpSpPr>
        <p:grpSpPr>
          <a:xfrm>
            <a:off x="8308380" y="2324339"/>
            <a:ext cx="2463790" cy="2391606"/>
            <a:chOff x="6139438" y="1631910"/>
            <a:chExt cx="2105897" cy="19816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EFFAFB-8CB4-AC57-77E1-F8430032329C}"/>
                </a:ext>
              </a:extLst>
            </p:cNvPr>
            <p:cNvSpPr/>
            <p:nvPr/>
          </p:nvSpPr>
          <p:spPr>
            <a:xfrm>
              <a:off x="6139438" y="163191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56A7D-36EF-ECDB-5B32-FF851CF06FF4}"/>
                </a:ext>
              </a:extLst>
            </p:cNvPr>
            <p:cNvSpPr/>
            <p:nvPr/>
          </p:nvSpPr>
          <p:spPr>
            <a:xfrm>
              <a:off x="6558440" y="2106660"/>
              <a:ext cx="1252715" cy="7078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Employer</a:t>
              </a:r>
              <a:r>
                <a:rPr lang="en-GB" sz="2000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4EE9D-CE3C-7FEA-FF54-582DE777FCE0}"/>
              </a:ext>
            </a:extLst>
          </p:cNvPr>
          <p:cNvGrpSpPr/>
          <p:nvPr userDrawn="1"/>
        </p:nvGrpSpPr>
        <p:grpSpPr>
          <a:xfrm>
            <a:off x="7494106" y="4002304"/>
            <a:ext cx="2463790" cy="2391606"/>
            <a:chOff x="5501388" y="2706635"/>
            <a:chExt cx="2105897" cy="19816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6A209E-D583-BAD5-CC2F-B7F6D7F2B637}"/>
                </a:ext>
              </a:extLst>
            </p:cNvPr>
            <p:cNvSpPr/>
            <p:nvPr/>
          </p:nvSpPr>
          <p:spPr>
            <a:xfrm>
              <a:off x="5501388" y="2706635"/>
              <a:ext cx="2105897" cy="1981667"/>
            </a:xfrm>
            <a:prstGeom prst="ellipse">
              <a:avLst/>
            </a:prstGeom>
            <a:noFill/>
            <a:ln w="63500">
              <a:solidFill>
                <a:srgbClr val="E30E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A7AAC6-E97E-783F-1F75-12DAA5C64D3C}"/>
                </a:ext>
              </a:extLst>
            </p:cNvPr>
            <p:cNvSpPr/>
            <p:nvPr/>
          </p:nvSpPr>
          <p:spPr>
            <a:xfrm>
              <a:off x="5677281" y="3435470"/>
              <a:ext cx="1357616" cy="69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Apprentice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63C414-BB83-C0C9-D5E3-1660ECECEAAB}"/>
              </a:ext>
            </a:extLst>
          </p:cNvPr>
          <p:cNvGrpSpPr/>
          <p:nvPr userDrawn="1"/>
        </p:nvGrpSpPr>
        <p:grpSpPr>
          <a:xfrm>
            <a:off x="9234117" y="3944118"/>
            <a:ext cx="2463790" cy="2391606"/>
            <a:chOff x="6925561" y="2717000"/>
            <a:chExt cx="2105897" cy="19816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DB9C21-7FA7-6543-0A10-6C603E298CCB}"/>
                </a:ext>
              </a:extLst>
            </p:cNvPr>
            <p:cNvSpPr/>
            <p:nvPr/>
          </p:nvSpPr>
          <p:spPr>
            <a:xfrm>
              <a:off x="6925561" y="271700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F6A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086A-C192-689C-030C-13517E36CE60}"/>
                </a:ext>
              </a:extLst>
            </p:cNvPr>
            <p:cNvSpPr/>
            <p:nvPr/>
          </p:nvSpPr>
          <p:spPr>
            <a:xfrm>
              <a:off x="7544203" y="3421403"/>
              <a:ext cx="1129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Training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Provider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59BE-DAA4-CC99-36A8-A56D8332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 </a:t>
            </a:r>
            <a:r>
              <a:rPr lang="en-US" dirty="0" err="1"/>
              <a:t>responsiblities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5FD5-E6C4-8820-978D-FB52CB2A4FD7}"/>
              </a:ext>
            </a:extLst>
          </p:cNvPr>
          <p:cNvSpPr txBox="1">
            <a:spLocks/>
          </p:cNvSpPr>
          <p:nvPr userDrawn="1"/>
        </p:nvSpPr>
        <p:spPr>
          <a:xfrm>
            <a:off x="621563" y="1774045"/>
            <a:ext cx="5762255" cy="45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Complete the work required,  meeting the targets set by the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Attend any training sessions made available to you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Communicate clearly and regularly with your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Commence Skills Forward from the beginning of your programme completing 20% activity every month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Record all off the Job training</a:t>
            </a:r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E4634-FF01-B4EB-9228-AEBE579D86F1}"/>
              </a:ext>
            </a:extLst>
          </p:cNvPr>
          <p:cNvGrpSpPr/>
          <p:nvPr userDrawn="1"/>
        </p:nvGrpSpPr>
        <p:grpSpPr>
          <a:xfrm>
            <a:off x="6983333" y="694048"/>
            <a:ext cx="4306254" cy="1682396"/>
            <a:chOff x="4770284" y="1224831"/>
            <a:chExt cx="4306254" cy="1365703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D9B73660-9EE2-BABF-278B-EEF74A4D0352}"/>
                </a:ext>
              </a:extLst>
            </p:cNvPr>
            <p:cNvSpPr/>
            <p:nvPr/>
          </p:nvSpPr>
          <p:spPr>
            <a:xfrm>
              <a:off x="4770284" y="1224831"/>
              <a:ext cx="430625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AC08C3-5495-411E-FC09-A28384C05DA8}"/>
                </a:ext>
              </a:extLst>
            </p:cNvPr>
            <p:cNvSpPr/>
            <p:nvPr/>
          </p:nvSpPr>
          <p:spPr>
            <a:xfrm>
              <a:off x="5900111" y="1694948"/>
              <a:ext cx="1971114" cy="380880"/>
            </a:xfrm>
            <a:custGeom>
              <a:avLst/>
              <a:gdLst>
                <a:gd name="connsiteX0" fmla="*/ 0 w 1971114"/>
                <a:gd name="connsiteY0" fmla="*/ 0 h 380880"/>
                <a:gd name="connsiteX1" fmla="*/ 1971114 w 1971114"/>
                <a:gd name="connsiteY1" fmla="*/ 0 h 380880"/>
                <a:gd name="connsiteX2" fmla="*/ 1971114 w 1971114"/>
                <a:gd name="connsiteY2" fmla="*/ 380880 h 380880"/>
                <a:gd name="connsiteX3" fmla="*/ 0 w 1971114"/>
                <a:gd name="connsiteY3" fmla="*/ 380880 h 380880"/>
                <a:gd name="connsiteX4" fmla="*/ 0 w 1971114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114" h="380880">
                  <a:moveTo>
                    <a:pt x="0" y="0"/>
                  </a:moveTo>
                  <a:lnTo>
                    <a:pt x="1971114" y="0"/>
                  </a:lnTo>
                  <a:lnTo>
                    <a:pt x="1971114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targets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9A47A-3EAF-5D2C-3DFF-D69DFE60DCC6}"/>
              </a:ext>
            </a:extLst>
          </p:cNvPr>
          <p:cNvGrpSpPr/>
          <p:nvPr userDrawn="1"/>
        </p:nvGrpSpPr>
        <p:grpSpPr>
          <a:xfrm>
            <a:off x="6500841" y="1791861"/>
            <a:ext cx="3913129" cy="1682396"/>
            <a:chOff x="4569100" y="2010136"/>
            <a:chExt cx="3913129" cy="136446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43E9FC98-B0A6-B4CC-B695-D74F75DD281A}"/>
                </a:ext>
              </a:extLst>
            </p:cNvPr>
            <p:cNvSpPr/>
            <p:nvPr/>
          </p:nvSpPr>
          <p:spPr>
            <a:xfrm>
              <a:off x="4605549" y="2010136"/>
              <a:ext cx="3876680" cy="136446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A4073F-8911-AD9F-1D47-AEA18F3A195F}"/>
                </a:ext>
              </a:extLst>
            </p:cNvPr>
            <p:cNvSpPr/>
            <p:nvPr/>
          </p:nvSpPr>
          <p:spPr>
            <a:xfrm>
              <a:off x="4569100" y="2492608"/>
              <a:ext cx="2218812" cy="380880"/>
            </a:xfrm>
            <a:custGeom>
              <a:avLst/>
              <a:gdLst>
                <a:gd name="connsiteX0" fmla="*/ 0 w 2218812"/>
                <a:gd name="connsiteY0" fmla="*/ 0 h 380880"/>
                <a:gd name="connsiteX1" fmla="*/ 2218812 w 2218812"/>
                <a:gd name="connsiteY1" fmla="*/ 0 h 380880"/>
                <a:gd name="connsiteX2" fmla="*/ 2218812 w 2218812"/>
                <a:gd name="connsiteY2" fmla="*/ 380880 h 380880"/>
                <a:gd name="connsiteX3" fmla="*/ 0 w 2218812"/>
                <a:gd name="connsiteY3" fmla="*/ 380880 h 380880"/>
                <a:gd name="connsiteX4" fmla="*/ 0 w 221881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812" h="380880">
                  <a:moveTo>
                    <a:pt x="0" y="0"/>
                  </a:moveTo>
                  <a:lnTo>
                    <a:pt x="2218812" y="0"/>
                  </a:lnTo>
                  <a:lnTo>
                    <a:pt x="221881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sessions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61941-FBF6-8D38-69C7-080043DC7E1E}"/>
              </a:ext>
            </a:extLst>
          </p:cNvPr>
          <p:cNvGrpSpPr/>
          <p:nvPr userDrawn="1"/>
        </p:nvGrpSpPr>
        <p:grpSpPr>
          <a:xfrm>
            <a:off x="6983333" y="2830939"/>
            <a:ext cx="4655391" cy="1682396"/>
            <a:chOff x="4842738" y="2797725"/>
            <a:chExt cx="4655391" cy="1365703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E6FABD72-9BEA-7BF7-7928-68CB7ADE79F0}"/>
                </a:ext>
              </a:extLst>
            </p:cNvPr>
            <p:cNvSpPr/>
            <p:nvPr/>
          </p:nvSpPr>
          <p:spPr>
            <a:xfrm>
              <a:off x="4842738" y="2797725"/>
              <a:ext cx="416107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176AE4-1E5C-8284-5873-D9B4D83A6411}"/>
                </a:ext>
              </a:extLst>
            </p:cNvPr>
            <p:cNvSpPr/>
            <p:nvPr/>
          </p:nvSpPr>
          <p:spPr>
            <a:xfrm>
              <a:off x="6287640" y="3276113"/>
              <a:ext cx="3210489" cy="380880"/>
            </a:xfrm>
            <a:custGeom>
              <a:avLst/>
              <a:gdLst>
                <a:gd name="connsiteX0" fmla="*/ 0 w 3210489"/>
                <a:gd name="connsiteY0" fmla="*/ 0 h 380880"/>
                <a:gd name="connsiteX1" fmla="*/ 3210489 w 3210489"/>
                <a:gd name="connsiteY1" fmla="*/ 0 h 380880"/>
                <a:gd name="connsiteX2" fmla="*/ 3210489 w 3210489"/>
                <a:gd name="connsiteY2" fmla="*/ 380880 h 380880"/>
                <a:gd name="connsiteX3" fmla="*/ 0 w 3210489"/>
                <a:gd name="connsiteY3" fmla="*/ 380880 h 380880"/>
                <a:gd name="connsiteX4" fmla="*/ 0 w 3210489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489" h="380880">
                  <a:moveTo>
                    <a:pt x="0" y="0"/>
                  </a:moveTo>
                  <a:lnTo>
                    <a:pt x="3210489" y="0"/>
                  </a:lnTo>
                  <a:lnTo>
                    <a:pt x="3210489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BE1E7D-E2A5-09C8-FC4E-E65080091F54}"/>
              </a:ext>
            </a:extLst>
          </p:cNvPr>
          <p:cNvGrpSpPr/>
          <p:nvPr userDrawn="1"/>
        </p:nvGrpSpPr>
        <p:grpSpPr>
          <a:xfrm>
            <a:off x="6618381" y="4036098"/>
            <a:ext cx="3795589" cy="1365703"/>
            <a:chOff x="4646095" y="3583732"/>
            <a:chExt cx="3795589" cy="1365703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D3312762-5553-2626-A69C-DF061E0289DB}"/>
                </a:ext>
              </a:extLst>
            </p:cNvPr>
            <p:cNvSpPr/>
            <p:nvPr/>
          </p:nvSpPr>
          <p:spPr>
            <a:xfrm>
              <a:off x="4646095" y="3583732"/>
              <a:ext cx="3795589" cy="1365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33FB4E-87AC-FD34-030A-D9E02B6405F0}"/>
                </a:ext>
              </a:extLst>
            </p:cNvPr>
            <p:cNvSpPr/>
            <p:nvPr/>
          </p:nvSpPr>
          <p:spPr>
            <a:xfrm>
              <a:off x="4734918" y="4059619"/>
              <a:ext cx="3279166" cy="380880"/>
            </a:xfrm>
            <a:custGeom>
              <a:avLst/>
              <a:gdLst>
                <a:gd name="connsiteX0" fmla="*/ 0 w 2427978"/>
                <a:gd name="connsiteY0" fmla="*/ 0 h 380880"/>
                <a:gd name="connsiteX1" fmla="*/ 2427978 w 2427978"/>
                <a:gd name="connsiteY1" fmla="*/ 0 h 380880"/>
                <a:gd name="connsiteX2" fmla="*/ 2427978 w 2427978"/>
                <a:gd name="connsiteY2" fmla="*/ 380880 h 380880"/>
                <a:gd name="connsiteX3" fmla="*/ 0 w 2427978"/>
                <a:gd name="connsiteY3" fmla="*/ 380880 h 380880"/>
                <a:gd name="connsiteX4" fmla="*/ 0 w 2427978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78" h="380880">
                  <a:moveTo>
                    <a:pt x="0" y="0"/>
                  </a:moveTo>
                  <a:lnTo>
                    <a:pt x="2427978" y="0"/>
                  </a:lnTo>
                  <a:lnTo>
                    <a:pt x="2427978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English and maths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C73A6-E2CB-B6E6-5062-B01635C98E81}"/>
              </a:ext>
            </a:extLst>
          </p:cNvPr>
          <p:cNvGrpSpPr/>
          <p:nvPr userDrawn="1"/>
        </p:nvGrpSpPr>
        <p:grpSpPr>
          <a:xfrm>
            <a:off x="7071689" y="5013004"/>
            <a:ext cx="4217898" cy="1511913"/>
            <a:chOff x="4815222" y="4459228"/>
            <a:chExt cx="4217898" cy="1173940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8DBCF7-74E8-63D5-4D71-F79082B578D3}"/>
                </a:ext>
              </a:extLst>
            </p:cNvPr>
            <p:cNvSpPr/>
            <p:nvPr/>
          </p:nvSpPr>
          <p:spPr>
            <a:xfrm>
              <a:off x="4815222" y="4459228"/>
              <a:ext cx="4217898" cy="117394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55363-A21A-F1E4-1AE4-3954891687B7}"/>
                </a:ext>
              </a:extLst>
            </p:cNvPr>
            <p:cNvSpPr/>
            <p:nvPr/>
          </p:nvSpPr>
          <p:spPr>
            <a:xfrm>
              <a:off x="5331058" y="4864795"/>
              <a:ext cx="3183922" cy="380880"/>
            </a:xfrm>
            <a:custGeom>
              <a:avLst/>
              <a:gdLst>
                <a:gd name="connsiteX0" fmla="*/ 0 w 3183922"/>
                <a:gd name="connsiteY0" fmla="*/ 0 h 380880"/>
                <a:gd name="connsiteX1" fmla="*/ 3183922 w 3183922"/>
                <a:gd name="connsiteY1" fmla="*/ 0 h 380880"/>
                <a:gd name="connsiteX2" fmla="*/ 3183922 w 3183922"/>
                <a:gd name="connsiteY2" fmla="*/ 380880 h 380880"/>
                <a:gd name="connsiteX3" fmla="*/ 0 w 3183922"/>
                <a:gd name="connsiteY3" fmla="*/ 380880 h 380880"/>
                <a:gd name="connsiteX4" fmla="*/ 0 w 318392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2" h="380880">
                  <a:moveTo>
                    <a:pt x="0" y="0"/>
                  </a:moveTo>
                  <a:lnTo>
                    <a:pt x="3183922" y="0"/>
                  </a:lnTo>
                  <a:lnTo>
                    <a:pt x="318392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off the job training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F475-0DCF-664D-5B7B-167E45497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Employer 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1AC4-3EAD-262A-4413-BBAD0AA50924}"/>
              </a:ext>
            </a:extLst>
          </p:cNvPr>
          <p:cNvSpPr txBox="1">
            <a:spLocks/>
          </p:cNvSpPr>
          <p:nvPr userDrawn="1"/>
        </p:nvSpPr>
        <p:spPr>
          <a:xfrm>
            <a:off x="561975" y="1461790"/>
            <a:ext cx="5792210" cy="5524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Develop the apprentice in your workplace</a:t>
            </a:r>
            <a:r>
              <a:rPr lang="en-GB" sz="1800" dirty="0">
                <a:solidFill>
                  <a:schemeClr val="bg1"/>
                </a:solidFill>
              </a:rPr>
              <a:t> – generally demonstrating job skills and also supporting competency development for the standard.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Allow the learner to </a:t>
            </a:r>
            <a:r>
              <a:rPr lang="en-GB" sz="1800" b="1" dirty="0">
                <a:solidFill>
                  <a:schemeClr val="bg1"/>
                </a:solidFill>
              </a:rPr>
              <a:t>attend all workshops and give time for study</a:t>
            </a:r>
            <a:r>
              <a:rPr lang="en-GB" sz="1800" dirty="0">
                <a:solidFill>
                  <a:schemeClr val="bg1"/>
                </a:solidFill>
              </a:rPr>
              <a:t> during the working week. (20% off the job). The workshops should be attended during working hours and should not be immediately prior to or after a night shift.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Support the apprentice to undertake all tasks</a:t>
            </a:r>
            <a:r>
              <a:rPr lang="en-GB" sz="1800" dirty="0">
                <a:solidFill>
                  <a:schemeClr val="bg1"/>
                </a:solidFill>
              </a:rPr>
              <a:t> included in the programme in your department, and by making arrangements for them to go to other departments/ training sessions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Managers to attend 10-12 weekly formal reviews with the coach and apprentice.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Communicate any cause for concerns as early as possible </a:t>
            </a: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  <a:p>
            <a:pPr marL="444500" lvl="1" indent="0">
              <a:buNone/>
            </a:pPr>
            <a:endParaRPr lang="en-GB" sz="22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2995FC-93A7-9334-D58D-50DD10E8777A}"/>
              </a:ext>
            </a:extLst>
          </p:cNvPr>
          <p:cNvGrpSpPr/>
          <p:nvPr userDrawn="1"/>
        </p:nvGrpSpPr>
        <p:grpSpPr>
          <a:xfrm>
            <a:off x="6941506" y="219458"/>
            <a:ext cx="4053339" cy="1951328"/>
            <a:chOff x="5090660" y="1165124"/>
            <a:chExt cx="4053339" cy="1419590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FA747750-D04E-0A9A-B64F-632BA7E47B8E}"/>
                </a:ext>
              </a:extLst>
            </p:cNvPr>
            <p:cNvSpPr/>
            <p:nvPr/>
          </p:nvSpPr>
          <p:spPr>
            <a:xfrm>
              <a:off x="5090660" y="1165124"/>
              <a:ext cx="4053339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80CD68-5040-CA39-DA66-6B37792CC578}"/>
                </a:ext>
              </a:extLst>
            </p:cNvPr>
            <p:cNvSpPr/>
            <p:nvPr/>
          </p:nvSpPr>
          <p:spPr>
            <a:xfrm>
              <a:off x="5832423" y="1608825"/>
              <a:ext cx="2752171" cy="395909"/>
            </a:xfrm>
            <a:custGeom>
              <a:avLst/>
              <a:gdLst>
                <a:gd name="connsiteX0" fmla="*/ 0 w 1966135"/>
                <a:gd name="connsiteY0" fmla="*/ 0 h 379918"/>
                <a:gd name="connsiteX1" fmla="*/ 1966135 w 1966135"/>
                <a:gd name="connsiteY1" fmla="*/ 0 h 379918"/>
                <a:gd name="connsiteX2" fmla="*/ 1966135 w 1966135"/>
                <a:gd name="connsiteY2" fmla="*/ 379918 h 379918"/>
                <a:gd name="connsiteX3" fmla="*/ 0 w 1966135"/>
                <a:gd name="connsiteY3" fmla="*/ 379918 h 379918"/>
                <a:gd name="connsiteX4" fmla="*/ 0 w 1966135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35" h="379918">
                  <a:moveTo>
                    <a:pt x="0" y="0"/>
                  </a:moveTo>
                  <a:lnTo>
                    <a:pt x="1966135" y="0"/>
                  </a:lnTo>
                  <a:lnTo>
                    <a:pt x="1966135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endParaRPr lang="en-GB" sz="1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8DF1E-59FC-0C30-C630-A87E36449C8E}"/>
              </a:ext>
            </a:extLst>
          </p:cNvPr>
          <p:cNvGrpSpPr/>
          <p:nvPr userDrawn="1"/>
        </p:nvGrpSpPr>
        <p:grpSpPr>
          <a:xfrm>
            <a:off x="6654679" y="3825601"/>
            <a:ext cx="3572667" cy="1745809"/>
            <a:chOff x="4973764" y="3617102"/>
            <a:chExt cx="3572667" cy="141959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E312B89-E5D0-54CC-FA1F-6EDB987C2A9F}"/>
                </a:ext>
              </a:extLst>
            </p:cNvPr>
            <p:cNvSpPr/>
            <p:nvPr/>
          </p:nvSpPr>
          <p:spPr>
            <a:xfrm>
              <a:off x="4973764" y="3617102"/>
              <a:ext cx="3572667" cy="141959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0E1E96-DC54-A74C-2F6F-F8679AEF1861}"/>
                </a:ext>
              </a:extLst>
            </p:cNvPr>
            <p:cNvSpPr/>
            <p:nvPr/>
          </p:nvSpPr>
          <p:spPr>
            <a:xfrm>
              <a:off x="5090660" y="4151568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reviews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BB42-9454-67C3-3066-97DF61C48E5E}"/>
              </a:ext>
            </a:extLst>
          </p:cNvPr>
          <p:cNvGrpSpPr/>
          <p:nvPr userDrawn="1"/>
        </p:nvGrpSpPr>
        <p:grpSpPr>
          <a:xfrm>
            <a:off x="7193239" y="5098528"/>
            <a:ext cx="3801606" cy="1547400"/>
            <a:chOff x="5217242" y="4527143"/>
            <a:chExt cx="3801606" cy="12202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D4F66D5-6782-2A57-D28B-53F46E809FED}"/>
                </a:ext>
              </a:extLst>
            </p:cNvPr>
            <p:cNvSpPr/>
            <p:nvPr/>
          </p:nvSpPr>
          <p:spPr>
            <a:xfrm>
              <a:off x="5662759" y="4996138"/>
              <a:ext cx="2908883" cy="395909"/>
            </a:xfrm>
            <a:custGeom>
              <a:avLst/>
              <a:gdLst>
                <a:gd name="connsiteX0" fmla="*/ 0 w 2213208"/>
                <a:gd name="connsiteY0" fmla="*/ 0 h 379918"/>
                <a:gd name="connsiteX1" fmla="*/ 2213208 w 2213208"/>
                <a:gd name="connsiteY1" fmla="*/ 0 h 379918"/>
                <a:gd name="connsiteX2" fmla="*/ 2213208 w 2213208"/>
                <a:gd name="connsiteY2" fmla="*/ 379918 h 379918"/>
                <a:gd name="connsiteX3" fmla="*/ 0 w 2213208"/>
                <a:gd name="connsiteY3" fmla="*/ 379918 h 379918"/>
                <a:gd name="connsiteX4" fmla="*/ 0 w 221320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208" h="379918">
                  <a:moveTo>
                    <a:pt x="0" y="0"/>
                  </a:moveTo>
                  <a:lnTo>
                    <a:pt x="2213208" y="0"/>
                  </a:lnTo>
                  <a:lnTo>
                    <a:pt x="221320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 with Dynamic </a:t>
              </a: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A1EBF2E-5C1C-44D9-D78D-FB39BFAC846A}"/>
                </a:ext>
              </a:extLst>
            </p:cNvPr>
            <p:cNvSpPr/>
            <p:nvPr/>
          </p:nvSpPr>
          <p:spPr>
            <a:xfrm>
              <a:off x="5217242" y="4527143"/>
              <a:ext cx="3801606" cy="12202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802E0-5234-B673-BF65-288D9C204017}"/>
              </a:ext>
            </a:extLst>
          </p:cNvPr>
          <p:cNvGrpSpPr/>
          <p:nvPr userDrawn="1"/>
        </p:nvGrpSpPr>
        <p:grpSpPr>
          <a:xfrm>
            <a:off x="6515446" y="1526467"/>
            <a:ext cx="4028889" cy="1772764"/>
            <a:chOff x="4935600" y="1981416"/>
            <a:chExt cx="4028889" cy="1418299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1D439C0-8CF5-F00E-1415-52A5286F1528}"/>
                </a:ext>
              </a:extLst>
            </p:cNvPr>
            <p:cNvSpPr/>
            <p:nvPr/>
          </p:nvSpPr>
          <p:spPr>
            <a:xfrm>
              <a:off x="4935600" y="1981416"/>
              <a:ext cx="3648995" cy="141829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F00998-EA6D-60F8-A4BC-E3BF5D870C15}"/>
                </a:ext>
              </a:extLst>
            </p:cNvPr>
            <p:cNvSpPr/>
            <p:nvPr/>
          </p:nvSpPr>
          <p:spPr>
            <a:xfrm>
              <a:off x="5269913" y="2492609"/>
              <a:ext cx="3694576" cy="395909"/>
            </a:xfrm>
            <a:custGeom>
              <a:avLst/>
              <a:gdLst>
                <a:gd name="connsiteX0" fmla="*/ 0 w 3474318"/>
                <a:gd name="connsiteY0" fmla="*/ 0 h 379918"/>
                <a:gd name="connsiteX1" fmla="*/ 3474318 w 3474318"/>
                <a:gd name="connsiteY1" fmla="*/ 0 h 379918"/>
                <a:gd name="connsiteX2" fmla="*/ 3474318 w 3474318"/>
                <a:gd name="connsiteY2" fmla="*/ 379918 h 379918"/>
                <a:gd name="connsiteX3" fmla="*/ 0 w 3474318"/>
                <a:gd name="connsiteY3" fmla="*/ 379918 h 379918"/>
                <a:gd name="connsiteX4" fmla="*/ 0 w 347431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318" h="379918">
                  <a:moveTo>
                    <a:pt x="0" y="0"/>
                  </a:moveTo>
                  <a:lnTo>
                    <a:pt x="3474318" y="0"/>
                  </a:lnTo>
                  <a:lnTo>
                    <a:pt x="347431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attend workshops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E4ACE0-A16B-EBB3-D0F6-97708B0BED99}"/>
              </a:ext>
            </a:extLst>
          </p:cNvPr>
          <p:cNvGrpSpPr/>
          <p:nvPr userDrawn="1"/>
        </p:nvGrpSpPr>
        <p:grpSpPr>
          <a:xfrm>
            <a:off x="7009832" y="2651977"/>
            <a:ext cx="3916685" cy="1745809"/>
            <a:chOff x="5158858" y="2800081"/>
            <a:chExt cx="3916685" cy="1419590"/>
          </a:xfrm>
        </p:grpSpPr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57A8CA6D-CE6F-AA08-00BE-AB0D193177D5}"/>
                </a:ext>
              </a:extLst>
            </p:cNvPr>
            <p:cNvSpPr/>
            <p:nvPr/>
          </p:nvSpPr>
          <p:spPr>
            <a:xfrm>
              <a:off x="5158858" y="2800081"/>
              <a:ext cx="3916685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3FBBC-1F52-1299-D584-1F104206C4E9}"/>
                </a:ext>
              </a:extLst>
            </p:cNvPr>
            <p:cNvSpPr/>
            <p:nvPr/>
          </p:nvSpPr>
          <p:spPr>
            <a:xfrm>
              <a:off x="6446147" y="3266444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Progress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644-4DAF-CFB6-9068-71ED3EF41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183" y="538004"/>
            <a:ext cx="10515600" cy="9490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Dynamic Training’s</a:t>
            </a:r>
            <a:br>
              <a:rPr lang="en-US" dirty="0"/>
            </a:br>
            <a:r>
              <a:rPr lang="en-US" dirty="0"/>
              <a:t>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6F5FA-6566-0447-456A-74D3E65CFF38}"/>
              </a:ext>
            </a:extLst>
          </p:cNvPr>
          <p:cNvSpPr txBox="1">
            <a:spLocks/>
          </p:cNvSpPr>
          <p:nvPr userDrawn="1"/>
        </p:nvSpPr>
        <p:spPr>
          <a:xfrm>
            <a:off x="557042" y="1549065"/>
            <a:ext cx="5538958" cy="4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learning plan developed with employer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any additional learning/experience to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learning that meets the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on work to show development opportunities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delivery and assessment to meet individual needs where applicable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on successful completion of the apprenticeship</a:t>
            </a: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892C1-E12B-903A-38B8-0A413DE9B6EB}"/>
              </a:ext>
            </a:extLst>
          </p:cNvPr>
          <p:cNvGrpSpPr/>
          <p:nvPr userDrawn="1"/>
        </p:nvGrpSpPr>
        <p:grpSpPr>
          <a:xfrm>
            <a:off x="6205492" y="301842"/>
            <a:ext cx="4571999" cy="1652934"/>
            <a:chOff x="4491963" y="1398532"/>
            <a:chExt cx="4671907" cy="1020595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07828BE9-6180-5145-385C-74E764CF2A38}"/>
                </a:ext>
              </a:extLst>
            </p:cNvPr>
            <p:cNvSpPr/>
            <p:nvPr/>
          </p:nvSpPr>
          <p:spPr>
            <a:xfrm>
              <a:off x="4491963" y="1398532"/>
              <a:ext cx="4671907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E746BB-58FF-5E3D-74FB-A8EAEFD9A253}"/>
                </a:ext>
              </a:extLst>
            </p:cNvPr>
            <p:cNvSpPr/>
            <p:nvPr/>
          </p:nvSpPr>
          <p:spPr>
            <a:xfrm>
              <a:off x="5552128" y="1746012"/>
              <a:ext cx="2919241" cy="257300"/>
            </a:xfrm>
            <a:custGeom>
              <a:avLst/>
              <a:gdLst>
                <a:gd name="connsiteX0" fmla="*/ 0 w 2919241"/>
                <a:gd name="connsiteY0" fmla="*/ 0 h 257300"/>
                <a:gd name="connsiteX1" fmla="*/ 2919241 w 2919241"/>
                <a:gd name="connsiteY1" fmla="*/ 0 h 257300"/>
                <a:gd name="connsiteX2" fmla="*/ 2919241 w 2919241"/>
                <a:gd name="connsiteY2" fmla="*/ 257300 h 257300"/>
                <a:gd name="connsiteX3" fmla="*/ 0 w 2919241"/>
                <a:gd name="connsiteY3" fmla="*/ 257300 h 257300"/>
                <a:gd name="connsiteX4" fmla="*/ 0 w 2919241"/>
                <a:gd name="connsiteY4" fmla="*/ 0 h 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241" h="257300">
                  <a:moveTo>
                    <a:pt x="0" y="0"/>
                  </a:moveTo>
                  <a:lnTo>
                    <a:pt x="2919241" y="0"/>
                  </a:lnTo>
                  <a:lnTo>
                    <a:pt x="2919241" y="257300"/>
                  </a:lnTo>
                  <a:lnTo>
                    <a:pt x="0" y="257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individual learning plan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EA805-FD70-B481-ADA7-D19C68EDCBC5}"/>
              </a:ext>
            </a:extLst>
          </p:cNvPr>
          <p:cNvGrpSpPr/>
          <p:nvPr userDrawn="1"/>
        </p:nvGrpSpPr>
        <p:grpSpPr>
          <a:xfrm>
            <a:off x="5819732" y="1417231"/>
            <a:ext cx="4166375" cy="1574587"/>
            <a:chOff x="4226725" y="2076178"/>
            <a:chExt cx="4257419" cy="1020595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A98BC38C-95D7-668D-AA67-79F833911F88}"/>
                </a:ext>
              </a:extLst>
            </p:cNvPr>
            <p:cNvSpPr/>
            <p:nvPr/>
          </p:nvSpPr>
          <p:spPr>
            <a:xfrm>
              <a:off x="4226725" y="2076178"/>
              <a:ext cx="4257419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A4A19-3040-C247-6FA3-16B78D6F18B0}"/>
                </a:ext>
              </a:extLst>
            </p:cNvPr>
            <p:cNvSpPr/>
            <p:nvPr/>
          </p:nvSpPr>
          <p:spPr>
            <a:xfrm>
              <a:off x="4363694" y="2392242"/>
              <a:ext cx="2485726" cy="368965"/>
            </a:xfrm>
            <a:custGeom>
              <a:avLst/>
              <a:gdLst>
                <a:gd name="connsiteX0" fmla="*/ 0 w 2485726"/>
                <a:gd name="connsiteY0" fmla="*/ 0 h 368965"/>
                <a:gd name="connsiteX1" fmla="*/ 2485726 w 2485726"/>
                <a:gd name="connsiteY1" fmla="*/ 0 h 368965"/>
                <a:gd name="connsiteX2" fmla="*/ 2485726 w 2485726"/>
                <a:gd name="connsiteY2" fmla="*/ 368965 h 368965"/>
                <a:gd name="connsiteX3" fmla="*/ 0 w 2485726"/>
                <a:gd name="connsiteY3" fmla="*/ 368965 h 368965"/>
                <a:gd name="connsiteX4" fmla="*/ 0 w 2485726"/>
                <a:gd name="connsiteY4" fmla="*/ 0 h 3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726" h="368965">
                  <a:moveTo>
                    <a:pt x="0" y="0"/>
                  </a:moveTo>
                  <a:lnTo>
                    <a:pt x="2485726" y="0"/>
                  </a:lnTo>
                  <a:lnTo>
                    <a:pt x="2485726" y="368965"/>
                  </a:lnTo>
                  <a:lnTo>
                    <a:pt x="0" y="3689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Recognise prior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57854-4399-5434-1C47-E51293F8F9E8}"/>
              </a:ext>
            </a:extLst>
          </p:cNvPr>
          <p:cNvGrpSpPr/>
          <p:nvPr userDrawn="1"/>
        </p:nvGrpSpPr>
        <p:grpSpPr>
          <a:xfrm>
            <a:off x="6242498" y="2467759"/>
            <a:ext cx="4473389" cy="1478773"/>
            <a:chOff x="4491963" y="2871148"/>
            <a:chExt cx="4571143" cy="1020595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F6FF382C-FF46-FC04-D0A9-A2B6B575C737}"/>
                </a:ext>
              </a:extLst>
            </p:cNvPr>
            <p:cNvSpPr/>
            <p:nvPr/>
          </p:nvSpPr>
          <p:spPr>
            <a:xfrm>
              <a:off x="4491963" y="2871148"/>
              <a:ext cx="4571143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8B3738-B8B2-C6C4-715E-ECDED5B0E2B1}"/>
                </a:ext>
              </a:extLst>
            </p:cNvPr>
            <p:cNvSpPr/>
            <p:nvPr/>
          </p:nvSpPr>
          <p:spPr>
            <a:xfrm>
              <a:off x="6340736" y="3252282"/>
              <a:ext cx="2166777" cy="176155"/>
            </a:xfrm>
            <a:custGeom>
              <a:avLst/>
              <a:gdLst>
                <a:gd name="connsiteX0" fmla="*/ 0 w 2166777"/>
                <a:gd name="connsiteY0" fmla="*/ 0 h 176155"/>
                <a:gd name="connsiteX1" fmla="*/ 2166777 w 2166777"/>
                <a:gd name="connsiteY1" fmla="*/ 0 h 176155"/>
                <a:gd name="connsiteX2" fmla="*/ 2166777 w 2166777"/>
                <a:gd name="connsiteY2" fmla="*/ 176155 h 176155"/>
                <a:gd name="connsiteX3" fmla="*/ 0 w 2166777"/>
                <a:gd name="connsiteY3" fmla="*/ 176155 h 176155"/>
                <a:gd name="connsiteX4" fmla="*/ 0 w 2166777"/>
                <a:gd name="connsiteY4" fmla="*/ 0 h 1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77" h="176155">
                  <a:moveTo>
                    <a:pt x="0" y="0"/>
                  </a:moveTo>
                  <a:lnTo>
                    <a:pt x="2166777" y="0"/>
                  </a:lnTo>
                  <a:lnTo>
                    <a:pt x="2166777" y="176155"/>
                  </a:lnTo>
                  <a:lnTo>
                    <a:pt x="0" y="176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quality training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E141-794D-3C63-4081-3D89B9BDCCA3}"/>
              </a:ext>
            </a:extLst>
          </p:cNvPr>
          <p:cNvGrpSpPr/>
          <p:nvPr userDrawn="1"/>
        </p:nvGrpSpPr>
        <p:grpSpPr>
          <a:xfrm>
            <a:off x="5821958" y="3451542"/>
            <a:ext cx="4161250" cy="1478772"/>
            <a:chOff x="4367937" y="3459215"/>
            <a:chExt cx="4252183" cy="1019666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6944FF4-C421-185C-236C-DFEF1DCAF4C6}"/>
                </a:ext>
              </a:extLst>
            </p:cNvPr>
            <p:cNvSpPr/>
            <p:nvPr/>
          </p:nvSpPr>
          <p:spPr>
            <a:xfrm>
              <a:off x="4367937" y="3459215"/>
              <a:ext cx="4252183" cy="101966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97B504-30F1-6400-C0F2-12FEE07391B6}"/>
                </a:ext>
              </a:extLst>
            </p:cNvPr>
            <p:cNvSpPr/>
            <p:nvPr/>
          </p:nvSpPr>
          <p:spPr>
            <a:xfrm>
              <a:off x="4649108" y="3817411"/>
              <a:ext cx="2206004" cy="352672"/>
            </a:xfrm>
            <a:custGeom>
              <a:avLst/>
              <a:gdLst>
                <a:gd name="connsiteX0" fmla="*/ 0 w 2206004"/>
                <a:gd name="connsiteY0" fmla="*/ 0 h 352672"/>
                <a:gd name="connsiteX1" fmla="*/ 2206004 w 2206004"/>
                <a:gd name="connsiteY1" fmla="*/ 0 h 352672"/>
                <a:gd name="connsiteX2" fmla="*/ 2206004 w 2206004"/>
                <a:gd name="connsiteY2" fmla="*/ 352672 h 352672"/>
                <a:gd name="connsiteX3" fmla="*/ 0 w 2206004"/>
                <a:gd name="connsiteY3" fmla="*/ 352672 h 352672"/>
                <a:gd name="connsiteX4" fmla="*/ 0 w 2206004"/>
                <a:gd name="connsiteY4" fmla="*/ 0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004" h="352672">
                  <a:moveTo>
                    <a:pt x="0" y="0"/>
                  </a:moveTo>
                  <a:lnTo>
                    <a:pt x="2206004" y="0"/>
                  </a:lnTo>
                  <a:lnTo>
                    <a:pt x="2206004" y="352672"/>
                  </a:lnTo>
                  <a:lnTo>
                    <a:pt x="0" y="3526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regular feedback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AA5E0-B9C9-8CF9-42D7-1D3D6C728B5F}"/>
              </a:ext>
            </a:extLst>
          </p:cNvPr>
          <p:cNvGrpSpPr/>
          <p:nvPr userDrawn="1"/>
        </p:nvGrpSpPr>
        <p:grpSpPr>
          <a:xfrm>
            <a:off x="5825432" y="5450769"/>
            <a:ext cx="4241006" cy="1280789"/>
            <a:chOff x="4327188" y="4633061"/>
            <a:chExt cx="4333681" cy="10205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C5CD72-A3D1-FAF9-722C-BF25F73179E8}"/>
                </a:ext>
              </a:extLst>
            </p:cNvPr>
            <p:cNvSpPr/>
            <p:nvPr/>
          </p:nvSpPr>
          <p:spPr>
            <a:xfrm>
              <a:off x="4468763" y="4986677"/>
              <a:ext cx="3724150" cy="319631"/>
            </a:xfrm>
            <a:custGeom>
              <a:avLst/>
              <a:gdLst>
                <a:gd name="connsiteX0" fmla="*/ 0 w 3724150"/>
                <a:gd name="connsiteY0" fmla="*/ 0 h 319631"/>
                <a:gd name="connsiteX1" fmla="*/ 3724150 w 3724150"/>
                <a:gd name="connsiteY1" fmla="*/ 0 h 319631"/>
                <a:gd name="connsiteX2" fmla="*/ 3724150 w 3724150"/>
                <a:gd name="connsiteY2" fmla="*/ 319631 h 319631"/>
                <a:gd name="connsiteX3" fmla="*/ 0 w 3724150"/>
                <a:gd name="connsiteY3" fmla="*/ 319631 h 319631"/>
                <a:gd name="connsiteX4" fmla="*/ 0 w 3724150"/>
                <a:gd name="connsiteY4" fmla="*/ 0 h 3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150" h="319631">
                  <a:moveTo>
                    <a:pt x="0" y="0"/>
                  </a:moveTo>
                  <a:lnTo>
                    <a:pt x="3724150" y="0"/>
                  </a:lnTo>
                  <a:lnTo>
                    <a:pt x="3724150" y="319631"/>
                  </a:lnTo>
                  <a:lnTo>
                    <a:pt x="0" y="3196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on completion</a:t>
              </a: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B73DCBC1-669F-A81C-2D5C-FA7A447A611E}"/>
                </a:ext>
              </a:extLst>
            </p:cNvPr>
            <p:cNvSpPr/>
            <p:nvPr/>
          </p:nvSpPr>
          <p:spPr>
            <a:xfrm>
              <a:off x="4327188" y="4633061"/>
              <a:ext cx="4333681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1E3D7F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C20D2-95D1-CAAC-2E0F-F49F17474DBF}"/>
              </a:ext>
            </a:extLst>
          </p:cNvPr>
          <p:cNvGrpSpPr/>
          <p:nvPr userDrawn="1"/>
        </p:nvGrpSpPr>
        <p:grpSpPr>
          <a:xfrm>
            <a:off x="6199252" y="4423632"/>
            <a:ext cx="4519129" cy="1478772"/>
            <a:chOff x="4468594" y="4045459"/>
            <a:chExt cx="4617882" cy="1020595"/>
          </a:xfrm>
        </p:grpSpPr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01BC73A0-C421-3511-A11E-403A24597EF2}"/>
                </a:ext>
              </a:extLst>
            </p:cNvPr>
            <p:cNvSpPr/>
            <p:nvPr/>
          </p:nvSpPr>
          <p:spPr>
            <a:xfrm>
              <a:off x="4468594" y="4045459"/>
              <a:ext cx="4617882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61F4AE-942D-0293-2138-AEAE52A300F9}"/>
                </a:ext>
              </a:extLst>
            </p:cNvPr>
            <p:cNvSpPr/>
            <p:nvPr/>
          </p:nvSpPr>
          <p:spPr>
            <a:xfrm>
              <a:off x="6260212" y="4369901"/>
              <a:ext cx="2467638" cy="346464"/>
            </a:xfrm>
            <a:custGeom>
              <a:avLst/>
              <a:gdLst>
                <a:gd name="connsiteX0" fmla="*/ 0 w 2467638"/>
                <a:gd name="connsiteY0" fmla="*/ 0 h 346464"/>
                <a:gd name="connsiteX1" fmla="*/ 2467638 w 2467638"/>
                <a:gd name="connsiteY1" fmla="*/ 0 h 346464"/>
                <a:gd name="connsiteX2" fmla="*/ 2467638 w 2467638"/>
                <a:gd name="connsiteY2" fmla="*/ 346464 h 346464"/>
                <a:gd name="connsiteX3" fmla="*/ 0 w 2467638"/>
                <a:gd name="connsiteY3" fmla="*/ 346464 h 346464"/>
                <a:gd name="connsiteX4" fmla="*/ 0 w 2467638"/>
                <a:gd name="connsiteY4" fmla="*/ 0 h 3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638" h="346464">
                  <a:moveTo>
                    <a:pt x="0" y="0"/>
                  </a:moveTo>
                  <a:lnTo>
                    <a:pt x="2467638" y="0"/>
                  </a:lnTo>
                  <a:lnTo>
                    <a:pt x="2467638" y="346464"/>
                  </a:lnTo>
                  <a:lnTo>
                    <a:pt x="0" y="3464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individual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3F99-C815-CD82-5B4A-34C500018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Apprenticeship mentor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EB56-5188-6918-69D2-39EA1BC92F32}"/>
              </a:ext>
            </a:extLst>
          </p:cNvPr>
          <p:cNvSpPr txBox="1"/>
          <p:nvPr userDrawn="1"/>
        </p:nvSpPr>
        <p:spPr>
          <a:xfrm>
            <a:off x="479244" y="1900613"/>
            <a:ext cx="79012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Apprenticeship programme we recommend a staff member acts as a “Mentor” to the Apprentice at work. 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make a huge difference to the speed at which a new apprentice to the workplace will manage to settle into their new role.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someone who informally supports and encourages the Apprentice.  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usiness woman holding sign">
            <a:extLst>
              <a:ext uri="{FF2B5EF4-FFF2-40B4-BE49-F238E27FC236}">
                <a16:creationId xmlns:a16="http://schemas.microsoft.com/office/drawing/2014/main" id="{EB2B2B8C-A7DF-A46B-BAAB-3A6E17413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72" y="1212861"/>
            <a:ext cx="2163573" cy="531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B7D24-E343-F019-CAF5-E9A776FC71D7}"/>
              </a:ext>
            </a:extLst>
          </p:cNvPr>
          <p:cNvSpPr txBox="1"/>
          <p:nvPr userDrawn="1"/>
        </p:nvSpPr>
        <p:spPr>
          <a:xfrm rot="21434276">
            <a:off x="9057862" y="2858695"/>
            <a:ext cx="171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Apprentice Mentor</a:t>
            </a:r>
          </a:p>
        </p:txBody>
      </p:sp>
    </p:spTree>
    <p:extLst>
      <p:ext uri="{BB962C8B-B14F-4D97-AF65-F5344CB8AC3E}">
        <p14:creationId xmlns:p14="http://schemas.microsoft.com/office/powerpoint/2010/main" val="15329297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4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27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309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5089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istant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605647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Assistant Level 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7757" y="138244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1152A-D588-4093-9A4C-1A50C05C4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6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0059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4828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729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EB61-3876-4D9F-8E9B-B6646ABA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477D-C3D2-478D-8ACA-48BE2920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6027E-A187-445B-912E-493B4500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9E7D6-CD6C-436B-9D90-86E3DAEC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896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917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532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7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8968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60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16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ociat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10067286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Associate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37356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58E73-E12D-4292-867B-72E5E4EF3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1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6863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951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97D-C2C9-45AF-BCBF-21301035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3D903-04F5-4933-BE5C-A7952374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31F86-904B-4921-9689-708653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C106-57D1-4DDE-8FD6-AED5B3B4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3150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20716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8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62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9013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2050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168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75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915" y="1293366"/>
            <a:ext cx="7848600" cy="7060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Level 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C5776-DBA9-4BFC-9FFE-396D39EF2F64}"/>
              </a:ext>
            </a:extLst>
          </p:cNvPr>
          <p:cNvSpPr txBox="1"/>
          <p:nvPr userDrawn="1"/>
        </p:nvSpPr>
        <p:spPr>
          <a:xfrm>
            <a:off x="345796" y="2854316"/>
            <a:ext cx="66730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nursing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therapy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peoples support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1CC-23C9-419F-8FE2-6A0BA7DA497C}"/>
              </a:ext>
            </a:extLst>
          </p:cNvPr>
          <p:cNvSpPr txBox="1"/>
          <p:nvPr userDrawn="1"/>
        </p:nvSpPr>
        <p:spPr>
          <a:xfrm>
            <a:off x="345796" y="204285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6 apprenticeship pathways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4B22F-B9AE-4E5F-A9A6-C8C244E65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4" y="418612"/>
            <a:ext cx="1936494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0BA47-856B-42BA-BAC9-6E1E8BCC7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5" y="2061076"/>
            <a:ext cx="1936495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69BB0A-7050-4AA6-978D-0E4B8312E5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40800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D9498-8994-4A3C-BA20-9009EFBFB5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9" y="2061077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ABF89-5CA1-4F67-8F76-148039D9C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8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86817-24FA-4847-A9D6-FECF153A0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7" y="405436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9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2830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60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633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44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834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112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87229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750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09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54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9969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E9EF9-96C5-4C0B-B298-C462299B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1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450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237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645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111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0AC6-5906-4EDC-9A4F-3DDCF6B6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748C-288D-4336-B2CA-DC8D1F4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1921-6A4F-4A1D-A455-9CD39B09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4EC60-8935-47B9-BF36-154D1FA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2816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7058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414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376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599-FFB6-4354-3F7D-09A223AA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8014716" cy="846328"/>
          </a:xfrm>
          <a:prstGeom prst="rect">
            <a:avLst/>
          </a:prstGeom>
        </p:spPr>
        <p:txBody>
          <a:bodyPr anchor="b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9147-176D-D8AD-80EC-271B726A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970" y="4854957"/>
            <a:ext cx="9144000" cy="640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1EA9FB6-FA77-D160-D015-830824776284}"/>
              </a:ext>
            </a:extLst>
          </p:cNvPr>
          <p:cNvSpPr/>
          <p:nvPr userDrawn="1"/>
        </p:nvSpPr>
        <p:spPr>
          <a:xfrm rot="5062318">
            <a:off x="-1560187" y="1155864"/>
            <a:ext cx="5504688" cy="4913517"/>
          </a:xfrm>
          <a:prstGeom prst="arc">
            <a:avLst>
              <a:gd name="adj1" fmla="val 16131384"/>
              <a:gd name="adj2" fmla="val 21458411"/>
            </a:avLst>
          </a:prstGeom>
          <a:ln w="146050" cap="rnd">
            <a:solidFill>
              <a:srgbClr val="FDE7B9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08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9" Type="http://schemas.openxmlformats.org/officeDocument/2006/relationships/image" Target="../media/image3.pn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Relationship Id="rId8" Type="http://schemas.openxmlformats.org/officeDocument/2006/relationships/image" Target="../media/image36.svg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91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heme" Target="../theme/theme16.xml"/><Relationship Id="rId7" Type="http://schemas.openxmlformats.org/officeDocument/2006/relationships/image" Target="../media/image73.jpeg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9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1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3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3CBB42-674E-2050-84EF-2C5D8DA70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" y="3773213"/>
            <a:ext cx="12053360" cy="3011213"/>
          </a:xfrm>
          <a:prstGeom prst="rect">
            <a:avLst/>
          </a:prstGeom>
          <a:ln w="50800"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8953514-BEF3-1B1A-694C-EC9208C8D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32" y="233000"/>
            <a:ext cx="1943514" cy="2405098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A272AF1-4472-6ADF-D536-B40956BF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783558"/>
            <a:ext cx="61170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itle Placeholder 11">
            <a:extLst>
              <a:ext uri="{FF2B5EF4-FFF2-40B4-BE49-F238E27FC236}">
                <a16:creationId xmlns:a16="http://schemas.microsoft.com/office/drawing/2014/main" id="{DE2262CA-81CB-FDA2-41B8-27B3B70EAE02}"/>
              </a:ext>
            </a:extLst>
          </p:cNvPr>
          <p:cNvSpPr txBox="1">
            <a:spLocks/>
          </p:cNvSpPr>
          <p:nvPr userDrawn="1"/>
        </p:nvSpPr>
        <p:spPr>
          <a:xfrm>
            <a:off x="113267" y="2722744"/>
            <a:ext cx="1196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2000" baseline="0" dirty="0"/>
              <a:t>APPRENTICESHIPS</a:t>
            </a:r>
            <a:endParaRPr lang="en-GB" sz="4000" spc="2000" baseline="0" dirty="0"/>
          </a:p>
        </p:txBody>
      </p:sp>
    </p:spTree>
    <p:extLst>
      <p:ext uri="{BB962C8B-B14F-4D97-AF65-F5344CB8AC3E}">
        <p14:creationId xmlns:p14="http://schemas.microsoft.com/office/powerpoint/2010/main" val="15268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Apprenticeship Journey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8B4EA-4646-0671-9E87-5DDF07380418}"/>
              </a:ext>
            </a:extLst>
          </p:cNvPr>
          <p:cNvGrpSpPr/>
          <p:nvPr userDrawn="1"/>
        </p:nvGrpSpPr>
        <p:grpSpPr>
          <a:xfrm>
            <a:off x="712853" y="1468439"/>
            <a:ext cx="10979130" cy="646331"/>
            <a:chOff x="712853" y="1607336"/>
            <a:chExt cx="10979130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67F18-192A-99A6-F426-132C84099966}"/>
                </a:ext>
              </a:extLst>
            </p:cNvPr>
            <p:cNvSpPr txBox="1"/>
            <p:nvPr/>
          </p:nvSpPr>
          <p:spPr>
            <a:xfrm>
              <a:off x="2776975" y="1607336"/>
              <a:ext cx="226338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Programme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C2254-01B5-E649-7955-989C44646611}"/>
                </a:ext>
              </a:extLst>
            </p:cNvPr>
            <p:cNvSpPr txBox="1"/>
            <p:nvPr/>
          </p:nvSpPr>
          <p:spPr>
            <a:xfrm>
              <a:off x="712853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15269-187B-C632-C735-F42F524565CE}"/>
                </a:ext>
              </a:extLst>
            </p:cNvPr>
            <p:cNvSpPr txBox="1"/>
            <p:nvPr/>
          </p:nvSpPr>
          <p:spPr>
            <a:xfrm>
              <a:off x="7339364" y="1607336"/>
              <a:ext cx="2293188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EPA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(example)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6BD10E-6161-A726-E70A-BF9B4CB129B0}"/>
                </a:ext>
              </a:extLst>
            </p:cNvPr>
            <p:cNvSpPr txBox="1"/>
            <p:nvPr/>
          </p:nvSpPr>
          <p:spPr>
            <a:xfrm>
              <a:off x="5095029" y="1607336"/>
              <a:ext cx="218867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Assessment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Gateway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A42032-16D8-6FAF-BC64-01EC7DAAF2B4}"/>
                </a:ext>
              </a:extLst>
            </p:cNvPr>
            <p:cNvSpPr txBox="1"/>
            <p:nvPr/>
          </p:nvSpPr>
          <p:spPr>
            <a:xfrm>
              <a:off x="9685011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Completion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CC6A-D5ED-F8D0-348D-0D0556552E6B}"/>
              </a:ext>
            </a:extLst>
          </p:cNvPr>
          <p:cNvGrpSpPr/>
          <p:nvPr userDrawn="1"/>
        </p:nvGrpSpPr>
        <p:grpSpPr>
          <a:xfrm>
            <a:off x="10070439" y="2362760"/>
            <a:ext cx="1351865" cy="3878915"/>
            <a:chOff x="9813340" y="2282880"/>
            <a:chExt cx="1351865" cy="3878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8504B8-FEF2-B1D4-CAC0-52C87A63C567}"/>
                </a:ext>
              </a:extLst>
            </p:cNvPr>
            <p:cNvGrpSpPr/>
            <p:nvPr/>
          </p:nvGrpSpPr>
          <p:grpSpPr>
            <a:xfrm>
              <a:off x="9873207" y="3654712"/>
              <a:ext cx="1232130" cy="1150702"/>
              <a:chOff x="9806086" y="3471172"/>
              <a:chExt cx="1313576" cy="1150702"/>
            </a:xfrm>
          </p:grpSpPr>
          <p:pic>
            <p:nvPicPr>
              <p:cNvPr id="19" name="Graphic 18" descr="Diploma roll with solid fill">
                <a:extLst>
                  <a:ext uri="{FF2B5EF4-FFF2-40B4-BE49-F238E27FC236}">
                    <a16:creationId xmlns:a16="http://schemas.microsoft.com/office/drawing/2014/main" id="{504E6866-8580-C211-4701-F94EC706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06086" y="3471172"/>
                <a:ext cx="1150701" cy="1150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FD9CFC-1841-0F2C-B6A0-A4EDA8443055}"/>
                  </a:ext>
                </a:extLst>
              </p:cNvPr>
              <p:cNvSpPr txBox="1"/>
              <p:nvPr/>
            </p:nvSpPr>
            <p:spPr>
              <a:xfrm>
                <a:off x="9857157" y="4281254"/>
                <a:ext cx="1262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9A7CD-768A-EC05-EBC1-AACD7F17FAE9}"/>
                </a:ext>
              </a:extLst>
            </p:cNvPr>
            <p:cNvGrpSpPr/>
            <p:nvPr/>
          </p:nvGrpSpPr>
          <p:grpSpPr>
            <a:xfrm>
              <a:off x="9897160" y="5060609"/>
              <a:ext cx="1184225" cy="1101186"/>
              <a:chOff x="9812933" y="5060609"/>
              <a:chExt cx="1184225" cy="1101186"/>
            </a:xfrm>
          </p:grpSpPr>
          <p:pic>
            <p:nvPicPr>
              <p:cNvPr id="17" name="Graphic 16" descr="Business Growth outline">
                <a:extLst>
                  <a:ext uri="{FF2B5EF4-FFF2-40B4-BE49-F238E27FC236}">
                    <a16:creationId xmlns:a16="http://schemas.microsoft.com/office/drawing/2014/main" id="{D749558B-7DD1-B670-CC73-7C2745447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24236" y="50606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D3EFA8-8865-058A-DB13-B2955103135D}"/>
                  </a:ext>
                </a:extLst>
              </p:cNvPr>
              <p:cNvSpPr txBox="1"/>
              <p:nvPr/>
            </p:nvSpPr>
            <p:spPr>
              <a:xfrm>
                <a:off x="9812933" y="5854018"/>
                <a:ext cx="11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Progression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0AF6B8-D45D-A0AA-2BD8-F5BE937A2407}"/>
                </a:ext>
              </a:extLst>
            </p:cNvPr>
            <p:cNvGrpSpPr/>
            <p:nvPr/>
          </p:nvGrpSpPr>
          <p:grpSpPr>
            <a:xfrm>
              <a:off x="9813340" y="2282880"/>
              <a:ext cx="1351865" cy="1175057"/>
              <a:chOff x="9705503" y="2270352"/>
              <a:chExt cx="1351865" cy="1175057"/>
            </a:xfrm>
          </p:grpSpPr>
          <p:pic>
            <p:nvPicPr>
              <p:cNvPr id="15" name="Graphic 14" descr="Aspiration with solid fill">
                <a:extLst>
                  <a:ext uri="{FF2B5EF4-FFF2-40B4-BE49-F238E27FC236}">
                    <a16:creationId xmlns:a16="http://schemas.microsoft.com/office/drawing/2014/main" id="{C8FDC10F-394E-08F5-028C-48336060B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57155" y="22703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E917E6-1936-31E6-13BB-ECEA6E28706B}"/>
                  </a:ext>
                </a:extLst>
              </p:cNvPr>
              <p:cNvSpPr txBox="1"/>
              <p:nvPr/>
            </p:nvSpPr>
            <p:spPr>
              <a:xfrm>
                <a:off x="9705503" y="3137632"/>
                <a:ext cx="135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A7BC8A-FB65-28AE-7225-50F6884B3D17}"/>
              </a:ext>
            </a:extLst>
          </p:cNvPr>
          <p:cNvGrpSpPr/>
          <p:nvPr userDrawn="1"/>
        </p:nvGrpSpPr>
        <p:grpSpPr>
          <a:xfrm>
            <a:off x="7467494" y="2485201"/>
            <a:ext cx="2026022" cy="3959186"/>
            <a:chOff x="6914422" y="2418051"/>
            <a:chExt cx="2026022" cy="3959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A79205-F320-8682-61B4-0121EBD2C8BE}"/>
                </a:ext>
              </a:extLst>
            </p:cNvPr>
            <p:cNvGrpSpPr/>
            <p:nvPr/>
          </p:nvGrpSpPr>
          <p:grpSpPr>
            <a:xfrm>
              <a:off x="6914422" y="2418051"/>
              <a:ext cx="2006972" cy="1033984"/>
              <a:chOff x="6914422" y="2282880"/>
              <a:chExt cx="2006972" cy="1033984"/>
            </a:xfrm>
          </p:grpSpPr>
          <p:pic>
            <p:nvPicPr>
              <p:cNvPr id="38" name="Graphic 37" descr="Eye with solid fill">
                <a:extLst>
                  <a:ext uri="{FF2B5EF4-FFF2-40B4-BE49-F238E27FC236}">
                    <a16:creationId xmlns:a16="http://schemas.microsoft.com/office/drawing/2014/main" id="{C01766BA-572D-30CB-565D-84FA2A93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60708" y="22828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20B385-43FA-B6D9-1AE7-89E0A666FAEC}"/>
                  </a:ext>
                </a:extLst>
              </p:cNvPr>
              <p:cNvSpPr txBox="1"/>
              <p:nvPr/>
            </p:nvSpPr>
            <p:spPr>
              <a:xfrm>
                <a:off x="6914422" y="3009087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in practice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1BCD42-E99D-420A-29C9-FBF48B423207}"/>
                </a:ext>
              </a:extLst>
            </p:cNvPr>
            <p:cNvGrpSpPr/>
            <p:nvPr/>
          </p:nvGrpSpPr>
          <p:grpSpPr>
            <a:xfrm>
              <a:off x="6933472" y="3754008"/>
              <a:ext cx="2006972" cy="1019392"/>
              <a:chOff x="6933472" y="3754008"/>
              <a:chExt cx="2006972" cy="1019392"/>
            </a:xfrm>
          </p:grpSpPr>
          <p:grpSp>
            <p:nvGrpSpPr>
              <p:cNvPr id="27" name="Graphic 22" descr="Checklist with solid fill">
                <a:extLst>
                  <a:ext uri="{FF2B5EF4-FFF2-40B4-BE49-F238E27FC236}">
                    <a16:creationId xmlns:a16="http://schemas.microsoft.com/office/drawing/2014/main" id="{9993D627-0CE6-55D3-5E76-CC6C6C1CB737}"/>
                  </a:ext>
                </a:extLst>
              </p:cNvPr>
              <p:cNvGrpSpPr/>
              <p:nvPr/>
            </p:nvGrpSpPr>
            <p:grpSpPr>
              <a:xfrm>
                <a:off x="7695494" y="3754008"/>
                <a:ext cx="482928" cy="623132"/>
                <a:chOff x="6311736" y="4189785"/>
                <a:chExt cx="482928" cy="623132"/>
              </a:xfrm>
              <a:solidFill>
                <a:schemeClr val="bg1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79C3BB-C565-5DD2-3A0C-FA5F46FF4245}"/>
                    </a:ext>
                  </a:extLst>
                </p:cNvPr>
                <p:cNvSpPr/>
                <p:nvPr/>
              </p:nvSpPr>
              <p:spPr>
                <a:xfrm>
                  <a:off x="6311736" y="4189785"/>
                  <a:ext cx="482928" cy="623132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796FC3-DFBC-9DA1-CBA6-3240DF866EA4}"/>
                    </a:ext>
                  </a:extLst>
                </p:cNvPr>
                <p:cNvSpPr/>
                <p:nvPr/>
              </p:nvSpPr>
              <p:spPr>
                <a:xfrm>
                  <a:off x="6572250" y="42632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1650171-EE60-EB98-1CC9-A367FB08560B}"/>
                    </a:ext>
                  </a:extLst>
                </p:cNvPr>
                <p:cNvSpPr/>
                <p:nvPr/>
              </p:nvSpPr>
              <p:spPr>
                <a:xfrm>
                  <a:off x="6572250" y="44156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4475D8-FBFC-2FCC-3A47-ACD42F004319}"/>
                    </a:ext>
                  </a:extLst>
                </p:cNvPr>
                <p:cNvSpPr/>
                <p:nvPr/>
              </p:nvSpPr>
              <p:spPr>
                <a:xfrm>
                  <a:off x="6572250" y="47204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6CD096-8D6E-C2FA-09C1-6DE12764F8EC}"/>
                    </a:ext>
                  </a:extLst>
                </p:cNvPr>
                <p:cNvSpPr/>
                <p:nvPr/>
              </p:nvSpPr>
              <p:spPr>
                <a:xfrm>
                  <a:off x="6572250" y="45680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798F392-E92D-280A-1787-0BF555898751}"/>
                    </a:ext>
                  </a:extLst>
                </p:cNvPr>
                <p:cNvSpPr/>
                <p:nvPr/>
              </p:nvSpPr>
              <p:spPr>
                <a:xfrm>
                  <a:off x="6372225" y="42156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B2CEBB9-EDC1-42EA-40A8-3BAE5CA23A5E}"/>
                    </a:ext>
                  </a:extLst>
                </p:cNvPr>
                <p:cNvSpPr/>
                <p:nvPr/>
              </p:nvSpPr>
              <p:spPr>
                <a:xfrm>
                  <a:off x="6372225" y="43680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33E12A3-A8C7-9BA0-EA19-1A379CC61868}"/>
                    </a:ext>
                  </a:extLst>
                </p:cNvPr>
                <p:cNvSpPr/>
                <p:nvPr/>
              </p:nvSpPr>
              <p:spPr>
                <a:xfrm>
                  <a:off x="6372225" y="45204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D8FB6D1-02B0-6E8A-299F-B2222F85481F}"/>
                    </a:ext>
                  </a:extLst>
                </p:cNvPr>
                <p:cNvSpPr/>
                <p:nvPr/>
              </p:nvSpPr>
              <p:spPr>
                <a:xfrm>
                  <a:off x="6372225" y="4670896"/>
                  <a:ext cx="140969" cy="116204"/>
                </a:xfrm>
                <a:custGeom>
                  <a:avLst/>
                  <a:gdLst>
                    <a:gd name="connsiteX0" fmla="*/ 140970 w 140969"/>
                    <a:gd name="connsiteY0" fmla="*/ 26670 h 116204"/>
                    <a:gd name="connsiteX1" fmla="*/ 114300 w 140969"/>
                    <a:gd name="connsiteY1" fmla="*/ 0 h 116204"/>
                    <a:gd name="connsiteX2" fmla="*/ 51435 w 140969"/>
                    <a:gd name="connsiteY2" fmla="*/ 62865 h 116204"/>
                    <a:gd name="connsiteX3" fmla="*/ 26670 w 140969"/>
                    <a:gd name="connsiteY3" fmla="*/ 38100 h 116204"/>
                    <a:gd name="connsiteX4" fmla="*/ 0 w 140969"/>
                    <a:gd name="connsiteY4" fmla="*/ 64770 h 116204"/>
                    <a:gd name="connsiteX5" fmla="*/ 51435 w 140969"/>
                    <a:gd name="connsiteY5" fmla="*/ 116205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4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dirty="0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0FBBDE-C69B-225E-49A6-5B95687D5C4E}"/>
                  </a:ext>
                </a:extLst>
              </p:cNvPr>
              <p:cNvSpPr txBox="1"/>
              <p:nvPr/>
            </p:nvSpPr>
            <p:spPr>
              <a:xfrm>
                <a:off x="6933472" y="4465623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choice exam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CA5FDA-0A36-AE9B-A1A0-ABDD212511B9}"/>
                </a:ext>
              </a:extLst>
            </p:cNvPr>
            <p:cNvGrpSpPr/>
            <p:nvPr/>
          </p:nvGrpSpPr>
          <p:grpSpPr>
            <a:xfrm>
              <a:off x="6932169" y="5145101"/>
              <a:ext cx="2006972" cy="1232136"/>
              <a:chOff x="6932169" y="5145101"/>
              <a:chExt cx="2006972" cy="1232136"/>
            </a:xfrm>
          </p:grpSpPr>
          <p:pic>
            <p:nvPicPr>
              <p:cNvPr id="25" name="Graphic 24" descr="Boardroom outline">
                <a:extLst>
                  <a:ext uri="{FF2B5EF4-FFF2-40B4-BE49-F238E27FC236}">
                    <a16:creationId xmlns:a16="http://schemas.microsoft.com/office/drawing/2014/main" id="{310B563C-C60E-8F15-DA32-CDF251646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31259" y="5145101"/>
                <a:ext cx="808792" cy="80879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94858-E0C2-A76F-C2A5-A2AD3C9278BD}"/>
                  </a:ext>
                </a:extLst>
              </p:cNvPr>
              <p:cNvSpPr txBox="1"/>
              <p:nvPr/>
            </p:nvSpPr>
            <p:spPr>
              <a:xfrm>
                <a:off x="6932169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Reflective journal and interview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3BEBC8-89DF-026E-00A2-D75F9EAFA8ED}"/>
              </a:ext>
            </a:extLst>
          </p:cNvPr>
          <p:cNvGrpSpPr/>
          <p:nvPr userDrawn="1"/>
        </p:nvGrpSpPr>
        <p:grpSpPr>
          <a:xfrm>
            <a:off x="5190759" y="2438088"/>
            <a:ext cx="2006972" cy="4006299"/>
            <a:chOff x="4857655" y="2370938"/>
            <a:chExt cx="2006972" cy="40062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5A7D9F-0CC5-BA3F-AB8E-26EC4F529468}"/>
                </a:ext>
              </a:extLst>
            </p:cNvPr>
            <p:cNvGrpSpPr/>
            <p:nvPr/>
          </p:nvGrpSpPr>
          <p:grpSpPr>
            <a:xfrm>
              <a:off x="4857655" y="3754008"/>
              <a:ext cx="2006972" cy="1234006"/>
              <a:chOff x="4827701" y="3754008"/>
              <a:chExt cx="2006972" cy="1234006"/>
            </a:xfrm>
          </p:grpSpPr>
          <p:pic>
            <p:nvPicPr>
              <p:cNvPr id="48" name="Graphic 47" descr="Open folder outline">
                <a:extLst>
                  <a:ext uri="{FF2B5EF4-FFF2-40B4-BE49-F238E27FC236}">
                    <a16:creationId xmlns:a16="http://schemas.microsoft.com/office/drawing/2014/main" id="{3A1DD4F5-736A-2252-1180-743DD29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3896" y="3754008"/>
                <a:ext cx="794582" cy="794582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D551BA-6960-B210-59BC-C4659F7BB790}"/>
                  </a:ext>
                </a:extLst>
              </p:cNvPr>
              <p:cNvSpPr txBox="1"/>
              <p:nvPr/>
            </p:nvSpPr>
            <p:spPr>
              <a:xfrm>
                <a:off x="4827701" y="4464794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programme 100% achievement evidence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EBBACB-BE75-CDF9-B995-2526DB735A64}"/>
                </a:ext>
              </a:extLst>
            </p:cNvPr>
            <p:cNvGrpSpPr/>
            <p:nvPr/>
          </p:nvGrpSpPr>
          <p:grpSpPr>
            <a:xfrm>
              <a:off x="4857655" y="5039493"/>
              <a:ext cx="2006972" cy="1337744"/>
              <a:chOff x="4828140" y="5039493"/>
              <a:chExt cx="2006972" cy="13377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4A47B3-5B15-0509-C4F6-9BD6FAC9EEEF}"/>
                  </a:ext>
                </a:extLst>
              </p:cNvPr>
              <p:cNvSpPr txBox="1"/>
              <p:nvPr/>
            </p:nvSpPr>
            <p:spPr>
              <a:xfrm>
                <a:off x="4828140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 to be ready for EPA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raphic 46" descr="Comment Like with solid fill">
                <a:extLst>
                  <a:ext uri="{FF2B5EF4-FFF2-40B4-BE49-F238E27FC236}">
                    <a16:creationId xmlns:a16="http://schemas.microsoft.com/office/drawing/2014/main" id="{2BB3AF8C-647B-83AE-30DF-9E13FD5DD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74426" y="50394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F62697-E4BA-EB1D-505C-BBA745301E41}"/>
                </a:ext>
              </a:extLst>
            </p:cNvPr>
            <p:cNvGrpSpPr/>
            <p:nvPr/>
          </p:nvGrpSpPr>
          <p:grpSpPr>
            <a:xfrm>
              <a:off x="4857655" y="2370938"/>
              <a:ext cx="2006972" cy="1283774"/>
              <a:chOff x="4887610" y="2370938"/>
              <a:chExt cx="2006972" cy="128377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435E52-2FBA-8449-9259-F3A101553364}"/>
                  </a:ext>
                </a:extLst>
              </p:cNvPr>
              <p:cNvSpPr txBox="1"/>
              <p:nvPr/>
            </p:nvSpPr>
            <p:spPr>
              <a:xfrm>
                <a:off x="4887610" y="3131492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for assessment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raphic 44" descr="Remote learning language with solid fill">
                <a:extLst>
                  <a:ext uri="{FF2B5EF4-FFF2-40B4-BE49-F238E27FC236}">
                    <a16:creationId xmlns:a16="http://schemas.microsoft.com/office/drawing/2014/main" id="{8D0E1CC4-ED16-4B7C-CEB5-C20774BDC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58666" y="2370938"/>
                <a:ext cx="864860" cy="86486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55024F-63E4-EB9E-3A5D-8E72AE69C7E3}"/>
              </a:ext>
            </a:extLst>
          </p:cNvPr>
          <p:cNvGrpSpPr/>
          <p:nvPr userDrawn="1"/>
        </p:nvGrpSpPr>
        <p:grpSpPr>
          <a:xfrm>
            <a:off x="2898983" y="2363561"/>
            <a:ext cx="2006972" cy="1135320"/>
            <a:chOff x="2923364" y="2294681"/>
            <a:chExt cx="2006972" cy="1135320"/>
          </a:xfrm>
        </p:grpSpPr>
        <p:pic>
          <p:nvPicPr>
            <p:cNvPr id="51" name="Graphic 50" descr="Teacher with solid fill">
              <a:extLst>
                <a:ext uri="{FF2B5EF4-FFF2-40B4-BE49-F238E27FC236}">
                  <a16:creationId xmlns:a16="http://schemas.microsoft.com/office/drawing/2014/main" id="{48CEC9C6-4B24-3928-B2B0-CB5231D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69650" y="2294681"/>
              <a:ext cx="914400" cy="9144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4BA4FD-5617-5B70-A985-668A7C06FF13}"/>
                </a:ext>
              </a:extLst>
            </p:cNvPr>
            <p:cNvSpPr txBox="1"/>
            <p:nvPr/>
          </p:nvSpPr>
          <p:spPr>
            <a:xfrm>
              <a:off x="2923364" y="3122224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the job training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E70364-90E9-A697-1752-7922853C13F0}"/>
              </a:ext>
            </a:extLst>
          </p:cNvPr>
          <p:cNvGrpSpPr/>
          <p:nvPr userDrawn="1"/>
        </p:nvGrpSpPr>
        <p:grpSpPr>
          <a:xfrm>
            <a:off x="2898983" y="3714703"/>
            <a:ext cx="2006972" cy="1312965"/>
            <a:chOff x="3035566" y="3808399"/>
            <a:chExt cx="2006972" cy="1312965"/>
          </a:xfrm>
        </p:grpSpPr>
        <p:pic>
          <p:nvPicPr>
            <p:cNvPr id="54" name="Graphic 53" descr="Diploma with solid fill">
              <a:extLst>
                <a:ext uri="{FF2B5EF4-FFF2-40B4-BE49-F238E27FC236}">
                  <a16:creationId xmlns:a16="http://schemas.microsoft.com/office/drawing/2014/main" id="{4E79656F-CFA6-9B91-4EEA-855A5C1F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581852" y="380839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49E0B3-1CC2-4E4B-8D9C-BE4BF81C146E}"/>
                </a:ext>
              </a:extLst>
            </p:cNvPr>
            <p:cNvSpPr txBox="1"/>
            <p:nvPr/>
          </p:nvSpPr>
          <p:spPr>
            <a:xfrm>
              <a:off x="3035566" y="4598144"/>
              <a:ext cx="2006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Standard/Diploma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/Other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7C194AB-27CC-7149-DE9D-B8E1C89C007F}"/>
              </a:ext>
            </a:extLst>
          </p:cNvPr>
          <p:cNvGrpSpPr/>
          <p:nvPr userDrawn="1"/>
        </p:nvGrpSpPr>
        <p:grpSpPr>
          <a:xfrm>
            <a:off x="2905888" y="5140489"/>
            <a:ext cx="2006972" cy="1096363"/>
            <a:chOff x="3014563" y="5071609"/>
            <a:chExt cx="2006972" cy="1096363"/>
          </a:xfrm>
        </p:grpSpPr>
        <p:pic>
          <p:nvPicPr>
            <p:cNvPr id="57" name="Graphic 56" descr="Remote learning math with solid fill">
              <a:extLst>
                <a:ext uri="{FF2B5EF4-FFF2-40B4-BE49-F238E27FC236}">
                  <a16:creationId xmlns:a16="http://schemas.microsoft.com/office/drawing/2014/main" id="{99F78B05-75D6-EE12-8EE9-0ED2EF0B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560849" y="5071609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3752C8-3521-5333-33C9-17CE74320779}"/>
                </a:ext>
              </a:extLst>
            </p:cNvPr>
            <p:cNvSpPr txBox="1"/>
            <p:nvPr/>
          </p:nvSpPr>
          <p:spPr>
            <a:xfrm>
              <a:off x="3014563" y="5860195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&amp; maths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D92A2A-85EB-1470-5898-FADC6929EAA2}"/>
              </a:ext>
            </a:extLst>
          </p:cNvPr>
          <p:cNvGrpSpPr/>
          <p:nvPr userDrawn="1"/>
        </p:nvGrpSpPr>
        <p:grpSpPr>
          <a:xfrm>
            <a:off x="1013987" y="2157451"/>
            <a:ext cx="1397640" cy="1064408"/>
            <a:chOff x="1013987" y="2435244"/>
            <a:chExt cx="1397640" cy="1064408"/>
          </a:xfrm>
        </p:grpSpPr>
        <p:pic>
          <p:nvPicPr>
            <p:cNvPr id="60" name="Graphic 59" descr="Newspaper with solid fill">
              <a:extLst>
                <a:ext uri="{FF2B5EF4-FFF2-40B4-BE49-F238E27FC236}">
                  <a16:creationId xmlns:a16="http://schemas.microsoft.com/office/drawing/2014/main" id="{469711AC-5618-5002-B0AE-BA8EA8CC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063" y="2435244"/>
              <a:ext cx="802552" cy="8025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C81FC5-6047-4DAA-B0CD-82442AB33523}"/>
                </a:ext>
              </a:extLst>
            </p:cNvPr>
            <p:cNvSpPr txBox="1"/>
            <p:nvPr/>
          </p:nvSpPr>
          <p:spPr>
            <a:xfrm>
              <a:off x="1013987" y="3191875"/>
              <a:ext cx="139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31AD4E-10F0-4AD1-757D-E3E6AFB774EA}"/>
              </a:ext>
            </a:extLst>
          </p:cNvPr>
          <p:cNvGrpSpPr/>
          <p:nvPr userDrawn="1"/>
        </p:nvGrpSpPr>
        <p:grpSpPr>
          <a:xfrm>
            <a:off x="982186" y="3199904"/>
            <a:ext cx="1397640" cy="1277451"/>
            <a:chOff x="982186" y="3477697"/>
            <a:chExt cx="1397640" cy="1277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BB209F5-6385-4055-368F-ADE85004415B}"/>
                </a:ext>
              </a:extLst>
            </p:cNvPr>
            <p:cNvGrpSpPr/>
            <p:nvPr/>
          </p:nvGrpSpPr>
          <p:grpSpPr>
            <a:xfrm>
              <a:off x="1314003" y="3477697"/>
              <a:ext cx="797608" cy="797608"/>
              <a:chOff x="1376059" y="3195679"/>
              <a:chExt cx="914400" cy="914400"/>
            </a:xfrm>
          </p:grpSpPr>
          <p:pic>
            <p:nvPicPr>
              <p:cNvPr id="65" name="Graphic 64" descr="Clipboard outline">
                <a:extLst>
                  <a:ext uri="{FF2B5EF4-FFF2-40B4-BE49-F238E27FC236}">
                    <a16:creationId xmlns:a16="http://schemas.microsoft.com/office/drawing/2014/main" id="{65DEF522-D4F8-12F3-C727-F0525323A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376059" y="31956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aphic 65" descr="Scribble outline">
                <a:extLst>
                  <a:ext uri="{FF2B5EF4-FFF2-40B4-BE49-F238E27FC236}">
                    <a16:creationId xmlns:a16="http://schemas.microsoft.com/office/drawing/2014/main" id="{AC4528E6-379A-1702-AC32-D9095C74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676258" y="3495878"/>
                <a:ext cx="614002" cy="614002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7D74A2-E4FE-098D-3461-0E062E6525E1}"/>
                </a:ext>
              </a:extLst>
            </p:cNvPr>
            <p:cNvSpPr txBox="1"/>
            <p:nvPr/>
          </p:nvSpPr>
          <p:spPr>
            <a:xfrm>
              <a:off x="982186" y="4231928"/>
              <a:ext cx="139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&amp; eligibility check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BBCE5A-8AEE-515C-3143-44BA68B5433D}"/>
              </a:ext>
            </a:extLst>
          </p:cNvPr>
          <p:cNvGrpSpPr/>
          <p:nvPr userDrawn="1"/>
        </p:nvGrpSpPr>
        <p:grpSpPr>
          <a:xfrm>
            <a:off x="489798" y="4526673"/>
            <a:ext cx="2446018" cy="990735"/>
            <a:chOff x="489798" y="4804466"/>
            <a:chExt cx="2446018" cy="990735"/>
          </a:xfrm>
        </p:grpSpPr>
        <p:pic>
          <p:nvPicPr>
            <p:cNvPr id="68" name="Graphic 67" descr="Test Dummy outline">
              <a:extLst>
                <a:ext uri="{FF2B5EF4-FFF2-40B4-BE49-F238E27FC236}">
                  <a16:creationId xmlns:a16="http://schemas.microsoft.com/office/drawing/2014/main" id="{EF8C231D-150A-4077-AB51-30F6D7A8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58781" y="4804466"/>
              <a:ext cx="708052" cy="70805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A03F4D-6791-C853-CF9C-F85AB7B332DD}"/>
                </a:ext>
              </a:extLst>
            </p:cNvPr>
            <p:cNvSpPr txBox="1"/>
            <p:nvPr/>
          </p:nvSpPr>
          <p:spPr>
            <a:xfrm>
              <a:off x="489798" y="5487424"/>
              <a:ext cx="2446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Assessments &amp; induction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BDF084-8776-765F-D822-353A7F3E1241}"/>
              </a:ext>
            </a:extLst>
          </p:cNvPr>
          <p:cNvGrpSpPr/>
          <p:nvPr userDrawn="1"/>
        </p:nvGrpSpPr>
        <p:grpSpPr>
          <a:xfrm>
            <a:off x="454880" y="5566632"/>
            <a:ext cx="2480935" cy="1114069"/>
            <a:chOff x="454880" y="5844425"/>
            <a:chExt cx="2480935" cy="11140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858FCDE-2A76-BB2A-3503-37C3A0462925}"/>
                </a:ext>
              </a:extLst>
            </p:cNvPr>
            <p:cNvGrpSpPr/>
            <p:nvPr/>
          </p:nvGrpSpPr>
          <p:grpSpPr>
            <a:xfrm>
              <a:off x="1421923" y="5844425"/>
              <a:ext cx="535276" cy="794500"/>
              <a:chOff x="1024588" y="5448799"/>
              <a:chExt cx="936714" cy="1390346"/>
            </a:xfrm>
          </p:grpSpPr>
          <p:pic>
            <p:nvPicPr>
              <p:cNvPr id="73" name="Graphic 72" descr="Open hand outline">
                <a:extLst>
                  <a:ext uri="{FF2B5EF4-FFF2-40B4-BE49-F238E27FC236}">
                    <a16:creationId xmlns:a16="http://schemas.microsoft.com/office/drawing/2014/main" id="{E84ABCB2-48E8-E791-B0BB-5C62FCF6B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024588" y="59247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ist with solid fill">
                <a:extLst>
                  <a:ext uri="{FF2B5EF4-FFF2-40B4-BE49-F238E27FC236}">
                    <a16:creationId xmlns:a16="http://schemas.microsoft.com/office/drawing/2014/main" id="{29FDB8DE-B27B-A03D-579C-BA38EDE3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046902" y="544879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C01D0A-2CA2-D6F1-810E-B992DF7F5F27}"/>
                </a:ext>
              </a:extLst>
            </p:cNvPr>
            <p:cNvSpPr txBox="1"/>
            <p:nvPr/>
          </p:nvSpPr>
          <p:spPr>
            <a:xfrm>
              <a:off x="454880" y="6435274"/>
              <a:ext cx="2480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&amp; programme plan created and agreed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8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Apprenticeship responsibilities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D848E8-4E7D-F5AA-C977-857C516702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58" y="230188"/>
            <a:ext cx="85397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7" r:id="rId3"/>
    <p:sldLayoutId id="2147483668" r:id="rId4"/>
    <p:sldLayoutId id="2147483666" r:id="rId5"/>
    <p:sldLayoutId id="2147483664" r:id="rId6"/>
    <p:sldLayoutId id="2147483665" r:id="rId7"/>
    <p:sldLayoutId id="2147483773" r:id="rId8"/>
    <p:sldLayoutId id="21474837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FBE2AF-0C04-4589-45F6-8669FD38F8A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71" r:id="rId8"/>
    <p:sldLayoutId id="214748377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385462C-E093-B46F-1169-F0C4981E0F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750" r:id="rId8"/>
    <p:sldLayoutId id="2147483751" r:id="rId9"/>
    <p:sldLayoutId id="2147483752" r:id="rId10"/>
    <p:sldLayoutId id="2147483754" r:id="rId11"/>
    <p:sldLayoutId id="2147483755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09/05/2024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FADEC7F-85F5-01A5-10EE-FA4AB2691B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A0D1D-F660-0AAA-1A4C-AA6908035089}"/>
              </a:ext>
            </a:extLst>
          </p:cNvPr>
          <p:cNvGrpSpPr/>
          <p:nvPr userDrawn="1"/>
        </p:nvGrpSpPr>
        <p:grpSpPr>
          <a:xfrm>
            <a:off x="252457" y="5690998"/>
            <a:ext cx="11605689" cy="1167002"/>
            <a:chOff x="490330" y="5751040"/>
            <a:chExt cx="11605689" cy="1167002"/>
          </a:xfrm>
        </p:grpSpPr>
        <p:pic>
          <p:nvPicPr>
            <p:cNvPr id="4" name="Picture 8" descr="The matrix Standard | Business Accreditation Standard">
              <a:extLst>
                <a:ext uri="{FF2B5EF4-FFF2-40B4-BE49-F238E27FC236}">
                  <a16:creationId xmlns:a16="http://schemas.microsoft.com/office/drawing/2014/main" id="{8B3F302F-328D-A5A1-032D-7FB546FE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017" y="5751040"/>
              <a:ext cx="1167002" cy="116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71F0F-68B0-2110-5971-D1B909B0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30" y="6279597"/>
              <a:ext cx="423324" cy="426555"/>
            </a:xfrm>
            <a:prstGeom prst="rect">
              <a:avLst/>
            </a:prstGeom>
          </p:spPr>
        </p:pic>
        <p:pic>
          <p:nvPicPr>
            <p:cNvPr id="6" name="Picture 10" descr="Healthcare Quality Mark | Quality Assurance by Skills for Health">
              <a:extLst>
                <a:ext uri="{FF2B5EF4-FFF2-40B4-BE49-F238E27FC236}">
                  <a16:creationId xmlns:a16="http://schemas.microsoft.com/office/drawing/2014/main" id="{15A21867-D428-B3D7-11A7-2615FBA0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629" y="6332172"/>
              <a:ext cx="1387320" cy="32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DECA accredited a Disability Confident Employer - GOV.UK">
              <a:extLst>
                <a:ext uri="{FF2B5EF4-FFF2-40B4-BE49-F238E27FC236}">
                  <a16:creationId xmlns:a16="http://schemas.microsoft.com/office/drawing/2014/main" id="{1B0610DD-D6B7-FE5D-1A6E-7C191512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82" y="6101274"/>
              <a:ext cx="1167002" cy="7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ealth &amp; social care — Barking &amp; Dagenham College">
              <a:extLst>
                <a:ext uri="{FF2B5EF4-FFF2-40B4-BE49-F238E27FC236}">
                  <a16:creationId xmlns:a16="http://schemas.microsoft.com/office/drawing/2014/main" id="{1CB76794-67C3-DCB2-971A-C95873F9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63" y="6200024"/>
              <a:ext cx="969757" cy="5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BB4765-3548-7FB6-2BB3-D6363436BB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4" y="233000"/>
            <a:ext cx="10711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A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1C7A338-A9A3-909F-4029-A2B0FC0E77DC}"/>
              </a:ext>
            </a:extLst>
          </p:cNvPr>
          <p:cNvSpPr/>
          <p:nvPr userDrawn="1"/>
        </p:nvSpPr>
        <p:spPr>
          <a:xfrm>
            <a:off x="-1628775" y="1133475"/>
            <a:ext cx="4876800" cy="48863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7DD7E-64E8-105F-CFEE-F14B887EFBBB}"/>
              </a:ext>
            </a:extLst>
          </p:cNvPr>
          <p:cNvSpPr/>
          <p:nvPr userDrawn="1"/>
        </p:nvSpPr>
        <p:spPr>
          <a:xfrm>
            <a:off x="3707511" y="-1538576"/>
            <a:ext cx="4457700" cy="45291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54CAD-C88C-0433-CF9F-4FB98E6A6AF5}"/>
              </a:ext>
            </a:extLst>
          </p:cNvPr>
          <p:cNvSpPr/>
          <p:nvPr userDrawn="1"/>
        </p:nvSpPr>
        <p:spPr>
          <a:xfrm>
            <a:off x="8624697" y="-758952"/>
            <a:ext cx="4457699" cy="44531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F4D89D6-22F1-A19F-F925-6F7E42E64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87" y="5561140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772CF1-DD7A-4312-85B8-F97B6E5AF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FFAC-F060-4626-9CD2-7350FB50A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3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17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E3D7F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00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030A0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01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DA8C647-5439-2E96-930D-967E8238332A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09" r:id="rId3"/>
    <p:sldLayoutId id="2147483710" r:id="rId4"/>
    <p:sldLayoutId id="2147483708" r:id="rId5"/>
    <p:sldLayoutId id="2147483713" r:id="rId6"/>
    <p:sldLayoutId id="2147483765" r:id="rId7"/>
    <p:sldLayoutId id="2147483714" r:id="rId8"/>
    <p:sldLayoutId id="2147483766" r:id="rId9"/>
    <p:sldLayoutId id="2147483715" r:id="rId10"/>
    <p:sldLayoutId id="2147483767" r:id="rId11"/>
    <p:sldLayoutId id="2147483768" r:id="rId12"/>
    <p:sldLayoutId id="2147483716" r:id="rId13"/>
    <p:sldLayoutId id="2147483769" r:id="rId14"/>
    <p:sldLayoutId id="2147483717" r:id="rId15"/>
    <p:sldLayoutId id="2147483770" r:id="rId16"/>
    <p:sldLayoutId id="2147483718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09FCAB-B6E0-ECC8-1E26-71E3570E59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  <p:sldLayoutId id="21474838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1518AE-82D9-DD88-C634-0FFBFA15B1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39" r:id="rId3"/>
    <p:sldLayoutId id="214748374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54B5E0-D3CB-B5EC-51E2-357BD9D45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4393AE-5284-9C37-0744-D0B3B4BA3E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6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Off-the-job Training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8.xml"/><Relationship Id="rId6" Type="http://schemas.microsoft.com/office/2007/relationships/hdphoto" Target="../media/hdphoto1.wdp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dynamictraining.org.uk" TargetMode="Externa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onefile.co.uk/standards/form.aspx?UnitID=PBTECDHCS_033&amp;StandardID=7183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6F94F-1111-FFEA-4071-6F777D4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1" y="1461302"/>
            <a:ext cx="8840885" cy="622998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Deep Dive Information Session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br>
              <a:rPr lang="en-GB" sz="2000" dirty="0">
                <a:solidFill>
                  <a:srgbClr val="FFC000"/>
                </a:solidFill>
                <a:latin typeface="+mn-lt"/>
              </a:rPr>
            </a:br>
            <a:br>
              <a:rPr lang="en-GB" sz="2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Senior Healthcare Support Worker Level 3</a:t>
            </a:r>
            <a:br>
              <a:rPr lang="en-GB" sz="4000" dirty="0">
                <a:solidFill>
                  <a:srgbClr val="FFC000"/>
                </a:solidFill>
                <a:latin typeface="+mn-lt"/>
              </a:rPr>
            </a:br>
            <a:r>
              <a:rPr lang="en-GB" sz="4000" dirty="0">
                <a:solidFill>
                  <a:srgbClr val="FFC000"/>
                </a:solidFill>
                <a:latin typeface="+mn-lt"/>
              </a:rPr>
              <a:t> - Maternity Support</a:t>
            </a:r>
          </a:p>
        </p:txBody>
      </p:sp>
    </p:spTree>
    <p:extLst>
      <p:ext uri="{BB962C8B-B14F-4D97-AF65-F5344CB8AC3E}">
        <p14:creationId xmlns:p14="http://schemas.microsoft.com/office/powerpoint/2010/main" val="19804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D85E-C405-E310-0408-0391AA40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05483"/>
            <a:ext cx="10950539" cy="986319"/>
          </a:xfrm>
        </p:spPr>
        <p:txBody>
          <a:bodyPr>
            <a:normAutofit fontScale="90000"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Impact of Learning: Theory to Practice Understanding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07A406-1687-49A3-D523-9B8EA1D18AE2}"/>
              </a:ext>
            </a:extLst>
          </p:cNvPr>
          <p:cNvSpPr txBox="1">
            <a:spLocks/>
          </p:cNvSpPr>
          <p:nvPr/>
        </p:nvSpPr>
        <p:spPr>
          <a:xfrm>
            <a:off x="762000" y="1058238"/>
            <a:ext cx="11094378" cy="1777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We want and expect all apprentices apply what they have learned during their apprenticeship to their job role.   </a:t>
            </a:r>
            <a:br>
              <a:rPr lang="en-GB" sz="2000" dirty="0">
                <a:solidFill>
                  <a:schemeClr val="bg1"/>
                </a:solidFill>
                <a:latin typeface="+mn-lt"/>
              </a:rPr>
            </a:br>
            <a:r>
              <a:rPr lang="en-GB" sz="2000" dirty="0">
                <a:solidFill>
                  <a:schemeClr val="bg1"/>
                </a:solidFill>
                <a:latin typeface="+mn-lt"/>
              </a:rPr>
              <a:t>When we observe apprentices in the workplace or complete an assessment on a witness statement, we would expect to see a multitude of good practice in the workplace including:</a:t>
            </a:r>
          </a:p>
          <a:p>
            <a:endParaRPr lang="en-GB" sz="2000" dirty="0">
              <a:solidFill>
                <a:schemeClr val="bg1"/>
              </a:solidFill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3858C8A-342E-0463-396B-C53968ECF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1999" y="2348094"/>
            <a:ext cx="5192486" cy="4185446"/>
          </a:xfrm>
          <a:ln w="25400" cmpd="sng">
            <a:noFill/>
          </a:ln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Correct application of national and local legislation, guidance, polices and SOPS’s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Person centred care given to each individual patient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The importance of pre and post procedural checklists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Gaining consent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Risk assessment completed for infection control, health &amp; safety,  wearing of PPE and manual handling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Understanding of the positioning of patients for various imaging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Understanding of their role in quality assurance checks.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753EE-892F-BF8F-5F5A-79798EE783C5}"/>
              </a:ext>
            </a:extLst>
          </p:cNvPr>
          <p:cNvSpPr txBox="1"/>
          <p:nvPr/>
        </p:nvSpPr>
        <p:spPr>
          <a:xfrm>
            <a:off x="6130492" y="2260315"/>
            <a:ext cx="5725886" cy="4093428"/>
          </a:xfrm>
          <a:prstGeom prst="rect">
            <a:avLst/>
          </a:prstGeom>
          <a:noFill/>
          <a:ln w="25400" cmpd="sng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Accurate recording and escalation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 medical emergencies in the </a:t>
            </a:r>
            <a:r>
              <a:rPr lang="en-GB" sz="2000" dirty="0">
                <a:solidFill>
                  <a:schemeClr val="bg1"/>
                </a:solidFill>
              </a:rPr>
              <a:t>clinical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What is good role modelling, leadership, mentoring and 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Excellent multiprofessional communication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Understanding barriers to communication when caring for patients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Consent, mental capacity and the use of advocates in patient care episodes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Greater understand of anatomy, physiology and human structure.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Confidence and competence in cannulation</a:t>
            </a:r>
          </a:p>
        </p:txBody>
      </p:sp>
    </p:spTree>
    <p:extLst>
      <p:ext uri="{BB962C8B-B14F-4D97-AF65-F5344CB8AC3E}">
        <p14:creationId xmlns:p14="http://schemas.microsoft.com/office/powerpoint/2010/main" val="324911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A232-9657-720F-12DB-F9DE8B27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-28954"/>
            <a:ext cx="10559142" cy="1325563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Examples of Service Improvement Projects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BF03E1A-299E-D3BC-759E-E2177A6DA7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7665871"/>
              </p:ext>
            </p:extLst>
          </p:nvPr>
        </p:nvGraphicFramePr>
        <p:xfrm>
          <a:off x="576943" y="1002695"/>
          <a:ext cx="10744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4615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037-808E-CD74-3E25-BFC26BF4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7909852" cy="846328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E-learning Tools and Portals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D1CC-4939-C30E-17A2-B827D3E05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430" y="4882770"/>
            <a:ext cx="7548664" cy="640206"/>
          </a:xfrm>
        </p:spPr>
        <p:txBody>
          <a:bodyPr/>
          <a:lstStyle/>
          <a:p>
            <a:r>
              <a:rPr lang="en-US" sz="2400" dirty="0">
                <a:solidFill>
                  <a:srgbClr val="FFFFFE"/>
                </a:solidFill>
                <a:latin typeface="+mn-lt"/>
                <a:cs typeface="+mn-cs"/>
              </a:rPr>
              <a:t>The tools learners use to support achievement of their apprenticeship programme</a:t>
            </a:r>
          </a:p>
          <a:p>
            <a:endParaRPr lang="en-GB" dirty="0"/>
          </a:p>
        </p:txBody>
      </p:sp>
      <p:pic>
        <p:nvPicPr>
          <p:cNvPr id="4" name="Picture 2" descr="OneFile Eportfolio Login">
            <a:extLst>
              <a:ext uri="{FF2B5EF4-FFF2-40B4-BE49-F238E27FC236}">
                <a16:creationId xmlns:a16="http://schemas.microsoft.com/office/drawing/2014/main" id="{9E67D1DB-02E9-F175-3CE7-5B2C194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40" y="3283653"/>
            <a:ext cx="2684835" cy="49281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gnassist | Headline Event Partner | The Apprenticeships ...">
            <a:extLst>
              <a:ext uri="{FF2B5EF4-FFF2-40B4-BE49-F238E27FC236}">
                <a16:creationId xmlns:a16="http://schemas.microsoft.com/office/drawing/2014/main" id="{7CD3B877-905C-33EC-F51C-5747B258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2085" y="513709"/>
            <a:ext cx="3616453" cy="1482746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142C10-F90E-48D9-05A8-7BA7C93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1935" y="1335023"/>
            <a:ext cx="3016577" cy="966387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0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9517-50C6-4D52-012A-119A4F55D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8039"/>
            <a:ext cx="10515600" cy="864961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Learner Journal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EF20E-8B1F-779C-2CCC-D7F326FF9B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1690688"/>
            <a:ext cx="10515600" cy="3703637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+mn-lt"/>
              </a:rPr>
              <a:t>Employers will have access to view learners OneFile. </a:t>
            </a:r>
          </a:p>
          <a:p>
            <a:r>
              <a:rPr lang="en-GB" dirty="0">
                <a:latin typeface="+mn-lt"/>
              </a:rPr>
              <a:t>Learner Journal reflections are a good way of seeing what is happening at floor level and identifying any changes that need to be implemented.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These reflections can often form the basis for team learning days and CPD.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We are offering a monthly repeated training session for Line managers, mentors or apprenticeship  / Educators on how to get the most out of OneFile. </a:t>
            </a:r>
          </a:p>
        </p:txBody>
      </p:sp>
    </p:spTree>
    <p:extLst>
      <p:ext uri="{BB962C8B-B14F-4D97-AF65-F5344CB8AC3E}">
        <p14:creationId xmlns:p14="http://schemas.microsoft.com/office/powerpoint/2010/main" val="3258241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C6DE7-C970-0054-8A0B-44384313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Methods of Assessment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3975FB-7B9E-41F9-1ECF-347EBE05B7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1325563"/>
            <a:ext cx="9960429" cy="4999037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+mn-lt"/>
              </a:rPr>
              <a:t>After each teaching session a Learning Assessment Record (LAR) will be released on OneFile with learner instructions and resources. </a:t>
            </a:r>
          </a:p>
          <a:p>
            <a:r>
              <a:rPr lang="en-GB" dirty="0">
                <a:latin typeface="+mn-lt"/>
              </a:rPr>
              <a:t>Coaching will be given to learners that require support. </a:t>
            </a:r>
          </a:p>
          <a:p>
            <a:endParaRPr lang="en-GB" dirty="0">
              <a:latin typeface="+mn-lt"/>
            </a:endParaRPr>
          </a:p>
          <a:p>
            <a:r>
              <a:rPr lang="en-GB" dirty="0">
                <a:latin typeface="+mn-lt"/>
              </a:rPr>
              <a:t>Assessment methods include.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Workbooks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Expert Witness Testimony's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Competency Based Assessments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Professional Discussion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Recorded Prior Learning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Observations in the workplace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5008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4A05-DEAE-AB8B-6536-1DC3183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Mentoring an Apprentice Workshops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5704-3C53-B618-758A-88E0DF694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966913"/>
            <a:ext cx="6321358" cy="4525962"/>
          </a:xfrm>
        </p:spPr>
        <p:txBody>
          <a:bodyPr>
            <a:normAutofit/>
          </a:bodyPr>
          <a:lstStyle/>
          <a:p>
            <a:r>
              <a:rPr lang="en-GB" sz="1600" dirty="0"/>
              <a:t>Aimed at the learner’s line manager or mentor</a:t>
            </a:r>
          </a:p>
          <a:p>
            <a:endParaRPr lang="en-GB" sz="1600" dirty="0"/>
          </a:p>
          <a:p>
            <a:r>
              <a:rPr lang="en-GB" sz="1600" dirty="0"/>
              <a:t>Workshops are delivered monthly online – 2.5 hours</a:t>
            </a:r>
          </a:p>
          <a:p>
            <a:endParaRPr lang="en-GB" sz="1600" dirty="0"/>
          </a:p>
          <a:p>
            <a:pPr>
              <a:lnSpc>
                <a:spcPct val="175000"/>
              </a:lnSpc>
            </a:pPr>
            <a:r>
              <a:rPr lang="en-GB" sz="1600" b="1" dirty="0">
                <a:ea typeface="Calibri" panose="020F0502020204030204" pitchFamily="34" charset="0"/>
              </a:rPr>
              <a:t>By the end of the session, you will be able to: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Describe the structure of an apprenticeship programme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Explain the principles that underpin the mentoring process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Initiate and establish a mentoring process with an apprentice</a:t>
            </a:r>
            <a:endParaRPr lang="en-GB" sz="1600" dirty="0"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blue and yellow text&#10;&#10;Description automatically generated">
            <a:extLst>
              <a:ext uri="{FF2B5EF4-FFF2-40B4-BE49-F238E27FC236}">
                <a16:creationId xmlns:a16="http://schemas.microsoft.com/office/drawing/2014/main" id="{2FDBBF03-0FD8-613F-E70F-863AEF2F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7" y="1803283"/>
            <a:ext cx="4525961" cy="4525961"/>
          </a:xfrm>
          <a:prstGeom prst="rect">
            <a:avLst/>
          </a:prstGeom>
          <a:ln>
            <a:solidFill>
              <a:srgbClr val="1E3D7F"/>
            </a:solidFill>
          </a:ln>
        </p:spPr>
      </p:pic>
    </p:spTree>
    <p:extLst>
      <p:ext uri="{BB962C8B-B14F-4D97-AF65-F5344CB8AC3E}">
        <p14:creationId xmlns:p14="http://schemas.microsoft.com/office/powerpoint/2010/main" val="426779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6E07-6D11-4ADA-B603-4176FB0C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Any questions ?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3C8D-96AC-4CF9-AABF-DA8743BE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hello@dynamictraining.org.uk</a:t>
            </a:r>
            <a:endParaRPr lang="en-US" sz="2800" dirty="0">
              <a:solidFill>
                <a:srgbClr val="FFC000"/>
              </a:solidFill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3200" dirty="0">
                <a:latin typeface="+mn-lt"/>
              </a:rPr>
              <a:t>Thank you. 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52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121-AE8D-3EEA-55EB-88B3E0C5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65" y="422383"/>
            <a:ext cx="10863470" cy="1100666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rgbClr val="FFC000"/>
                </a:solidFill>
                <a:latin typeface="+mn-lt"/>
              </a:rPr>
              <a:t>Who are Dynamic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431C-3B0F-D17D-90AE-CC6C20DE369F}"/>
              </a:ext>
            </a:extLst>
          </p:cNvPr>
          <p:cNvSpPr txBox="1"/>
          <p:nvPr/>
        </p:nvSpPr>
        <p:spPr>
          <a:xfrm>
            <a:off x="1605280" y="2235200"/>
            <a:ext cx="217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 in Uxbridge and Hartlepool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AA80-A078-1090-7593-068291DECB21}"/>
              </a:ext>
            </a:extLst>
          </p:cNvPr>
          <p:cNvSpPr txBox="1"/>
          <p:nvPr/>
        </p:nvSpPr>
        <p:spPr>
          <a:xfrm>
            <a:off x="5008880" y="4099976"/>
            <a:ext cx="21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Retained our Ofsted “good” inspection grade in Sept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E653-E6C6-A915-E6C0-D10817F3CCC9}"/>
              </a:ext>
            </a:extLst>
          </p:cNvPr>
          <p:cNvSpPr txBox="1"/>
          <p:nvPr/>
        </p:nvSpPr>
        <p:spPr>
          <a:xfrm>
            <a:off x="6096000" y="2235200"/>
            <a:ext cx="217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circa 500 learners on a variety of programmes at any one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5BDB4-59F2-CA3F-157A-B0A5EC5EF6C8}"/>
              </a:ext>
            </a:extLst>
          </p:cNvPr>
          <p:cNvSpPr txBox="1"/>
          <p:nvPr/>
        </p:nvSpPr>
        <p:spPr>
          <a:xfrm>
            <a:off x="8371840" y="2235200"/>
            <a:ext cx="217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80 NHS Trust choose Dynamic Training with their ongoing Learning &amp; Development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FED08-5088-8446-A14C-C832EAC4C2C0}"/>
              </a:ext>
            </a:extLst>
          </p:cNvPr>
          <p:cNvSpPr txBox="1"/>
          <p:nvPr/>
        </p:nvSpPr>
        <p:spPr>
          <a:xfrm>
            <a:off x="2717800" y="4174192"/>
            <a:ext cx="2174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Accredited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for Health Quality Mark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disability confident employer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0C14111-3E89-6171-4D47-E59D462DB0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248400" y="16306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0A944-A10B-D08F-1151-D39133A135DC}"/>
              </a:ext>
            </a:extLst>
          </p:cNvPr>
          <p:cNvSpPr txBox="1"/>
          <p:nvPr/>
        </p:nvSpPr>
        <p:spPr>
          <a:xfrm>
            <a:off x="3830320" y="2209264"/>
            <a:ext cx="221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Apprenticeships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Training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3D9C-4183-28B8-772C-D27705704458}"/>
              </a:ext>
            </a:extLst>
          </p:cNvPr>
          <p:cNvSpPr txBox="1"/>
          <p:nvPr/>
        </p:nvSpPr>
        <p:spPr>
          <a:xfrm>
            <a:off x="7243789" y="4121744"/>
            <a:ext cx="2103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Calder Holding BV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companies with 1000+ employees in the UK and the Netherlands.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1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C83007-A0BD-C8BB-277C-67BAE374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63" y="208975"/>
            <a:ext cx="11193087" cy="1085569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Worker: Maternity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D57DD56-FD6C-BA68-2767-9EE42045CD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534538"/>
            <a:ext cx="9706389" cy="5114487"/>
          </a:xfrm>
        </p:spPr>
        <p:txBody>
          <a:bodyPr>
            <a:normAutofit/>
          </a:bodyPr>
          <a:lstStyle/>
          <a:p>
            <a:r>
              <a:rPr lang="en-GB" sz="36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This apprenticeship is perfect for:</a:t>
            </a:r>
          </a:p>
          <a:p>
            <a:endParaRPr lang="en-GB" sz="3600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Maternity Support Worker</a:t>
            </a:r>
          </a:p>
          <a:p>
            <a:b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GB" sz="36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628900" lvl="5" indent="-342900">
              <a:buFont typeface="Arial" panose="020B0604020202020204" pitchFamily="34" charset="0"/>
              <a:buChar char="•"/>
            </a:pPr>
            <a:endParaRPr lang="en-GB" sz="3600" baseline="300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36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apprentices will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 Standard Level 3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baseline="3000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</a:t>
            </a:r>
            <a: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3 Diploma in Healthcare Support</a:t>
            </a:r>
            <a:endParaRPr lang="en-GB" sz="3600" b="1" i="0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2 Functional Skills in maths and English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754450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863EFC-BE01-4320-C60E-EC44A39C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590"/>
            <a:ext cx="10515600" cy="624615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Senior Healthcare Support Worker - Maternity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DC938-E2BC-8228-6BB0-40013E8D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27" y="489998"/>
            <a:ext cx="10134196" cy="63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77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5D85E-C405-E310-0408-0391AA40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5483"/>
            <a:ext cx="8599714" cy="986319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Core &amp; Specialist Teaching Sessions 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A07A406-1687-49A3-D523-9B8EA1D18AE2}"/>
              </a:ext>
            </a:extLst>
          </p:cNvPr>
          <p:cNvSpPr txBox="1">
            <a:spLocks/>
          </p:cNvSpPr>
          <p:nvPr/>
        </p:nvSpPr>
        <p:spPr>
          <a:xfrm>
            <a:off x="762000" y="1058237"/>
            <a:ext cx="11094378" cy="6256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Core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1 - 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and study skills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2 - </a:t>
            </a:r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Developing skills and knowledge of the apprenticeship standards</a:t>
            </a: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3 - 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Personal, people and quality improvement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4 - 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and wellbeing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5 - 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Mental health and wellbeing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6 -</a:t>
            </a:r>
            <a:r>
              <a:rPr lang="en-US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Service Improvement/ Research Project </a:t>
            </a:r>
            <a:endParaRPr lang="en-GB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en-US" sz="1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Specialist </a:t>
            </a: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7 - </a:t>
            </a:r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Team work to ensure women and families are safeguarded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8 - </a:t>
            </a:r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together to provide safe, effective care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9 - </a:t>
            </a:r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Tasks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10 - </a:t>
            </a:r>
            <a:r>
              <a:rPr lang="en-GB" sz="1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Anatomy and physiology of the childbearing woman &amp; Pain Management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11 </a:t>
            </a: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Supporting women and their families</a:t>
            </a:r>
          </a:p>
          <a:p>
            <a:pPr marL="342900" lvl="0" indent="-342900">
              <a:lnSpc>
                <a:spcPct val="100000"/>
              </a:lnSpc>
              <a:buFont typeface="Wingdings" panose="05000000000000000000" pitchFamily="2" charset="2"/>
              <a:buChar char=""/>
            </a:pP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 12 - Caring for the newborn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47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9C05-ADF2-E15C-8636-397D31E0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3ADF-B285-FD0F-3171-EFD978E0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5484"/>
            <a:ext cx="8599714" cy="801384"/>
          </a:xfrm>
        </p:spPr>
        <p:txBody>
          <a:bodyPr/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</a:rPr>
              <a:t>Core &amp; Specialist Diploma Units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BB2EFBE-5BE4-DF00-09B9-0B8C46913C9D}"/>
              </a:ext>
            </a:extLst>
          </p:cNvPr>
          <p:cNvSpPr txBox="1">
            <a:spLocks/>
          </p:cNvSpPr>
          <p:nvPr/>
        </p:nvSpPr>
        <p:spPr>
          <a:xfrm>
            <a:off x="644769" y="1089062"/>
            <a:ext cx="5869047" cy="6414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personal development in care settings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Safeguarding and protection in care settings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health, safety and wellbeing in care settings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Maintaining Quality standards in the Health Sector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Person-centred Practice, Choice and independence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communication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Responsibilities of a Senior Healthcare Support Worker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effective handling of information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Improvement within the Health Sector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Communicate with individuals about promoting their Health and Wellbeing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Duty of care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Promote equality and inclusion in care settings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Skills for Senior Healthcare Support Workers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Contribute to Monitoring the Health of Individuals Affected by Health Conditions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Undertake Physiological Measurements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Provide Support to Manage Pain and Discomfort</a:t>
            </a: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GB" sz="1800" dirty="0">
              <a:solidFill>
                <a:schemeClr val="bg1"/>
              </a:solidFill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FABB524-DB1D-44D0-1EDF-FEFD1281CF89}"/>
              </a:ext>
            </a:extLst>
          </p:cNvPr>
          <p:cNvSpPr txBox="1">
            <a:spLocks/>
          </p:cNvSpPr>
          <p:nvPr/>
        </p:nvSpPr>
        <p:spPr>
          <a:xfrm>
            <a:off x="6364851" y="1089062"/>
            <a:ext cx="5725550" cy="3647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030A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1800" b="1" dirty="0">
                <a:solidFill>
                  <a:schemeClr val="bg1"/>
                </a:solidFill>
                <a:latin typeface="+mn-lt"/>
              </a:rPr>
              <a:t>Optional</a:t>
            </a:r>
            <a:r>
              <a:rPr lang="en-GB" sz="1800" b="1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dirty="0">
                <a:solidFill>
                  <a:schemeClr val="bg1"/>
                </a:solidFill>
                <a:latin typeface="+mn-lt"/>
              </a:rPr>
              <a:t>Units </a:t>
            </a:r>
            <a:r>
              <a:rPr lang="en-GB" sz="1800" b="1">
                <a:solidFill>
                  <a:schemeClr val="bg1"/>
                </a:solidFill>
                <a:latin typeface="+mn-lt"/>
              </a:rPr>
              <a:t>(specialist)  </a:t>
            </a:r>
            <a:r>
              <a:rPr lang="en-GB" sz="1800" b="1" dirty="0">
                <a:solidFill>
                  <a:schemeClr val="bg1"/>
                </a:solidFill>
                <a:latin typeface="+mn-lt"/>
              </a:rPr>
              <a:t>- Examples 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Prov</a:t>
            </a:r>
            <a:r>
              <a:rPr lang="en-GB" sz="1800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GB" sz="1800" dirty="0">
                <a:solidFill>
                  <a:schemeClr val="bg1"/>
                </a:solidFill>
                <a:latin typeface="+mn-lt"/>
              </a:rPr>
              <a:t>de Advice and Information to Enable Parents to Promote the Health and Wellbeing of Their Newborn Babies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Obtain Venous Blood Samples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Care for a Newborn Baby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Anatomy and Physiology for Maternity Support Workers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Obtain and Test Capillary Blood Samples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Support Individuals with Feeding Babies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3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2D27-C13B-9DF1-2687-BC1AFADE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End Point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79A9-C6B6-9D31-1F42-D19DEBCCF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4730"/>
            <a:ext cx="10515600" cy="5088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End Point Assessment (EPA) happens at the end of the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Apprentices need to pass this to achieve their apprenticeship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EPA involves independent assessment at the end of the programme which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Observation in practice with questions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discussion underpinned by the learner portfolio</a:t>
            </a:r>
          </a:p>
          <a:p>
            <a:pPr lvl="1"/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From this apprentices can achieve: Fail, Pass or Distinction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0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536E-BC42-ED90-2FD2-E5D322A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The Apprentice Journey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55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D0B-19B5-DE01-02E0-4175A9C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0838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Dedicated Learning Time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0A650-A17E-4A24-F88A-B9D7D7D52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325424"/>
              </p:ext>
            </p:extLst>
          </p:nvPr>
        </p:nvGraphicFramePr>
        <p:xfrm>
          <a:off x="1001166" y="1011830"/>
          <a:ext cx="9992140" cy="5678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26">
                  <a:extLst>
                    <a:ext uri="{9D8B030D-6E8A-4147-A177-3AD203B41FA5}">
                      <a16:colId xmlns:a16="http://schemas.microsoft.com/office/drawing/2014/main" val="1850981044"/>
                    </a:ext>
                  </a:extLst>
                </a:gridCol>
                <a:gridCol w="6480314">
                  <a:extLst>
                    <a:ext uri="{9D8B030D-6E8A-4147-A177-3AD203B41FA5}">
                      <a16:colId xmlns:a16="http://schemas.microsoft.com/office/drawing/2014/main" val="832634191"/>
                    </a:ext>
                  </a:extLst>
                </a:gridCol>
              </a:tblGrid>
              <a:tr h="3251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Activity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Average Duration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286558099"/>
                  </a:ext>
                </a:extLst>
              </a:tr>
              <a:tr h="13317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Teaching and Learning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2 hours– in person or online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The Apprentice will meet their Coach every 4-6 weeks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Line manager/workplace mentor is expected to be present to support the Apprentice as part of this. 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085514352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10 to 12-Week Progress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90 mins every 10 to 12 weeks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This is a three-way discussion involving the Coach, Line Manager/Workplace Mentor, and Apprentice - share understanding of progress against the full apprenticeship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430387587"/>
                  </a:ext>
                </a:extLst>
              </a:tr>
              <a:tr h="12373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Online Workshops via MS Teams / Zoom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Approximately once per month, subject to programme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Full day workshops to teach the knowledge and skills against the required standard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Workshop dates are planned in advance for whole programme.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999177674"/>
                  </a:ext>
                </a:extLst>
              </a:tr>
              <a:tr h="1213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Independent learning / time for study:</a:t>
                      </a:r>
                      <a:br>
                        <a:rPr lang="en-GB" sz="1800" kern="100" dirty="0">
                          <a:effectLst/>
                        </a:rPr>
                      </a:br>
                      <a:br>
                        <a:rPr lang="en-GB" sz="1800" kern="100" dirty="0">
                          <a:effectLst/>
                        </a:rPr>
                      </a:br>
                      <a:r>
                        <a:rPr lang="en-GB" sz="1800" kern="100" dirty="0">
                          <a:effectLst/>
                        </a:rPr>
                        <a:t>In work learning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Minimum half a day per week required as protected study time – written into the off duty. 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1-2 hours per week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84511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0336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 Apprenticeship Journ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pprenticeship responsib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Yellow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 &amp; Scienc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iness &amp; Admin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, marketing &amp; procurement 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acilities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 the job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e755-abcc-4be5-b9e4-b889f90ae6be">
      <Terms xmlns="http://schemas.microsoft.com/office/infopath/2007/PartnerControls"/>
    </lcf76f155ced4ddcb4097134ff3c332f>
    <TaxCatchAll xmlns="48dd474c-f759-4f49-9181-051728542e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C53DA72134A4290F777D64798F98E" ma:contentTypeVersion="14" ma:contentTypeDescription="Create a new document." ma:contentTypeScope="" ma:versionID="b3d346e55a935409f4cf9d6285006413">
  <xsd:schema xmlns:xsd="http://www.w3.org/2001/XMLSchema" xmlns:xs="http://www.w3.org/2001/XMLSchema" xmlns:p="http://schemas.microsoft.com/office/2006/metadata/properties" xmlns:ns2="c9fee755-abcc-4be5-b9e4-b889f90ae6be" xmlns:ns3="48dd474c-f759-4f49-9181-051728542ec6" targetNamespace="http://schemas.microsoft.com/office/2006/metadata/properties" ma:root="true" ma:fieldsID="48df835cab5e0b0a4c3775c22f26618a" ns2:_="" ns3:_="">
    <xsd:import namespace="c9fee755-abcc-4be5-b9e4-b889f90ae6be"/>
    <xsd:import namespace="48dd474c-f759-4f49-9181-051728542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e755-abcc-4be5-b9e4-b889f90ae6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ea817f-f2d0-43b6-9543-a23494ff6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474c-f759-4f49-9181-051728542e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11fc466-5943-4497-bfa7-eb1b6395518d}" ma:internalName="TaxCatchAll" ma:showField="CatchAllData" ma:web="48dd474c-f759-4f49-9181-051728542e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993FD3-8485-484A-B7E5-5B16EC4645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636ECE-6649-4A52-BAA7-1E5436BD9A61}">
  <ds:schemaRefs>
    <ds:schemaRef ds:uri="48dd474c-f759-4f49-9181-051728542ec6"/>
    <ds:schemaRef ds:uri="http://schemas.microsoft.com/office/2006/metadata/properties"/>
    <ds:schemaRef ds:uri="http://purl.org/dc/elements/1.1/"/>
    <ds:schemaRef ds:uri="c9fee755-abcc-4be5-b9e4-b889f90ae6be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429F5B1-F110-4A83-9562-5702328514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fee755-abcc-4be5-b9e4-b889f90ae6be"/>
    <ds:schemaRef ds:uri="48dd474c-f759-4f49-9181-051728542e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2486</TotalTime>
  <Words>1389</Words>
  <Application>Microsoft Office PowerPoint</Application>
  <PresentationFormat>Widescreen</PresentationFormat>
  <Paragraphs>197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Arial</vt:lpstr>
      <vt:lpstr>Calibri</vt:lpstr>
      <vt:lpstr>Courier New</vt:lpstr>
      <vt:lpstr>Lato</vt:lpstr>
      <vt:lpstr>Symbol</vt:lpstr>
      <vt:lpstr>Times New Roman</vt:lpstr>
      <vt:lpstr>Wingdings</vt:lpstr>
      <vt:lpstr>Title Page</vt:lpstr>
      <vt:lpstr>Dynamic Overview</vt:lpstr>
      <vt:lpstr>Health &amp; Science apprenticeships</vt:lpstr>
      <vt:lpstr>Care apprenticeships</vt:lpstr>
      <vt:lpstr>Business &amp; Admin apprenticeships</vt:lpstr>
      <vt:lpstr>Education &amp; Childcare apprenticeships</vt:lpstr>
      <vt:lpstr>Sales, marketing &amp; procurement  apprenticeships</vt:lpstr>
      <vt:lpstr>Facilities apprenticeships</vt:lpstr>
      <vt:lpstr>Off the job training</vt:lpstr>
      <vt:lpstr>The Apprenticeship Journey</vt:lpstr>
      <vt:lpstr>Apprenticeship responsibilities</vt:lpstr>
      <vt:lpstr>White background</vt:lpstr>
      <vt:lpstr>1 Blue Background</vt:lpstr>
      <vt:lpstr>Blue background</vt:lpstr>
      <vt:lpstr>Yellow background</vt:lpstr>
      <vt:lpstr>1_Dynamic Overview</vt:lpstr>
      <vt:lpstr>Custom Design</vt:lpstr>
      <vt:lpstr>1_Education &amp; Childcare apprenticeships</vt:lpstr>
      <vt:lpstr>1_Custom Design</vt:lpstr>
      <vt:lpstr>Deep Dive Information Session   Senior Healthcare Support Worker Level 3  - Maternity Support</vt:lpstr>
      <vt:lpstr>Who are Dynamic Training?</vt:lpstr>
      <vt:lpstr>Senior Healthcare Support Worker: Maternity</vt:lpstr>
      <vt:lpstr>Senior Healthcare Support Worker - Maternity</vt:lpstr>
      <vt:lpstr>Core &amp; Specialist Teaching Sessions </vt:lpstr>
      <vt:lpstr>Core &amp; Specialist Diploma Units</vt:lpstr>
      <vt:lpstr>End Point Assessment</vt:lpstr>
      <vt:lpstr>The Apprentice Journey</vt:lpstr>
      <vt:lpstr>Dedicated Learning Time</vt:lpstr>
      <vt:lpstr>Impact of Learning: Theory to Practice Understanding</vt:lpstr>
      <vt:lpstr>Examples of Service Improvement Projects </vt:lpstr>
      <vt:lpstr>E-learning Tools and Portals</vt:lpstr>
      <vt:lpstr>Learner Journal </vt:lpstr>
      <vt:lpstr>Methods of Assessment </vt:lpstr>
      <vt:lpstr>Mentoring an Apprentice Workshops</vt:lpstr>
      <vt:lpstr>Any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Anderson</dc:creator>
  <cp:lastModifiedBy>Oliver Hill</cp:lastModifiedBy>
  <cp:revision>40</cp:revision>
  <dcterms:created xsi:type="dcterms:W3CDTF">2021-04-21T10:20:08Z</dcterms:created>
  <dcterms:modified xsi:type="dcterms:W3CDTF">2024-05-09T09:15:26Z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0x010100E80C53DA72134A4290F777D64798F98E</vt:lpwstr>
  </property>
  <property fmtid="{D5CDD505-2E9C-101B-9397-08002B2CF9AE}" pid="3" name="MediaServiceImageTags">
    <vt:lpwstr/>
  </property>
</Properties>
</file>