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6.xml" ContentType="application/vnd.openxmlformats-officedocument.theme+xml"/>
  <Override PartName="/ppt/slideLayouts/slideLayout99.xml" ContentType="application/vnd.openxmlformats-officedocument.presentationml.slideLayout+xml"/>
  <Override PartName="/ppt/theme/theme1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  <p:sldMasterId id="2147483799" r:id="rId5"/>
    <p:sldMasterId id="2147483702" r:id="rId6"/>
    <p:sldMasterId id="2147483719" r:id="rId7"/>
    <p:sldMasterId id="2147483732" r:id="rId8"/>
    <p:sldMasterId id="2147483737" r:id="rId9"/>
    <p:sldMasterId id="2147483743" r:id="rId10"/>
    <p:sldMasterId id="2147483746" r:id="rId11"/>
    <p:sldMasterId id="2147483790" r:id="rId12"/>
    <p:sldMasterId id="2147483783" r:id="rId13"/>
    <p:sldMasterId id="2147483793" r:id="rId14"/>
    <p:sldMasterId id="2147483662" r:id="rId15"/>
    <p:sldMasterId id="2147483757" r:id="rId16"/>
    <p:sldMasterId id="2147483670" r:id="rId17"/>
    <p:sldMasterId id="2147483678" r:id="rId18"/>
    <p:sldMasterId id="2147483821" r:id="rId19"/>
    <p:sldMasterId id="2147483824" r:id="rId20"/>
    <p:sldMasterId id="2147483827" r:id="rId21"/>
    <p:sldMasterId id="2147483835" r:id="rId22"/>
  </p:sldMasterIdLst>
  <p:notesMasterIdLst>
    <p:notesMasterId r:id="rId42"/>
  </p:notesMasterIdLst>
  <p:sldIdLst>
    <p:sldId id="257" r:id="rId23"/>
    <p:sldId id="296" r:id="rId24"/>
    <p:sldId id="1979" r:id="rId25"/>
    <p:sldId id="1977" r:id="rId26"/>
    <p:sldId id="1978" r:id="rId27"/>
    <p:sldId id="1970" r:id="rId28"/>
    <p:sldId id="274" r:id="rId29"/>
    <p:sldId id="1981" r:id="rId30"/>
    <p:sldId id="1972" r:id="rId31"/>
    <p:sldId id="1980" r:id="rId32"/>
    <p:sldId id="1971" r:id="rId33"/>
    <p:sldId id="1975" r:id="rId34"/>
    <p:sldId id="1974" r:id="rId35"/>
    <p:sldId id="1973" r:id="rId36"/>
    <p:sldId id="277" r:id="rId37"/>
    <p:sldId id="292" r:id="rId38"/>
    <p:sldId id="281" r:id="rId39"/>
    <p:sldId id="299" r:id="rId40"/>
    <p:sldId id="30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4E4EFC-E7BA-41F7-A31F-7322BD4B4702}" v="17" dt="2024-01-17T09:43:13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772" autoAdjust="0"/>
  </p:normalViewPr>
  <p:slideViewPr>
    <p:cSldViewPr snapToGrid="0">
      <p:cViewPr varScale="1">
        <p:scale>
          <a:sx n="94" d="100"/>
          <a:sy n="94" d="100"/>
        </p:scale>
        <p:origin x="1152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6B7FA-020F-485A-9F6D-C9F92C3BB669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5A7E7420-1EBA-45DF-A6DE-7F15A71F02A7}">
      <dgm:prSet phldrT="[Text]"/>
      <dgm:spPr/>
      <dgm:t>
        <a:bodyPr/>
        <a:lstStyle/>
        <a:p>
          <a:r>
            <a:rPr lang="en-GB" dirty="0"/>
            <a:t>Specimen Board </a:t>
          </a:r>
        </a:p>
        <a:p>
          <a:r>
            <a:rPr lang="en-GB" dirty="0"/>
            <a:t>Adult Care </a:t>
          </a:r>
        </a:p>
      </dgm:t>
    </dgm:pt>
    <dgm:pt modelId="{46932403-D87C-40C4-9C92-8C114256EE61}" type="parTrans" cxnId="{1EEA1012-4BD4-4E4D-ACD7-B1A16BD94A57}">
      <dgm:prSet/>
      <dgm:spPr/>
      <dgm:t>
        <a:bodyPr/>
        <a:lstStyle/>
        <a:p>
          <a:endParaRPr lang="en-GB"/>
        </a:p>
      </dgm:t>
    </dgm:pt>
    <dgm:pt modelId="{75613D3C-5248-4CCF-AD56-34D6E106AAE0}" type="sibTrans" cxnId="{1EEA1012-4BD4-4E4D-ACD7-B1A16BD94A57}">
      <dgm:prSet/>
      <dgm:spPr/>
      <dgm:t>
        <a:bodyPr/>
        <a:lstStyle/>
        <a:p>
          <a:endParaRPr lang="en-GB"/>
        </a:p>
      </dgm:t>
    </dgm:pt>
    <dgm:pt modelId="{F64FCB8F-A98F-4715-9425-B47DC0355A63}">
      <dgm:prSet phldrT="[Text]"/>
      <dgm:spPr/>
      <dgm:t>
        <a:bodyPr/>
        <a:lstStyle/>
        <a:p>
          <a:r>
            <a:rPr lang="en-GB" dirty="0"/>
            <a:t>WHO Checklist – not a tick box exercise </a:t>
          </a:r>
        </a:p>
        <a:p>
          <a:r>
            <a:rPr lang="en-GB" dirty="0"/>
            <a:t>Theatres </a:t>
          </a:r>
        </a:p>
      </dgm:t>
    </dgm:pt>
    <dgm:pt modelId="{31293F37-5573-4AF4-A8F9-15BB1B5D51B9}" type="parTrans" cxnId="{A3781124-24FA-4D2B-A23A-6F4F2CAB0F3B}">
      <dgm:prSet/>
      <dgm:spPr/>
      <dgm:t>
        <a:bodyPr/>
        <a:lstStyle/>
        <a:p>
          <a:endParaRPr lang="en-GB"/>
        </a:p>
      </dgm:t>
    </dgm:pt>
    <dgm:pt modelId="{72691E8E-1C41-49A4-8231-53704FEB9A1D}" type="sibTrans" cxnId="{A3781124-24FA-4D2B-A23A-6F4F2CAB0F3B}">
      <dgm:prSet/>
      <dgm:spPr/>
      <dgm:t>
        <a:bodyPr/>
        <a:lstStyle/>
        <a:p>
          <a:endParaRPr lang="en-GB"/>
        </a:p>
      </dgm:t>
    </dgm:pt>
    <dgm:pt modelId="{96AF2DB0-A68C-4289-8F59-77CFE308EE99}">
      <dgm:prSet phldrT="[Text]"/>
      <dgm:spPr/>
      <dgm:t>
        <a:bodyPr/>
        <a:lstStyle/>
        <a:p>
          <a:r>
            <a:rPr lang="en-GB" dirty="0"/>
            <a:t>Understanding Accountable Items </a:t>
          </a:r>
        </a:p>
        <a:p>
          <a:r>
            <a:rPr lang="en-GB" dirty="0"/>
            <a:t>Theatres </a:t>
          </a:r>
        </a:p>
      </dgm:t>
    </dgm:pt>
    <dgm:pt modelId="{0564E131-D89A-4C9F-9D0E-5CD3932C2ECB}" type="parTrans" cxnId="{BD4BE817-21B0-4E83-8F7D-C762806CF764}">
      <dgm:prSet/>
      <dgm:spPr/>
      <dgm:t>
        <a:bodyPr/>
        <a:lstStyle/>
        <a:p>
          <a:endParaRPr lang="en-GB"/>
        </a:p>
      </dgm:t>
    </dgm:pt>
    <dgm:pt modelId="{158BB693-98CC-4030-AEDB-BF9A4760097C}" type="sibTrans" cxnId="{BD4BE817-21B0-4E83-8F7D-C762806CF764}">
      <dgm:prSet/>
      <dgm:spPr/>
      <dgm:t>
        <a:bodyPr/>
        <a:lstStyle/>
        <a:p>
          <a:endParaRPr lang="en-GB"/>
        </a:p>
      </dgm:t>
    </dgm:pt>
    <dgm:pt modelId="{7EDFF69A-3973-4618-A972-3BC9FB81BB31}">
      <dgm:prSet phldrT="[Text]"/>
      <dgm:spPr/>
      <dgm:t>
        <a:bodyPr/>
        <a:lstStyle/>
        <a:p>
          <a:r>
            <a:rPr lang="en-GB" dirty="0"/>
            <a:t>Renal Dialysis explained simply leaflet </a:t>
          </a:r>
        </a:p>
        <a:p>
          <a:r>
            <a:rPr lang="en-GB" dirty="0"/>
            <a:t>Adult Care </a:t>
          </a:r>
        </a:p>
      </dgm:t>
    </dgm:pt>
    <dgm:pt modelId="{AC23F2B3-42C2-498E-8FA1-9A47180513BC}" type="parTrans" cxnId="{642F642D-8263-4314-B8FB-6A28D645A863}">
      <dgm:prSet/>
      <dgm:spPr/>
      <dgm:t>
        <a:bodyPr/>
        <a:lstStyle/>
        <a:p>
          <a:endParaRPr lang="en-GB"/>
        </a:p>
      </dgm:t>
    </dgm:pt>
    <dgm:pt modelId="{0CF4A0F5-86F8-47B8-B226-7B545919D8F1}" type="sibTrans" cxnId="{642F642D-8263-4314-B8FB-6A28D645A863}">
      <dgm:prSet/>
      <dgm:spPr/>
      <dgm:t>
        <a:bodyPr/>
        <a:lstStyle/>
        <a:p>
          <a:endParaRPr lang="en-GB"/>
        </a:p>
      </dgm:t>
    </dgm:pt>
    <dgm:pt modelId="{DFFAA3FB-FD32-48DC-96AC-404ED1448599}">
      <dgm:prSet phldrT="[Text]"/>
      <dgm:spPr/>
      <dgm:t>
        <a:bodyPr/>
        <a:lstStyle/>
        <a:p>
          <a:r>
            <a:rPr lang="en-GB" dirty="0"/>
            <a:t>Blood Bottles - order of draw</a:t>
          </a:r>
        </a:p>
        <a:p>
          <a:r>
            <a:rPr lang="en-GB" dirty="0"/>
            <a:t>Recovery </a:t>
          </a:r>
        </a:p>
      </dgm:t>
    </dgm:pt>
    <dgm:pt modelId="{D4B5C6CC-D698-471D-96CB-F703EB534731}" type="parTrans" cxnId="{A900DE44-D5AB-47B1-909F-A2616C6A184A}">
      <dgm:prSet/>
      <dgm:spPr/>
      <dgm:t>
        <a:bodyPr/>
        <a:lstStyle/>
        <a:p>
          <a:endParaRPr lang="en-GB"/>
        </a:p>
      </dgm:t>
    </dgm:pt>
    <dgm:pt modelId="{6BE95DFB-A5AB-4B27-9104-8CD32F2BC5FE}" type="sibTrans" cxnId="{A900DE44-D5AB-47B1-909F-A2616C6A184A}">
      <dgm:prSet/>
      <dgm:spPr/>
      <dgm:t>
        <a:bodyPr/>
        <a:lstStyle/>
        <a:p>
          <a:endParaRPr lang="en-GB"/>
        </a:p>
      </dgm:t>
    </dgm:pt>
    <dgm:pt modelId="{A6FEEDB3-EA50-4CC9-B3BD-B500E2C3E5AE}">
      <dgm:prSet/>
      <dgm:spPr/>
      <dgm:t>
        <a:bodyPr/>
        <a:lstStyle/>
        <a:p>
          <a:r>
            <a:rPr lang="en-GB" dirty="0"/>
            <a:t>Identifying and labelling specimen in the scrub role.</a:t>
          </a:r>
        </a:p>
        <a:p>
          <a:r>
            <a:rPr lang="en-GB" dirty="0"/>
            <a:t>Theatres</a:t>
          </a:r>
        </a:p>
      </dgm:t>
    </dgm:pt>
    <dgm:pt modelId="{C2883D85-457E-4341-B218-D0D20A2ABC76}" type="parTrans" cxnId="{51194F7C-751A-47F6-99B8-908B39056534}">
      <dgm:prSet/>
      <dgm:spPr/>
      <dgm:t>
        <a:bodyPr/>
        <a:lstStyle/>
        <a:p>
          <a:endParaRPr lang="en-GB"/>
        </a:p>
      </dgm:t>
    </dgm:pt>
    <dgm:pt modelId="{DD02DB4D-D0DE-44C7-9253-32B36633D995}" type="sibTrans" cxnId="{51194F7C-751A-47F6-99B8-908B39056534}">
      <dgm:prSet/>
      <dgm:spPr/>
      <dgm:t>
        <a:bodyPr/>
        <a:lstStyle/>
        <a:p>
          <a:endParaRPr lang="en-GB"/>
        </a:p>
      </dgm:t>
    </dgm:pt>
    <dgm:pt modelId="{D0AFD300-DB5E-43EC-818D-ADBEBFAF5549}" type="pres">
      <dgm:prSet presAssocID="{3C66B7FA-020F-485A-9F6D-C9F92C3BB669}" presName="diagram" presStyleCnt="0">
        <dgm:presLayoutVars>
          <dgm:dir/>
          <dgm:resizeHandles val="exact"/>
        </dgm:presLayoutVars>
      </dgm:prSet>
      <dgm:spPr/>
    </dgm:pt>
    <dgm:pt modelId="{59DE99E8-6B05-428A-AF7D-FE6A542E5A6D}" type="pres">
      <dgm:prSet presAssocID="{5A7E7420-1EBA-45DF-A6DE-7F15A71F02A7}" presName="node" presStyleLbl="node1" presStyleIdx="0" presStyleCnt="6">
        <dgm:presLayoutVars>
          <dgm:bulletEnabled val="1"/>
        </dgm:presLayoutVars>
      </dgm:prSet>
      <dgm:spPr/>
    </dgm:pt>
    <dgm:pt modelId="{4745B934-129E-49AC-B4CE-40410E4287DF}" type="pres">
      <dgm:prSet presAssocID="{75613D3C-5248-4CCF-AD56-34D6E106AAE0}" presName="sibTrans" presStyleCnt="0"/>
      <dgm:spPr/>
    </dgm:pt>
    <dgm:pt modelId="{91E1DCE2-CE5F-48B6-89A4-450C5777DB07}" type="pres">
      <dgm:prSet presAssocID="{F64FCB8F-A98F-4715-9425-B47DC0355A63}" presName="node" presStyleLbl="node1" presStyleIdx="1" presStyleCnt="6">
        <dgm:presLayoutVars>
          <dgm:bulletEnabled val="1"/>
        </dgm:presLayoutVars>
      </dgm:prSet>
      <dgm:spPr/>
    </dgm:pt>
    <dgm:pt modelId="{22F93E0D-5C79-4312-94A6-FD4E757D34A1}" type="pres">
      <dgm:prSet presAssocID="{72691E8E-1C41-49A4-8231-53704FEB9A1D}" presName="sibTrans" presStyleCnt="0"/>
      <dgm:spPr/>
    </dgm:pt>
    <dgm:pt modelId="{B54703F0-BCEC-4619-9B65-51479D55633A}" type="pres">
      <dgm:prSet presAssocID="{96AF2DB0-A68C-4289-8F59-77CFE308EE99}" presName="node" presStyleLbl="node1" presStyleIdx="2" presStyleCnt="6">
        <dgm:presLayoutVars>
          <dgm:bulletEnabled val="1"/>
        </dgm:presLayoutVars>
      </dgm:prSet>
      <dgm:spPr/>
    </dgm:pt>
    <dgm:pt modelId="{F39D690A-466E-4178-8ABB-C32EDCBD3886}" type="pres">
      <dgm:prSet presAssocID="{158BB693-98CC-4030-AEDB-BF9A4760097C}" presName="sibTrans" presStyleCnt="0"/>
      <dgm:spPr/>
    </dgm:pt>
    <dgm:pt modelId="{2A2C1688-F28C-4F9B-8143-378F8DBADB9F}" type="pres">
      <dgm:prSet presAssocID="{7EDFF69A-3973-4618-A972-3BC9FB81BB31}" presName="node" presStyleLbl="node1" presStyleIdx="3" presStyleCnt="6">
        <dgm:presLayoutVars>
          <dgm:bulletEnabled val="1"/>
        </dgm:presLayoutVars>
      </dgm:prSet>
      <dgm:spPr/>
    </dgm:pt>
    <dgm:pt modelId="{BFCEB9C2-36B3-45BF-B0E2-C43C4530A57B}" type="pres">
      <dgm:prSet presAssocID="{0CF4A0F5-86F8-47B8-B226-7B545919D8F1}" presName="sibTrans" presStyleCnt="0"/>
      <dgm:spPr/>
    </dgm:pt>
    <dgm:pt modelId="{5E4E32B3-D95D-44DC-B92F-AA44FCBDCE71}" type="pres">
      <dgm:prSet presAssocID="{DFFAA3FB-FD32-48DC-96AC-404ED1448599}" presName="node" presStyleLbl="node1" presStyleIdx="4" presStyleCnt="6">
        <dgm:presLayoutVars>
          <dgm:bulletEnabled val="1"/>
        </dgm:presLayoutVars>
      </dgm:prSet>
      <dgm:spPr/>
    </dgm:pt>
    <dgm:pt modelId="{286605F3-A616-4600-973F-3C6A170E7D20}" type="pres">
      <dgm:prSet presAssocID="{6BE95DFB-A5AB-4B27-9104-8CD32F2BC5FE}" presName="sibTrans" presStyleCnt="0"/>
      <dgm:spPr/>
    </dgm:pt>
    <dgm:pt modelId="{51E62E22-8991-4317-9DC6-6864BA4CED2E}" type="pres">
      <dgm:prSet presAssocID="{A6FEEDB3-EA50-4CC9-B3BD-B500E2C3E5AE}" presName="node" presStyleLbl="node1" presStyleIdx="5" presStyleCnt="6" custLinFactNeighborX="1207">
        <dgm:presLayoutVars>
          <dgm:bulletEnabled val="1"/>
        </dgm:presLayoutVars>
      </dgm:prSet>
      <dgm:spPr/>
    </dgm:pt>
  </dgm:ptLst>
  <dgm:cxnLst>
    <dgm:cxn modelId="{1EEA1012-4BD4-4E4D-ACD7-B1A16BD94A57}" srcId="{3C66B7FA-020F-485A-9F6D-C9F92C3BB669}" destId="{5A7E7420-1EBA-45DF-A6DE-7F15A71F02A7}" srcOrd="0" destOrd="0" parTransId="{46932403-D87C-40C4-9C92-8C114256EE61}" sibTransId="{75613D3C-5248-4CCF-AD56-34D6E106AAE0}"/>
    <dgm:cxn modelId="{BD4BE817-21B0-4E83-8F7D-C762806CF764}" srcId="{3C66B7FA-020F-485A-9F6D-C9F92C3BB669}" destId="{96AF2DB0-A68C-4289-8F59-77CFE308EE99}" srcOrd="2" destOrd="0" parTransId="{0564E131-D89A-4C9F-9D0E-5CD3932C2ECB}" sibTransId="{158BB693-98CC-4030-AEDB-BF9A4760097C}"/>
    <dgm:cxn modelId="{A8944F23-A886-4117-A797-E5946E24EFEC}" type="presOf" srcId="{3C66B7FA-020F-485A-9F6D-C9F92C3BB669}" destId="{D0AFD300-DB5E-43EC-818D-ADBEBFAF5549}" srcOrd="0" destOrd="0" presId="urn:microsoft.com/office/officeart/2005/8/layout/default"/>
    <dgm:cxn modelId="{A3781124-24FA-4D2B-A23A-6F4F2CAB0F3B}" srcId="{3C66B7FA-020F-485A-9F6D-C9F92C3BB669}" destId="{F64FCB8F-A98F-4715-9425-B47DC0355A63}" srcOrd="1" destOrd="0" parTransId="{31293F37-5573-4AF4-A8F9-15BB1B5D51B9}" sibTransId="{72691E8E-1C41-49A4-8231-53704FEB9A1D}"/>
    <dgm:cxn modelId="{642F642D-8263-4314-B8FB-6A28D645A863}" srcId="{3C66B7FA-020F-485A-9F6D-C9F92C3BB669}" destId="{7EDFF69A-3973-4618-A972-3BC9FB81BB31}" srcOrd="3" destOrd="0" parTransId="{AC23F2B3-42C2-498E-8FA1-9A47180513BC}" sibTransId="{0CF4A0F5-86F8-47B8-B226-7B545919D8F1}"/>
    <dgm:cxn modelId="{3D156733-EC60-4AA3-B057-45B009B80562}" type="presOf" srcId="{A6FEEDB3-EA50-4CC9-B3BD-B500E2C3E5AE}" destId="{51E62E22-8991-4317-9DC6-6864BA4CED2E}" srcOrd="0" destOrd="0" presId="urn:microsoft.com/office/officeart/2005/8/layout/default"/>
    <dgm:cxn modelId="{6B86FD3E-3D46-4983-B8B4-E82C781C6146}" type="presOf" srcId="{7EDFF69A-3973-4618-A972-3BC9FB81BB31}" destId="{2A2C1688-F28C-4F9B-8143-378F8DBADB9F}" srcOrd="0" destOrd="0" presId="urn:microsoft.com/office/officeart/2005/8/layout/default"/>
    <dgm:cxn modelId="{A900DE44-D5AB-47B1-909F-A2616C6A184A}" srcId="{3C66B7FA-020F-485A-9F6D-C9F92C3BB669}" destId="{DFFAA3FB-FD32-48DC-96AC-404ED1448599}" srcOrd="4" destOrd="0" parTransId="{D4B5C6CC-D698-471D-96CB-F703EB534731}" sibTransId="{6BE95DFB-A5AB-4B27-9104-8CD32F2BC5FE}"/>
    <dgm:cxn modelId="{A6A8924B-D82B-4F14-A606-8456C2C67862}" type="presOf" srcId="{5A7E7420-1EBA-45DF-A6DE-7F15A71F02A7}" destId="{59DE99E8-6B05-428A-AF7D-FE6A542E5A6D}" srcOrd="0" destOrd="0" presId="urn:microsoft.com/office/officeart/2005/8/layout/default"/>
    <dgm:cxn modelId="{51194F7C-751A-47F6-99B8-908B39056534}" srcId="{3C66B7FA-020F-485A-9F6D-C9F92C3BB669}" destId="{A6FEEDB3-EA50-4CC9-B3BD-B500E2C3E5AE}" srcOrd="5" destOrd="0" parTransId="{C2883D85-457E-4341-B218-D0D20A2ABC76}" sibTransId="{DD02DB4D-D0DE-44C7-9253-32B36633D995}"/>
    <dgm:cxn modelId="{40136381-934B-47F1-9752-CEFAAB871DE0}" type="presOf" srcId="{F64FCB8F-A98F-4715-9425-B47DC0355A63}" destId="{91E1DCE2-CE5F-48B6-89A4-450C5777DB07}" srcOrd="0" destOrd="0" presId="urn:microsoft.com/office/officeart/2005/8/layout/default"/>
    <dgm:cxn modelId="{C283A197-0DA9-446B-965E-07095229015A}" type="presOf" srcId="{DFFAA3FB-FD32-48DC-96AC-404ED1448599}" destId="{5E4E32B3-D95D-44DC-B92F-AA44FCBDCE71}" srcOrd="0" destOrd="0" presId="urn:microsoft.com/office/officeart/2005/8/layout/default"/>
    <dgm:cxn modelId="{C573ACB1-438D-4795-B3E5-A48654C285DB}" type="presOf" srcId="{96AF2DB0-A68C-4289-8F59-77CFE308EE99}" destId="{B54703F0-BCEC-4619-9B65-51479D55633A}" srcOrd="0" destOrd="0" presId="urn:microsoft.com/office/officeart/2005/8/layout/default"/>
    <dgm:cxn modelId="{9ED487E4-90FA-459A-BD6F-225887FB709D}" type="presParOf" srcId="{D0AFD300-DB5E-43EC-818D-ADBEBFAF5549}" destId="{59DE99E8-6B05-428A-AF7D-FE6A542E5A6D}" srcOrd="0" destOrd="0" presId="urn:microsoft.com/office/officeart/2005/8/layout/default"/>
    <dgm:cxn modelId="{C5D0B981-0735-495C-9732-226E9E933146}" type="presParOf" srcId="{D0AFD300-DB5E-43EC-818D-ADBEBFAF5549}" destId="{4745B934-129E-49AC-B4CE-40410E4287DF}" srcOrd="1" destOrd="0" presId="urn:microsoft.com/office/officeart/2005/8/layout/default"/>
    <dgm:cxn modelId="{A8AD4440-C53E-46DF-A001-390C5A1A07A7}" type="presParOf" srcId="{D0AFD300-DB5E-43EC-818D-ADBEBFAF5549}" destId="{91E1DCE2-CE5F-48B6-89A4-450C5777DB07}" srcOrd="2" destOrd="0" presId="urn:microsoft.com/office/officeart/2005/8/layout/default"/>
    <dgm:cxn modelId="{7648D799-4002-45E3-901C-F41E6D078107}" type="presParOf" srcId="{D0AFD300-DB5E-43EC-818D-ADBEBFAF5549}" destId="{22F93E0D-5C79-4312-94A6-FD4E757D34A1}" srcOrd="3" destOrd="0" presId="urn:microsoft.com/office/officeart/2005/8/layout/default"/>
    <dgm:cxn modelId="{72103893-2863-40FF-A112-32BD0FDE361B}" type="presParOf" srcId="{D0AFD300-DB5E-43EC-818D-ADBEBFAF5549}" destId="{B54703F0-BCEC-4619-9B65-51479D55633A}" srcOrd="4" destOrd="0" presId="urn:microsoft.com/office/officeart/2005/8/layout/default"/>
    <dgm:cxn modelId="{CA6F609D-8EAA-43A3-9ED0-752DD8BEAA61}" type="presParOf" srcId="{D0AFD300-DB5E-43EC-818D-ADBEBFAF5549}" destId="{F39D690A-466E-4178-8ABB-C32EDCBD3886}" srcOrd="5" destOrd="0" presId="urn:microsoft.com/office/officeart/2005/8/layout/default"/>
    <dgm:cxn modelId="{2CD2537E-323C-4A2F-B3D8-3136739E5267}" type="presParOf" srcId="{D0AFD300-DB5E-43EC-818D-ADBEBFAF5549}" destId="{2A2C1688-F28C-4F9B-8143-378F8DBADB9F}" srcOrd="6" destOrd="0" presId="urn:microsoft.com/office/officeart/2005/8/layout/default"/>
    <dgm:cxn modelId="{683A7053-7770-4B6F-AADC-903BB7B3D187}" type="presParOf" srcId="{D0AFD300-DB5E-43EC-818D-ADBEBFAF5549}" destId="{BFCEB9C2-36B3-45BF-B0E2-C43C4530A57B}" srcOrd="7" destOrd="0" presId="urn:microsoft.com/office/officeart/2005/8/layout/default"/>
    <dgm:cxn modelId="{2B012BA2-597D-40C1-8F4B-54C172392595}" type="presParOf" srcId="{D0AFD300-DB5E-43EC-818D-ADBEBFAF5549}" destId="{5E4E32B3-D95D-44DC-B92F-AA44FCBDCE71}" srcOrd="8" destOrd="0" presId="urn:microsoft.com/office/officeart/2005/8/layout/default"/>
    <dgm:cxn modelId="{3722E3E6-D637-45EF-B5A4-C2D7A85267DB}" type="presParOf" srcId="{D0AFD300-DB5E-43EC-818D-ADBEBFAF5549}" destId="{286605F3-A616-4600-973F-3C6A170E7D20}" srcOrd="9" destOrd="0" presId="urn:microsoft.com/office/officeart/2005/8/layout/default"/>
    <dgm:cxn modelId="{13328217-D7A9-46C7-86BD-C33FC37A964B}" type="presParOf" srcId="{D0AFD300-DB5E-43EC-818D-ADBEBFAF5549}" destId="{51E62E22-8991-4317-9DC6-6864BA4CED2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99E8-6B05-428A-AF7D-FE6A542E5A6D}">
      <dsp:nvSpPr>
        <dsp:cNvPr id="0" name=""/>
        <dsp:cNvSpPr/>
      </dsp:nvSpPr>
      <dsp:spPr>
        <a:xfrm>
          <a:off x="0" y="526917"/>
          <a:ext cx="3357562" cy="20145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Specimen Board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Adult Care </a:t>
          </a:r>
        </a:p>
      </dsp:txBody>
      <dsp:txXfrm>
        <a:off x="0" y="526917"/>
        <a:ext cx="3357562" cy="2014537"/>
      </dsp:txXfrm>
    </dsp:sp>
    <dsp:sp modelId="{91E1DCE2-CE5F-48B6-89A4-450C5777DB07}">
      <dsp:nvSpPr>
        <dsp:cNvPr id="0" name=""/>
        <dsp:cNvSpPr/>
      </dsp:nvSpPr>
      <dsp:spPr>
        <a:xfrm>
          <a:off x="3693318" y="526917"/>
          <a:ext cx="3357562" cy="2014537"/>
        </a:xfrm>
        <a:prstGeom prst="rect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WHO Checklist – not a tick box exercise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Theatres </a:t>
          </a:r>
        </a:p>
      </dsp:txBody>
      <dsp:txXfrm>
        <a:off x="3693318" y="526917"/>
        <a:ext cx="3357562" cy="2014537"/>
      </dsp:txXfrm>
    </dsp:sp>
    <dsp:sp modelId="{B54703F0-BCEC-4619-9B65-51479D55633A}">
      <dsp:nvSpPr>
        <dsp:cNvPr id="0" name=""/>
        <dsp:cNvSpPr/>
      </dsp:nvSpPr>
      <dsp:spPr>
        <a:xfrm>
          <a:off x="7386637" y="526917"/>
          <a:ext cx="3357562" cy="2014537"/>
        </a:xfrm>
        <a:prstGeom prst="rect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Understanding Accountable Items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Theatres </a:t>
          </a:r>
        </a:p>
      </dsp:txBody>
      <dsp:txXfrm>
        <a:off x="7386637" y="526917"/>
        <a:ext cx="3357562" cy="2014537"/>
      </dsp:txXfrm>
    </dsp:sp>
    <dsp:sp modelId="{2A2C1688-F28C-4F9B-8143-378F8DBADB9F}">
      <dsp:nvSpPr>
        <dsp:cNvPr id="0" name=""/>
        <dsp:cNvSpPr/>
      </dsp:nvSpPr>
      <dsp:spPr>
        <a:xfrm>
          <a:off x="0" y="2877211"/>
          <a:ext cx="3357562" cy="2014537"/>
        </a:xfrm>
        <a:prstGeom prst="rect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Renal Dialysis explained simply leaflet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Adult Care </a:t>
          </a:r>
        </a:p>
      </dsp:txBody>
      <dsp:txXfrm>
        <a:off x="0" y="2877211"/>
        <a:ext cx="3357562" cy="2014537"/>
      </dsp:txXfrm>
    </dsp:sp>
    <dsp:sp modelId="{5E4E32B3-D95D-44DC-B92F-AA44FCBDCE71}">
      <dsp:nvSpPr>
        <dsp:cNvPr id="0" name=""/>
        <dsp:cNvSpPr/>
      </dsp:nvSpPr>
      <dsp:spPr>
        <a:xfrm>
          <a:off x="3693318" y="2877211"/>
          <a:ext cx="3357562" cy="2014537"/>
        </a:xfrm>
        <a:prstGeom prst="rect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Blood Bottles - order of draw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Recovery </a:t>
          </a:r>
        </a:p>
      </dsp:txBody>
      <dsp:txXfrm>
        <a:off x="3693318" y="2877211"/>
        <a:ext cx="3357562" cy="2014537"/>
      </dsp:txXfrm>
    </dsp:sp>
    <dsp:sp modelId="{51E62E22-8991-4317-9DC6-6864BA4CED2E}">
      <dsp:nvSpPr>
        <dsp:cNvPr id="0" name=""/>
        <dsp:cNvSpPr/>
      </dsp:nvSpPr>
      <dsp:spPr>
        <a:xfrm>
          <a:off x="7386637" y="2877211"/>
          <a:ext cx="3357562" cy="2014537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Identifying and labelling specimen in the scrub role.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Theatres</a:t>
          </a:r>
        </a:p>
      </dsp:txBody>
      <dsp:txXfrm>
        <a:off x="7386637" y="2877211"/>
        <a:ext cx="3357562" cy="2014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Als discuss mock assessment methodology 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04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023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 err="1"/>
              <a:t>Skillscan</a:t>
            </a:r>
            <a:r>
              <a:rPr lang="en-GB" dirty="0"/>
              <a:t>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</a:t>
            </a:r>
            <a:r>
              <a:rPr lang="en-GB" sz="1200" dirty="0" err="1"/>
              <a:t>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13/05/2024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226A-7EBE-43EA-A01F-091B6BF3F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D222F-CED0-40B1-9F27-BEFD7ECF7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6769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618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22EE-7B3D-426E-95A5-02F82CE3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756D6-0C6C-48B1-9778-2E11E6C27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591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61DB-E490-4CD9-AE69-08F7AD0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7863-01A0-45DC-A3EF-2C1A75D7E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F143-F025-4194-AAAA-0E1D1F975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0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E8CE-792D-42FE-83D9-282BF043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74B2E-0ABF-43A3-A2E7-B803AA38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FAEDF-47C7-4DD1-80C3-97617873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E0960-812D-42E4-BD27-F5A03ACDF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FD12B-86CC-4824-97E4-D7FC38DDA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380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646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493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7976-CCBE-4DEF-8F85-BB2C6CCE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1580-C62C-459D-B9AC-5325D21F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510A4-68B2-4563-B2BF-F05BC1C22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461846"/>
            <a:ext cx="3932767" cy="340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83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321169"/>
            <a:ext cx="3932767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550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65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4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3" Type="http://schemas.openxmlformats.org/officeDocument/2006/relationships/theme" Target="../theme/theme10.xml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heme" Target="../theme/theme16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2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72CF1-DD7A-4312-85B8-F97B6E5A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FFAC-F060-4626-9CD2-7350FB50A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E3D7F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8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6" Type="http://schemas.microsoft.com/office/2007/relationships/hdphoto" Target="../media/hdphoto1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1" y="1461302"/>
            <a:ext cx="8840885" cy="622998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Information Session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br>
              <a:rPr lang="en-GB" sz="2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Senior Healthcare Support Worker Level 3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 - Allied Health Professional</a:t>
            </a: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8599714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Core &amp; Specialist Teaching Sessions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370114" y="1447800"/>
            <a:ext cx="11092543" cy="4963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1 -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and study skills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2 -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Stretch and challenge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3 -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Personal, people and quality improvement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4 -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and wellbeing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5 –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Mental health and wellbeing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6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Service Improvement Project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Specialist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7 -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 the non-scrubbed / scrubbed circulating role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8 -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 in the delivery of perioperative care and support to individuals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9 –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Prepare, check and use medical devices safely in the perioperative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10 -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Transport, transfer and position individuals - perioperative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11 -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 &amp; record individuals body fluid balance - perioperative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7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9C0C-E7D2-CA91-2297-7C58E63C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 of Teaching Session Slides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3EDEF-09E3-C861-0CBC-E04F114FF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44" y="3965196"/>
            <a:ext cx="3447340" cy="258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0EF2F-0253-823A-D65D-070839282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460" y="1085776"/>
            <a:ext cx="3643079" cy="2732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E4400-0467-F10D-E757-BAF658D85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2" y="3965196"/>
            <a:ext cx="3447340" cy="2585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BECAF-78DB-25FB-AD72-2C9EECD4F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03" y="1085776"/>
            <a:ext cx="3643080" cy="2732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61B14-7EDF-C921-D35D-B8E0293D8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78" y="1064005"/>
            <a:ext cx="3643078" cy="2732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D8B6B-93A9-3B1B-C1B2-392509E7D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45" y="3965195"/>
            <a:ext cx="3447340" cy="25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A232-9657-720F-12DB-F9DE8B27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" y="-28954"/>
            <a:ext cx="11027229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Examples of Service Improvement Projects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BF03E1A-299E-D3BC-759E-E2177A6DA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2195405"/>
              </p:ext>
            </p:extLst>
          </p:nvPr>
        </p:nvGraphicFramePr>
        <p:xfrm>
          <a:off x="576943" y="1002695"/>
          <a:ext cx="10744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61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9517-50C6-4D52-012A-119A4F55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39"/>
            <a:ext cx="10515600" cy="864961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Learner Journal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EF20E-8B1F-779C-2CCC-D7F326FF9B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57" y="1690688"/>
            <a:ext cx="10711543" cy="370363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Employer will have access to view learners OneFile. </a:t>
            </a:r>
          </a:p>
          <a:p>
            <a:r>
              <a:rPr lang="en-GB" dirty="0"/>
              <a:t>Learner Journal reflections are a good way of seeing what is happening at floor level and identifying any changes that need to be implemented. </a:t>
            </a:r>
          </a:p>
          <a:p>
            <a:endParaRPr lang="en-GB" dirty="0"/>
          </a:p>
          <a:p>
            <a:r>
              <a:rPr lang="en-GB" dirty="0"/>
              <a:t>These reflections can often form the basis for team learning days and CPD. </a:t>
            </a:r>
          </a:p>
          <a:p>
            <a:endParaRPr lang="en-GB" dirty="0"/>
          </a:p>
          <a:p>
            <a:r>
              <a:rPr lang="en-GB" dirty="0"/>
              <a:t>We are offering a monthly repeated training session for Line managers, mentors or apprenticeship  / Educators on how to get the most out of OneFile. </a:t>
            </a:r>
          </a:p>
        </p:txBody>
      </p:sp>
    </p:spTree>
    <p:extLst>
      <p:ext uri="{BB962C8B-B14F-4D97-AF65-F5344CB8AC3E}">
        <p14:creationId xmlns:p14="http://schemas.microsoft.com/office/powerpoint/2010/main" val="325824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DE7-C970-0054-8A0B-44384313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Methods of Assessment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975FB-7B9E-41F9-1ECF-347EBE05B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1325563"/>
            <a:ext cx="9960429" cy="499903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After each teaching session a learning assessment record (LAR) will be released on OneFile with learner instructions and resources. </a:t>
            </a:r>
          </a:p>
          <a:p>
            <a:r>
              <a:rPr lang="en-GB" dirty="0"/>
              <a:t>Coaching will be given to learners that require support. </a:t>
            </a:r>
          </a:p>
          <a:p>
            <a:endParaRPr lang="en-GB" dirty="0"/>
          </a:p>
          <a:p>
            <a:r>
              <a:rPr lang="en-GB" dirty="0"/>
              <a:t>Assessment methods include.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Workbooks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Expert Witness Testimony's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Competency Based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Professional Discussion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Recorded Prior 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00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347" y="162507"/>
            <a:ext cx="2859797" cy="1172517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9558" y="1196026"/>
            <a:ext cx="2498536" cy="80042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024013"/>
              </p:ext>
            </p:extLst>
          </p:nvPr>
        </p:nvGraphicFramePr>
        <p:xfrm>
          <a:off x="1001166" y="1011830"/>
          <a:ext cx="9992140" cy="567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480314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325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 err="1">
                          <a:effectLst/>
                        </a:rPr>
                        <a:t>Activityaa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Average Duration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1331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Teaching and Learning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2 hours– in person or online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The Apprentice will meet their Coach every 4-6 weeks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Line manager/workplace mentor is expected to be present to support the Apprentice as part of this.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every 10 to 12 weeks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</a:rPr>
                        <a:t>Online Workshops via MS Teams / Zoom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in advance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21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time for study: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6.5 hrs per week required as protected study time – written into the off duty.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two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8C3793-393A-06F6-21F4-053E7E83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Worker: Theatre Support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C6D404-8540-71BB-8D96-4047E28DF1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172" y="2012496"/>
            <a:ext cx="7206342" cy="4257675"/>
          </a:xfrm>
        </p:spPr>
        <p:txBody>
          <a:bodyPr>
            <a:normAutofit lnSpcReduction="10000"/>
          </a:bodyPr>
          <a:lstStyle/>
          <a:p>
            <a:r>
              <a:rPr lang="en-GB" sz="32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This apprenticeship is perfect for:</a:t>
            </a:r>
          </a:p>
          <a:p>
            <a:endParaRPr lang="en-GB" sz="3200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Theatre Support Workers</a:t>
            </a:r>
          </a:p>
          <a:p>
            <a:pPr marL="2286000" lvl="5" indent="0">
              <a:buNone/>
            </a:pPr>
            <a:endParaRPr lang="en-GB" sz="32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0" lvl="5" indent="0">
              <a:buNone/>
            </a:pPr>
            <a:br>
              <a:rPr lang="en-GB" sz="3200" baseline="30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32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2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 Standard Level 3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 3 Diploma in Healthcare Support</a:t>
            </a:r>
            <a:endParaRPr lang="en-GB" sz="3200" b="1" i="0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2 Functional Skills in maths and English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18872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85FC-DC3A-3461-5B0A-40BCB90C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08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7472-3571-6DB9-66CE-AAEEEEBE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566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C72E-F38C-F8DB-A26A-470B3A06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-206829"/>
            <a:ext cx="11642271" cy="1055915"/>
          </a:xfrm>
        </p:spPr>
        <p:txBody>
          <a:bodyPr>
            <a:normAutofit fontScale="90000"/>
          </a:bodyPr>
          <a:lstStyle/>
          <a:p>
            <a:r>
              <a:rPr lang="en-GB" sz="4400" b="1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Worker: Theatre Support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A73F9-CD35-6FCF-6DDB-8F29FA5E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6" y="561136"/>
            <a:ext cx="11408781" cy="629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Observation in practice with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discussion underpinned by the learner portfolio</a:t>
            </a:r>
          </a:p>
          <a:p>
            <a:pPr lvl="1"/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 or Distinction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CE9FAF-9CAA-8BF3-C9E8-2A765EA1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99"/>
            <a:ext cx="10515600" cy="1032231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Theory to Practice Understanding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0A150-AC25-FCF9-8592-906763E42CCB}"/>
              </a:ext>
            </a:extLst>
          </p:cNvPr>
          <p:cNvSpPr txBox="1"/>
          <p:nvPr/>
        </p:nvSpPr>
        <p:spPr>
          <a:xfrm>
            <a:off x="185057" y="1121230"/>
            <a:ext cx="116694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It is an expectation that all apprentices apply what they have learned during their apprenticeship to their job role. When we observe apprentices in the workplace or complete an assessment on a witness statement, we would expect to see the following examples of good practice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Correct application of national and local legislation, guidance, polices and SOPS’s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Participation in the WHO Safer Surgery Checklist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Person centred care given to each induvial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Consent gained with awake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Risk assessment completed for infection control, health &amp; safety,  wearing of PPE and manual handling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Competence in accountable items, specimens and fluid management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Understanding of safe transport, transfer and positioning of patients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Accurate recording and escalation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Understand medical emergencies in the perioperative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What is good role modelling, leadership, mentoring and 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Excellent multiprofessional 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Understanding barriers to communication when caring for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Consent, mental capacity and the use of advocates in patient care episodes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End of Life considerations, within religion, culture and patient / family wishes </a:t>
            </a:r>
          </a:p>
        </p:txBody>
      </p:sp>
    </p:spTree>
    <p:extLst>
      <p:ext uri="{BB962C8B-B14F-4D97-AF65-F5344CB8AC3E}">
        <p14:creationId xmlns:p14="http://schemas.microsoft.com/office/powerpoint/2010/main" val="248592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DDF1-ED32-1247-1852-E71C2A2A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454"/>
            <a:ext cx="10515600" cy="87330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Adapting Diploma Units to Learner Needs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04F43-8DCB-B567-A1E2-302D0D2714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3915" y="1690689"/>
            <a:ext cx="5192486" cy="4401204"/>
          </a:xfrm>
          <a:ln w="25400" cmpd="sng">
            <a:noFill/>
          </a:ln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Example: </a:t>
            </a:r>
          </a:p>
          <a:p>
            <a:r>
              <a:rPr lang="en-GB" dirty="0">
                <a:latin typeface="+mn-lt"/>
              </a:rPr>
              <a:t>A Level 3 learner was completing the Adult pathway. </a:t>
            </a:r>
          </a:p>
          <a:p>
            <a:r>
              <a:rPr lang="en-GB" dirty="0">
                <a:latin typeface="+mn-lt"/>
              </a:rPr>
              <a:t>They worked in outpatients and as part of their role they assisted in minor surgery. </a:t>
            </a:r>
          </a:p>
          <a:p>
            <a:r>
              <a:rPr lang="en-GB" dirty="0">
                <a:latin typeface="+mn-lt"/>
              </a:rPr>
              <a:t>I was able to allocate a perioperative module to accommodate this essential learning.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C9D3C-C57E-40C5-A4BE-3F72DC7BF172}"/>
              </a:ext>
            </a:extLst>
          </p:cNvPr>
          <p:cNvSpPr txBox="1"/>
          <p:nvPr/>
        </p:nvSpPr>
        <p:spPr>
          <a:xfrm>
            <a:off x="5725886" y="1690689"/>
            <a:ext cx="5725886" cy="4401205"/>
          </a:xfrm>
          <a:prstGeom prst="rect">
            <a:avLst/>
          </a:prstGeom>
          <a:noFill/>
          <a:ln w="25400" cmpd="sng"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cs typeface="Arial" panose="020B0604020202020204" pitchFamily="34" charset="0"/>
              </a:rPr>
              <a:t>Service improvement :</a:t>
            </a:r>
          </a:p>
          <a:p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The coach and learner will work with the employer to identify a service improvement that would benefit the whole department. </a:t>
            </a:r>
          </a:p>
          <a:p>
            <a:endParaRPr lang="en-GB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This can be used as the basis of the service and quality improvement project completed in the first 4 months of the apprenticeship.  </a:t>
            </a:r>
          </a:p>
        </p:txBody>
      </p:sp>
    </p:spTree>
    <p:extLst>
      <p:ext uri="{BB962C8B-B14F-4D97-AF65-F5344CB8AC3E}">
        <p14:creationId xmlns:p14="http://schemas.microsoft.com/office/powerpoint/2010/main" val="382389927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636ECE-6649-4A52-BAA7-1E5436BD9A61}">
  <ds:schemaRefs>
    <ds:schemaRef ds:uri="http://schemas.microsoft.com/office/2006/metadata/properties"/>
    <ds:schemaRef ds:uri="http://schemas.microsoft.com/office/infopath/2007/PartnerControls"/>
    <ds:schemaRef ds:uri="c9fee755-abcc-4be5-b9e4-b889f90ae6be"/>
    <ds:schemaRef ds:uri="48dd474c-f759-4f49-9181-051728542ec6"/>
  </ds:schemaRefs>
</ds:datastoreItem>
</file>

<file path=customXml/itemProps2.xml><?xml version="1.0" encoding="utf-8"?>
<ds:datastoreItem xmlns:ds="http://schemas.openxmlformats.org/officeDocument/2006/customXml" ds:itemID="{67993FD3-8485-484A-B7E5-5B16EC4645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9F5B1-F110-4A83-9562-570232851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e755-abcc-4be5-b9e4-b889f90ae6be"/>
    <ds:schemaRef ds:uri="48dd474c-f759-4f49-9181-051728542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1289</Words>
  <Application>Microsoft Office PowerPoint</Application>
  <PresentationFormat>Widescreen</PresentationFormat>
  <Paragraphs>178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Arial</vt:lpstr>
      <vt:lpstr>Calibri</vt:lpstr>
      <vt:lpstr>Courier New</vt:lpstr>
      <vt:lpstr>Lato</vt:lpstr>
      <vt:lpstr>Symbol</vt:lpstr>
      <vt:lpstr>Times New Roman</vt:lpstr>
      <vt:lpstr>Wingdings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1_Custom Design</vt:lpstr>
      <vt:lpstr>Information Session  Senior Healthcare Support Worker Level 3  - Allied Health Professional</vt:lpstr>
      <vt:lpstr>Who are Dynamic Training?</vt:lpstr>
      <vt:lpstr>Senior Healthcare Support Worker: Theatre Support</vt:lpstr>
      <vt:lpstr>PowerPoint Presentation</vt:lpstr>
      <vt:lpstr>PowerPoint Presentation</vt:lpstr>
      <vt:lpstr>Senior Healthcare Support Worker: Theatre Support</vt:lpstr>
      <vt:lpstr>End Point Assessment</vt:lpstr>
      <vt:lpstr>Theory to Practice Understanding</vt:lpstr>
      <vt:lpstr>Adapting Diploma Units to Learner Needs </vt:lpstr>
      <vt:lpstr>Core &amp; Specialist Teaching Sessions </vt:lpstr>
      <vt:lpstr>Example of Teaching Session Slides </vt:lpstr>
      <vt:lpstr>Examples of Service Improvement Projects </vt:lpstr>
      <vt:lpstr>Learner Journal </vt:lpstr>
      <vt:lpstr>Methods of Assessment </vt:lpstr>
      <vt:lpstr>The Apprentice Journey</vt:lpstr>
      <vt:lpstr>E-learning Tools and Portals</vt:lpstr>
      <vt:lpstr>Dedicated Learning Time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Michaela Ford</cp:lastModifiedBy>
  <cp:revision>37</cp:revision>
  <dcterms:created xsi:type="dcterms:W3CDTF">2021-04-21T10:20:08Z</dcterms:created>
  <dcterms:modified xsi:type="dcterms:W3CDTF">2024-05-13T17:10:32Z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  <property fmtid="{D5CDD505-2E9C-101B-9397-08002B2CF9AE}" pid="3" name="MediaServiceImageTags">
    <vt:lpwstr/>
  </property>
</Properties>
</file>