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0.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theme/theme1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9" r:id="rId4"/>
    <p:sldMasterId id="2147483799" r:id="rId5"/>
    <p:sldMasterId id="2147483702" r:id="rId6"/>
    <p:sldMasterId id="2147483719" r:id="rId7"/>
    <p:sldMasterId id="2147483732" r:id="rId8"/>
    <p:sldMasterId id="2147483737" r:id="rId9"/>
    <p:sldMasterId id="2147483743" r:id="rId10"/>
    <p:sldMasterId id="2147483746" r:id="rId11"/>
    <p:sldMasterId id="2147483790" r:id="rId12"/>
    <p:sldMasterId id="2147483783" r:id="rId13"/>
    <p:sldMasterId id="2147483793" r:id="rId14"/>
    <p:sldMasterId id="2147483662" r:id="rId15"/>
    <p:sldMasterId id="2147483757" r:id="rId16"/>
    <p:sldMasterId id="2147483670" r:id="rId17"/>
    <p:sldMasterId id="2147483678" r:id="rId18"/>
    <p:sldMasterId id="2147483821" r:id="rId19"/>
    <p:sldMasterId id="2147483824" r:id="rId20"/>
    <p:sldMasterId id="2147483827" r:id="rId21"/>
  </p:sldMasterIdLst>
  <p:notesMasterIdLst>
    <p:notesMasterId r:id="rId35"/>
  </p:notesMasterIdLst>
  <p:sldIdLst>
    <p:sldId id="257" r:id="rId22"/>
    <p:sldId id="296" r:id="rId23"/>
    <p:sldId id="260" r:id="rId24"/>
    <p:sldId id="1976" r:id="rId25"/>
    <p:sldId id="1966" r:id="rId26"/>
    <p:sldId id="1967" r:id="rId27"/>
    <p:sldId id="1975" r:id="rId28"/>
    <p:sldId id="1978" r:id="rId29"/>
    <p:sldId id="1969" r:id="rId30"/>
    <p:sldId id="1973" r:id="rId31"/>
    <p:sldId id="298" r:id="rId32"/>
    <p:sldId id="1970" r:id="rId33"/>
    <p:sldId id="30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D7F"/>
    <a:srgbClr val="4B6499"/>
    <a:srgbClr val="A5B1CC"/>
    <a:srgbClr val="6277A5"/>
    <a:srgbClr val="FEF7E8"/>
    <a:srgbClr val="FDE7B9"/>
    <a:srgbClr val="FDB7E9"/>
    <a:srgbClr val="D2D8E5"/>
    <a:srgbClr val="E1F5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DA23C4-9E54-4B45-99E9-7E9F8DFDD50A}" v="50" dt="2024-05-13T17:35:25.676"/>
    <p1510:client id="{4745E63F-4D6C-4FEE-ABB7-0951F1395BBD}" v="1" dt="2024-05-13T17:37:36.374"/>
    <p1510:client id="{C392E2ED-9318-49F9-BCB4-0036654A8848}" v="106" dt="2024-05-13T17:32:37.989"/>
    <p1510:client id="{DBC10296-4B4D-48FD-968F-225176B86685}" v="5" dt="2024-05-13T17:08:53.8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535" autoAdjust="0"/>
  </p:normalViewPr>
  <p:slideViewPr>
    <p:cSldViewPr snapToGrid="0">
      <p:cViewPr varScale="1">
        <p:scale>
          <a:sx n="71" d="100"/>
          <a:sy n="71" d="100"/>
        </p:scale>
        <p:origin x="413" y="67"/>
      </p:cViewPr>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tableStyles" Target="tableStyles.xml"/><Relationship Id="rId21" Type="http://schemas.openxmlformats.org/officeDocument/2006/relationships/slideMaster" Target="slideMasters/slideMaster18.xml"/><Relationship Id="rId34" Type="http://schemas.openxmlformats.org/officeDocument/2006/relationships/slide" Target="slides/slide13.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8.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toya Labor" userId="S::latoya.labor@dynamictraining.org.uk::ac01cca6-1377-45c8-bc9d-0a5936d25984" providerId="AD" clId="Web-{4745E63F-4D6C-4FEE-ABB7-0951F1395BBD}"/>
    <pc:docChg chg="delSld">
      <pc:chgData name="Latoya Labor" userId="S::latoya.labor@dynamictraining.org.uk::ac01cca6-1377-45c8-bc9d-0a5936d25984" providerId="AD" clId="Web-{4745E63F-4D6C-4FEE-ABB7-0951F1395BBD}" dt="2024-05-13T17:37:36.374" v="0"/>
      <pc:docMkLst>
        <pc:docMk/>
      </pc:docMkLst>
      <pc:sldChg chg="del">
        <pc:chgData name="Latoya Labor" userId="S::latoya.labor@dynamictraining.org.uk::ac01cca6-1377-45c8-bc9d-0a5936d25984" providerId="AD" clId="Web-{4745E63F-4D6C-4FEE-ABB7-0951F1395BBD}" dt="2024-05-13T17:37:36.374" v="0"/>
        <pc:sldMkLst>
          <pc:docMk/>
          <pc:sldMk cId="3960545025" sldId="1977"/>
        </pc:sldMkLst>
      </pc:sldChg>
    </pc:docChg>
  </pc:docChgLst>
  <pc:docChgLst>
    <pc:chgData name="Latoya Labor" userId="S::latoya.labor@dynamictraining.org.uk::ac01cca6-1377-45c8-bc9d-0a5936d25984" providerId="AD" clId="Web-{DBC10296-4B4D-48FD-968F-225176B86685}"/>
    <pc:docChg chg="modSld">
      <pc:chgData name="Latoya Labor" userId="S::latoya.labor@dynamictraining.org.uk::ac01cca6-1377-45c8-bc9d-0a5936d25984" providerId="AD" clId="Web-{DBC10296-4B4D-48FD-968F-225176B86685}" dt="2024-05-13T17:08:53.873" v="4" actId="20577"/>
      <pc:docMkLst>
        <pc:docMk/>
      </pc:docMkLst>
      <pc:sldChg chg="modSp">
        <pc:chgData name="Latoya Labor" userId="S::latoya.labor@dynamictraining.org.uk::ac01cca6-1377-45c8-bc9d-0a5936d25984" providerId="AD" clId="Web-{DBC10296-4B4D-48FD-968F-225176B86685}" dt="2024-05-13T17:08:53.873" v="4" actId="20577"/>
        <pc:sldMkLst>
          <pc:docMk/>
          <pc:sldMk cId="4102008766" sldId="1975"/>
        </pc:sldMkLst>
        <pc:spChg chg="mod">
          <ac:chgData name="Latoya Labor" userId="S::latoya.labor@dynamictraining.org.uk::ac01cca6-1377-45c8-bc9d-0a5936d25984" providerId="AD" clId="Web-{DBC10296-4B4D-48FD-968F-225176B86685}" dt="2024-05-13T17:08:53.873" v="4" actId="20577"/>
          <ac:spMkLst>
            <pc:docMk/>
            <pc:sldMk cId="4102008766" sldId="1975"/>
            <ac:spMk id="3" creationId="{0AD01B1F-CD1D-8EAC-CF95-EAFE931E2328}"/>
          </ac:spMkLst>
        </pc:spChg>
      </pc:sldChg>
    </pc:docChg>
  </pc:docChgLst>
  <pc:docChgLst>
    <pc:chgData name="Latoya Labor" userId="ac01cca6-1377-45c8-bc9d-0a5936d25984" providerId="ADAL" clId="{C392E2ED-9318-49F9-BCB4-0036654A8848}"/>
    <pc:docChg chg="undo custSel delSld modSld">
      <pc:chgData name="Latoya Labor" userId="ac01cca6-1377-45c8-bc9d-0a5936d25984" providerId="ADAL" clId="{C392E2ED-9318-49F9-BCB4-0036654A8848}" dt="2024-05-13T17:36:30.001" v="140" actId="1076"/>
      <pc:docMkLst>
        <pc:docMk/>
      </pc:docMkLst>
      <pc:sldChg chg="del">
        <pc:chgData name="Latoya Labor" userId="ac01cca6-1377-45c8-bc9d-0a5936d25984" providerId="ADAL" clId="{C392E2ED-9318-49F9-BCB4-0036654A8848}" dt="2024-05-13T17:17:51.229" v="23" actId="2696"/>
        <pc:sldMkLst>
          <pc:docMk/>
          <pc:sldMk cId="2870838802" sldId="273"/>
        </pc:sldMkLst>
      </pc:sldChg>
      <pc:sldChg chg="modSp mod">
        <pc:chgData name="Latoya Labor" userId="ac01cca6-1377-45c8-bc9d-0a5936d25984" providerId="ADAL" clId="{C392E2ED-9318-49F9-BCB4-0036654A8848}" dt="2024-05-13T17:23:31.896" v="101" actId="20577"/>
        <pc:sldMkLst>
          <pc:docMk/>
          <pc:sldMk cId="2539375355" sldId="1970"/>
        </pc:sldMkLst>
        <pc:spChg chg="mod">
          <ac:chgData name="Latoya Labor" userId="ac01cca6-1377-45c8-bc9d-0a5936d25984" providerId="ADAL" clId="{C392E2ED-9318-49F9-BCB4-0036654A8848}" dt="2024-05-13T17:23:31.896" v="101" actId="20577"/>
          <ac:spMkLst>
            <pc:docMk/>
            <pc:sldMk cId="2539375355" sldId="1970"/>
            <ac:spMk id="3" creationId="{BDB76F1A-796D-2FC4-D528-0CE14BDC8420}"/>
          </ac:spMkLst>
        </pc:spChg>
      </pc:sldChg>
      <pc:sldChg chg="modSp mod modNotesTx">
        <pc:chgData name="Latoya Labor" userId="ac01cca6-1377-45c8-bc9d-0a5936d25984" providerId="ADAL" clId="{C392E2ED-9318-49F9-BCB4-0036654A8848}" dt="2024-05-13T17:19:49.680" v="53" actId="20577"/>
        <pc:sldMkLst>
          <pc:docMk/>
          <pc:sldMk cId="1176532703" sldId="1973"/>
        </pc:sldMkLst>
        <pc:spChg chg="mod">
          <ac:chgData name="Latoya Labor" userId="ac01cca6-1377-45c8-bc9d-0a5936d25984" providerId="ADAL" clId="{C392E2ED-9318-49F9-BCB4-0036654A8848}" dt="2024-05-13T17:19:30.664" v="25" actId="20577"/>
          <ac:spMkLst>
            <pc:docMk/>
            <pc:sldMk cId="1176532703" sldId="1973"/>
            <ac:spMk id="3" creationId="{946874DA-DCEC-62F8-0310-9975439E7CCA}"/>
          </ac:spMkLst>
        </pc:spChg>
      </pc:sldChg>
      <pc:sldChg chg="addSp delSp modSp mod">
        <pc:chgData name="Latoya Labor" userId="ac01cca6-1377-45c8-bc9d-0a5936d25984" providerId="ADAL" clId="{C392E2ED-9318-49F9-BCB4-0036654A8848}" dt="2024-05-13T17:36:30.001" v="140" actId="1076"/>
        <pc:sldMkLst>
          <pc:docMk/>
          <pc:sldMk cId="3960545025" sldId="1977"/>
        </pc:sldMkLst>
        <pc:graphicFrameChg chg="add mod">
          <ac:chgData name="Latoya Labor" userId="ac01cca6-1377-45c8-bc9d-0a5936d25984" providerId="ADAL" clId="{C392E2ED-9318-49F9-BCB4-0036654A8848}" dt="2024-05-13T17:12:43.603" v="1"/>
          <ac:graphicFrameMkLst>
            <pc:docMk/>
            <pc:sldMk cId="3960545025" sldId="1977"/>
            <ac:graphicFrameMk id="2" creationId="{CCB11298-EB32-6683-6B13-DC0F587ADBDF}"/>
          </ac:graphicFrameMkLst>
        </pc:graphicFrameChg>
        <pc:picChg chg="add">
          <ac:chgData name="Latoya Labor" userId="ac01cca6-1377-45c8-bc9d-0a5936d25984" providerId="ADAL" clId="{C392E2ED-9318-49F9-BCB4-0036654A8848}" dt="2024-05-13T17:12:54.317" v="2"/>
          <ac:picMkLst>
            <pc:docMk/>
            <pc:sldMk cId="3960545025" sldId="1977"/>
            <ac:picMk id="3" creationId="{1F17F814-05A6-D22A-050C-057BD20A48E0}"/>
          </ac:picMkLst>
        </pc:picChg>
        <pc:picChg chg="add mod modCrop">
          <ac:chgData name="Latoya Labor" userId="ac01cca6-1377-45c8-bc9d-0a5936d25984" providerId="ADAL" clId="{C392E2ED-9318-49F9-BCB4-0036654A8848}" dt="2024-05-13T17:36:30.001" v="140" actId="1076"/>
          <ac:picMkLst>
            <pc:docMk/>
            <pc:sldMk cId="3960545025" sldId="1977"/>
            <ac:picMk id="5" creationId="{334CB8C6-1B2F-EB9B-B7D7-575B97208AC8}"/>
          </ac:picMkLst>
        </pc:picChg>
        <pc:picChg chg="del">
          <ac:chgData name="Latoya Labor" userId="ac01cca6-1377-45c8-bc9d-0a5936d25984" providerId="ADAL" clId="{C392E2ED-9318-49F9-BCB4-0036654A8848}" dt="2024-05-13T17:12:11.384" v="0" actId="478"/>
          <ac:picMkLst>
            <pc:docMk/>
            <pc:sldMk cId="3960545025" sldId="1977"/>
            <ac:picMk id="7" creationId="{B92E7BF4-2203-3D9D-B9F6-963D409D929D}"/>
          </ac:picMkLst>
        </pc:picChg>
      </pc:sldChg>
      <pc:sldChg chg="addSp delSp modSp mod setBg">
        <pc:chgData name="Latoya Labor" userId="ac01cca6-1377-45c8-bc9d-0a5936d25984" providerId="ADAL" clId="{C392E2ED-9318-49F9-BCB4-0036654A8848}" dt="2024-05-13T17:36:20.281" v="138" actId="14100"/>
        <pc:sldMkLst>
          <pc:docMk/>
          <pc:sldMk cId="1831012884" sldId="1978"/>
        </pc:sldMkLst>
        <pc:spChg chg="mod">
          <ac:chgData name="Latoya Labor" userId="ac01cca6-1377-45c8-bc9d-0a5936d25984" providerId="ADAL" clId="{C392E2ED-9318-49F9-BCB4-0036654A8848}" dt="2024-05-13T17:32:00.994" v="131" actId="26606"/>
          <ac:spMkLst>
            <pc:docMk/>
            <pc:sldMk cId="1831012884" sldId="1978"/>
            <ac:spMk id="6" creationId="{DB863EFC-BE01-4320-C60E-EC44A39CC415}"/>
          </ac:spMkLst>
        </pc:spChg>
        <pc:spChg chg="add del">
          <ac:chgData name="Latoya Labor" userId="ac01cca6-1377-45c8-bc9d-0a5936d25984" providerId="ADAL" clId="{C392E2ED-9318-49F9-BCB4-0036654A8848}" dt="2024-05-13T17:31:55.343" v="127" actId="26606"/>
          <ac:spMkLst>
            <pc:docMk/>
            <pc:sldMk cId="1831012884" sldId="1978"/>
            <ac:spMk id="17" creationId="{6753252F-4873-4F63-801D-CC719279A7D5}"/>
          </ac:spMkLst>
        </pc:spChg>
        <pc:spChg chg="add del">
          <ac:chgData name="Latoya Labor" userId="ac01cca6-1377-45c8-bc9d-0a5936d25984" providerId="ADAL" clId="{C392E2ED-9318-49F9-BCB4-0036654A8848}" dt="2024-05-13T17:31:55.343" v="127" actId="26606"/>
          <ac:spMkLst>
            <pc:docMk/>
            <pc:sldMk cId="1831012884" sldId="1978"/>
            <ac:spMk id="19" creationId="{047C8CCB-F95D-4249-92DD-651249D3535A}"/>
          </ac:spMkLst>
        </pc:spChg>
        <pc:spChg chg="add del">
          <ac:chgData name="Latoya Labor" userId="ac01cca6-1377-45c8-bc9d-0a5936d25984" providerId="ADAL" clId="{C392E2ED-9318-49F9-BCB4-0036654A8848}" dt="2024-05-13T17:31:57.196" v="129" actId="26606"/>
          <ac:spMkLst>
            <pc:docMk/>
            <pc:sldMk cId="1831012884" sldId="1978"/>
            <ac:spMk id="21" creationId="{A4AC5506-6312-4701-8D3C-40187889A947}"/>
          </ac:spMkLst>
        </pc:spChg>
        <pc:spChg chg="add del">
          <ac:chgData name="Latoya Labor" userId="ac01cca6-1377-45c8-bc9d-0a5936d25984" providerId="ADAL" clId="{C392E2ED-9318-49F9-BCB4-0036654A8848}" dt="2024-05-13T17:32:00.994" v="131" actId="26606"/>
          <ac:spMkLst>
            <pc:docMk/>
            <pc:sldMk cId="1831012884" sldId="1978"/>
            <ac:spMk id="23" creationId="{D4771268-CB57-404A-9271-370EB28F6090}"/>
          </ac:spMkLst>
        </pc:spChg>
        <pc:graphicFrameChg chg="add mod modGraphic">
          <ac:chgData name="Latoya Labor" userId="ac01cca6-1377-45c8-bc9d-0a5936d25984" providerId="ADAL" clId="{C392E2ED-9318-49F9-BCB4-0036654A8848}" dt="2024-05-13T17:26:57.752" v="105" actId="14100"/>
          <ac:graphicFrameMkLst>
            <pc:docMk/>
            <pc:sldMk cId="1831012884" sldId="1978"/>
            <ac:graphicFrameMk id="2" creationId="{DBDCD590-81D3-7A29-2B47-40D8FA14CDE3}"/>
          </ac:graphicFrameMkLst>
        </pc:graphicFrameChg>
        <pc:graphicFrameChg chg="add mod">
          <ac:chgData name="Latoya Labor" userId="ac01cca6-1377-45c8-bc9d-0a5936d25984" providerId="ADAL" clId="{C392E2ED-9318-49F9-BCB4-0036654A8848}" dt="2024-05-13T17:27:00.144" v="106"/>
          <ac:graphicFrameMkLst>
            <pc:docMk/>
            <pc:sldMk cId="1831012884" sldId="1978"/>
            <ac:graphicFrameMk id="3" creationId="{F7AD3C86-2FB4-43DB-F66C-E63FBCE4D4BE}"/>
          </ac:graphicFrameMkLst>
        </pc:graphicFrameChg>
        <pc:graphicFrameChg chg="add del mod ord">
          <ac:chgData name="Latoya Labor" userId="ac01cca6-1377-45c8-bc9d-0a5936d25984" providerId="ADAL" clId="{C392E2ED-9318-49F9-BCB4-0036654A8848}" dt="2024-05-13T17:27:40.870" v="112" actId="478"/>
          <ac:graphicFrameMkLst>
            <pc:docMk/>
            <pc:sldMk cId="1831012884" sldId="1978"/>
            <ac:graphicFrameMk id="4" creationId="{D711AAE7-8B49-625F-2F38-F917863B1F4D}"/>
          </ac:graphicFrameMkLst>
        </pc:graphicFrameChg>
        <pc:graphicFrameChg chg="add mod">
          <ac:chgData name="Latoya Labor" userId="ac01cca6-1377-45c8-bc9d-0a5936d25984" providerId="ADAL" clId="{C392E2ED-9318-49F9-BCB4-0036654A8848}" dt="2024-05-13T17:27:42.242" v="113"/>
          <ac:graphicFrameMkLst>
            <pc:docMk/>
            <pc:sldMk cId="1831012884" sldId="1978"/>
            <ac:graphicFrameMk id="7" creationId="{DC6529DE-3E7F-D853-1398-96513B4414A8}"/>
          </ac:graphicFrameMkLst>
        </pc:graphicFrameChg>
        <pc:graphicFrameChg chg="add del mod">
          <ac:chgData name="Latoya Labor" userId="ac01cca6-1377-45c8-bc9d-0a5936d25984" providerId="ADAL" clId="{C392E2ED-9318-49F9-BCB4-0036654A8848}" dt="2024-05-13T17:30:35.086" v="115" actId="478"/>
          <ac:graphicFrameMkLst>
            <pc:docMk/>
            <pc:sldMk cId="1831012884" sldId="1978"/>
            <ac:graphicFrameMk id="8" creationId="{77BD2904-EDBE-8D8B-6F28-90589C3FEC92}"/>
          </ac:graphicFrameMkLst>
        </pc:graphicFrameChg>
        <pc:graphicFrameChg chg="add del mod">
          <ac:chgData name="Latoya Labor" userId="ac01cca6-1377-45c8-bc9d-0a5936d25984" providerId="ADAL" clId="{C392E2ED-9318-49F9-BCB4-0036654A8848}" dt="2024-05-13T17:36:00.143" v="134" actId="478"/>
          <ac:graphicFrameMkLst>
            <pc:docMk/>
            <pc:sldMk cId="1831012884" sldId="1978"/>
            <ac:graphicFrameMk id="13" creationId="{C039DA7C-B9A9-30B8-1E52-A0D516BE7F57}"/>
          </ac:graphicFrameMkLst>
        </pc:graphicFrameChg>
        <pc:picChg chg="add mod">
          <ac:chgData name="Latoya Labor" userId="ac01cca6-1377-45c8-bc9d-0a5936d25984" providerId="ADAL" clId="{C392E2ED-9318-49F9-BCB4-0036654A8848}" dt="2024-05-13T17:36:20.281" v="138" actId="14100"/>
          <ac:picMkLst>
            <pc:docMk/>
            <pc:sldMk cId="1831012884" sldId="1978"/>
            <ac:picMk id="3" creationId="{7342863D-E993-0594-DB6B-DF8CC2D7FF45}"/>
          </ac:picMkLst>
        </pc:picChg>
        <pc:picChg chg="del">
          <ac:chgData name="Latoya Labor" userId="ac01cca6-1377-45c8-bc9d-0a5936d25984" providerId="ADAL" clId="{C392E2ED-9318-49F9-BCB4-0036654A8848}" dt="2024-05-13T17:26:48.428" v="102" actId="478"/>
          <ac:picMkLst>
            <pc:docMk/>
            <pc:sldMk cId="1831012884" sldId="1978"/>
            <ac:picMk id="5" creationId="{334CB8C6-1B2F-EB9B-B7D7-575B97208AC8}"/>
          </ac:picMkLst>
        </pc:picChg>
        <pc:picChg chg="add del mod ord">
          <ac:chgData name="Latoya Labor" userId="ac01cca6-1377-45c8-bc9d-0a5936d25984" providerId="ADAL" clId="{C392E2ED-9318-49F9-BCB4-0036654A8848}" dt="2024-05-13T17:31:26.579" v="119" actId="478"/>
          <ac:picMkLst>
            <pc:docMk/>
            <pc:sldMk cId="1831012884" sldId="1978"/>
            <ac:picMk id="9" creationId="{34857ED1-3780-BC0E-782C-CBAA76B0E980}"/>
          </ac:picMkLst>
        </pc:picChg>
        <pc:picChg chg="add mod">
          <ac:chgData name="Latoya Labor" userId="ac01cca6-1377-45c8-bc9d-0a5936d25984" providerId="ADAL" clId="{C392E2ED-9318-49F9-BCB4-0036654A8848}" dt="2024-05-13T17:31:37.516" v="123"/>
          <ac:picMkLst>
            <pc:docMk/>
            <pc:sldMk cId="1831012884" sldId="1978"/>
            <ac:picMk id="10" creationId="{0568B33D-2BBA-F21F-C1BA-A29F2C0FF2CD}"/>
          </ac:picMkLst>
        </pc:picChg>
        <pc:picChg chg="add">
          <ac:chgData name="Latoya Labor" userId="ac01cca6-1377-45c8-bc9d-0a5936d25984" providerId="ADAL" clId="{C392E2ED-9318-49F9-BCB4-0036654A8848}" dt="2024-05-13T17:31:37.666" v="124"/>
          <ac:picMkLst>
            <pc:docMk/>
            <pc:sldMk cId="1831012884" sldId="1978"/>
            <ac:picMk id="11" creationId="{5714A5B1-4CCD-C859-98EE-AF8251830251}"/>
          </ac:picMkLst>
        </pc:picChg>
        <pc:picChg chg="add del mod">
          <ac:chgData name="Latoya Labor" userId="ac01cca6-1377-45c8-bc9d-0a5936d25984" providerId="ADAL" clId="{C392E2ED-9318-49F9-BCB4-0036654A8848}" dt="2024-05-13T17:32:15.180" v="132" actId="478"/>
          <ac:picMkLst>
            <pc:docMk/>
            <pc:sldMk cId="1831012884" sldId="1978"/>
            <ac:picMk id="12" creationId="{87EF2651-BBA0-619D-C1BA-BE926B475296}"/>
          </ac:picMkLst>
        </pc:picChg>
      </pc:sldChg>
    </pc:docChg>
  </pc:docChgLst>
  <pc:docChgLst>
    <pc:chgData name="Latoya Labor" userId="S::latoya.labor@dynamictraining.org.uk::ac01cca6-1377-45c8-bc9d-0a5936d25984" providerId="AD" clId="Web-{07DA23C4-9E54-4B45-99E9-7E9F8DFDD50A}"/>
    <pc:docChg chg="modSld">
      <pc:chgData name="Latoya Labor" userId="S::latoya.labor@dynamictraining.org.uk::ac01cca6-1377-45c8-bc9d-0a5936d25984" providerId="AD" clId="Web-{07DA23C4-9E54-4B45-99E9-7E9F8DFDD50A}" dt="2024-05-13T17:35:23.551" v="3"/>
      <pc:docMkLst>
        <pc:docMk/>
      </pc:docMkLst>
      <pc:sldChg chg="modSp">
        <pc:chgData name="Latoya Labor" userId="S::latoya.labor@dynamictraining.org.uk::ac01cca6-1377-45c8-bc9d-0a5936d25984" providerId="AD" clId="Web-{07DA23C4-9E54-4B45-99E9-7E9F8DFDD50A}" dt="2024-05-13T17:35:23.551" v="3"/>
        <pc:sldMkLst>
          <pc:docMk/>
          <pc:sldMk cId="1831012884" sldId="1978"/>
        </pc:sldMkLst>
        <pc:graphicFrameChg chg="mod modGraphic">
          <ac:chgData name="Latoya Labor" userId="S::latoya.labor@dynamictraining.org.uk::ac01cca6-1377-45c8-bc9d-0a5936d25984" providerId="AD" clId="Web-{07DA23C4-9E54-4B45-99E9-7E9F8DFDD50A}" dt="2024-05-13T17:35:23.551" v="3"/>
          <ac:graphicFrameMkLst>
            <pc:docMk/>
            <pc:sldMk cId="1831012884" sldId="1978"/>
            <ac:graphicFrameMk id="13" creationId="{C039DA7C-B9A9-30B8-1E52-A0D516BE7F57}"/>
          </ac:graphicFrameMkLst>
        </pc:graphicFrameChg>
      </pc:sldChg>
    </pc:docChg>
  </pc:docChgLst>
  <pc:docChgLst>
    <pc:chgData name="Oliver Hill" userId="429a735e-4672-4c9b-8bfa-e7f8e6ae6b63" providerId="ADAL" clId="{B19D8AE3-D277-4F61-B890-3BA4BF4715E5}"/>
    <pc:docChg chg="custSel addSld delSld modSld sldOrd">
      <pc:chgData name="Oliver Hill" userId="429a735e-4672-4c9b-8bfa-e7f8e6ae6b63" providerId="ADAL" clId="{B19D8AE3-D277-4F61-B890-3BA4BF4715E5}" dt="2024-04-29T14:53:31.362" v="864" actId="313"/>
      <pc:docMkLst>
        <pc:docMk/>
      </pc:docMkLst>
      <pc:sldChg chg="modSp mod">
        <pc:chgData name="Oliver Hill" userId="429a735e-4672-4c9b-8bfa-e7f8e6ae6b63" providerId="ADAL" clId="{B19D8AE3-D277-4F61-B890-3BA4BF4715E5}" dt="2024-04-29T14:38:52.959" v="240" actId="14100"/>
        <pc:sldMkLst>
          <pc:docMk/>
          <pc:sldMk cId="3451544604" sldId="260"/>
        </pc:sldMkLst>
        <pc:spChg chg="mod">
          <ac:chgData name="Oliver Hill" userId="429a735e-4672-4c9b-8bfa-e7f8e6ae6b63" providerId="ADAL" clId="{B19D8AE3-D277-4F61-B890-3BA4BF4715E5}" dt="2024-04-29T14:38:52.959" v="240" actId="14100"/>
          <ac:spMkLst>
            <pc:docMk/>
            <pc:sldMk cId="3451544604" sldId="260"/>
            <ac:spMk id="6" creationId="{A08C96D1-25CF-7ADD-9F39-C9A1C6A3C32D}"/>
          </ac:spMkLst>
        </pc:spChg>
      </pc:sldChg>
      <pc:sldChg chg="modSp">
        <pc:chgData name="Oliver Hill" userId="429a735e-4672-4c9b-8bfa-e7f8e6ae6b63" providerId="ADAL" clId="{B19D8AE3-D277-4F61-B890-3BA4BF4715E5}" dt="2024-04-29T14:45:50.862" v="569" actId="20577"/>
        <pc:sldMkLst>
          <pc:docMk/>
          <pc:sldMk cId="7781632" sldId="298"/>
        </pc:sldMkLst>
        <pc:graphicFrameChg chg="mod">
          <ac:chgData name="Oliver Hill" userId="429a735e-4672-4c9b-8bfa-e7f8e6ae6b63" providerId="ADAL" clId="{B19D8AE3-D277-4F61-B890-3BA4BF4715E5}" dt="2024-04-29T14:45:50.862" v="569" actId="20577"/>
          <ac:graphicFrameMkLst>
            <pc:docMk/>
            <pc:sldMk cId="7781632" sldId="298"/>
            <ac:graphicFrameMk id="4" creationId="{D0259146-D506-F93A-F6DE-02520B31B217}"/>
          </ac:graphicFrameMkLst>
        </pc:graphicFrameChg>
      </pc:sldChg>
      <pc:sldChg chg="modSp mod">
        <pc:chgData name="Oliver Hill" userId="429a735e-4672-4c9b-8bfa-e7f8e6ae6b63" providerId="ADAL" clId="{B19D8AE3-D277-4F61-B890-3BA4BF4715E5}" dt="2024-04-29T14:47:02.553" v="737" actId="20577"/>
        <pc:sldMkLst>
          <pc:docMk/>
          <pc:sldMk cId="2189528848" sldId="300"/>
        </pc:sldMkLst>
        <pc:spChg chg="mod">
          <ac:chgData name="Oliver Hill" userId="429a735e-4672-4c9b-8bfa-e7f8e6ae6b63" providerId="ADAL" clId="{B19D8AE3-D277-4F61-B890-3BA4BF4715E5}" dt="2024-04-29T14:47:02.553" v="737" actId="20577"/>
          <ac:spMkLst>
            <pc:docMk/>
            <pc:sldMk cId="2189528848" sldId="300"/>
            <ac:spMk id="3" creationId="{78CC3C8D-96AC-4CF9-AABF-DA8743BEC9EF}"/>
          </ac:spMkLst>
        </pc:spChg>
      </pc:sldChg>
      <pc:sldChg chg="modSp mod">
        <pc:chgData name="Oliver Hill" userId="429a735e-4672-4c9b-8bfa-e7f8e6ae6b63" providerId="ADAL" clId="{B19D8AE3-D277-4F61-B890-3BA4BF4715E5}" dt="2024-04-29T14:44:13.108" v="394" actId="20577"/>
        <pc:sldMkLst>
          <pc:docMk/>
          <pc:sldMk cId="3092408502" sldId="1967"/>
        </pc:sldMkLst>
        <pc:spChg chg="mod">
          <ac:chgData name="Oliver Hill" userId="429a735e-4672-4c9b-8bfa-e7f8e6ae6b63" providerId="ADAL" clId="{B19D8AE3-D277-4F61-B890-3BA4BF4715E5}" dt="2024-04-29T14:44:13.108" v="394" actId="20577"/>
          <ac:spMkLst>
            <pc:docMk/>
            <pc:sldMk cId="3092408502" sldId="1967"/>
            <ac:spMk id="3" creationId="{0AD01B1F-CD1D-8EAC-CF95-EAFE931E2328}"/>
          </ac:spMkLst>
        </pc:spChg>
      </pc:sldChg>
      <pc:sldChg chg="modSp mod">
        <pc:chgData name="Oliver Hill" userId="429a735e-4672-4c9b-8bfa-e7f8e6ae6b63" providerId="ADAL" clId="{B19D8AE3-D277-4F61-B890-3BA4BF4715E5}" dt="2024-04-29T14:44:21.729" v="395" actId="14100"/>
        <pc:sldMkLst>
          <pc:docMk/>
          <pc:sldMk cId="900361918" sldId="1969"/>
        </pc:sldMkLst>
        <pc:spChg chg="mod">
          <ac:chgData name="Oliver Hill" userId="429a735e-4672-4c9b-8bfa-e7f8e6ae6b63" providerId="ADAL" clId="{B19D8AE3-D277-4F61-B890-3BA4BF4715E5}" dt="2024-04-29T14:44:21.729" v="395" actId="14100"/>
          <ac:spMkLst>
            <pc:docMk/>
            <pc:sldMk cId="900361918" sldId="1969"/>
            <ac:spMk id="2" creationId="{54C7B7D4-A481-424E-95BE-70B16C5FA0E7}"/>
          </ac:spMkLst>
        </pc:spChg>
        <pc:spChg chg="mod">
          <ac:chgData name="Oliver Hill" userId="429a735e-4672-4c9b-8bfa-e7f8e6ae6b63" providerId="ADAL" clId="{B19D8AE3-D277-4F61-B890-3BA4BF4715E5}" dt="2024-04-29T14:43:32.817" v="360" actId="14100"/>
          <ac:spMkLst>
            <pc:docMk/>
            <pc:sldMk cId="900361918" sldId="1969"/>
            <ac:spMk id="3" creationId="{946874DA-DCEC-62F8-0310-9975439E7CCA}"/>
          </ac:spMkLst>
        </pc:spChg>
      </pc:sldChg>
      <pc:sldChg chg="modSp mod modNotesTx">
        <pc:chgData name="Oliver Hill" userId="429a735e-4672-4c9b-8bfa-e7f8e6ae6b63" providerId="ADAL" clId="{B19D8AE3-D277-4F61-B890-3BA4BF4715E5}" dt="2024-04-29T14:53:31.362" v="864" actId="313"/>
        <pc:sldMkLst>
          <pc:docMk/>
          <pc:sldMk cId="2539375355" sldId="1970"/>
        </pc:sldMkLst>
        <pc:spChg chg="mod">
          <ac:chgData name="Oliver Hill" userId="429a735e-4672-4c9b-8bfa-e7f8e6ae6b63" providerId="ADAL" clId="{B19D8AE3-D277-4F61-B890-3BA4BF4715E5}" dt="2024-04-29T14:52:34.349" v="741" actId="14100"/>
          <ac:spMkLst>
            <pc:docMk/>
            <pc:sldMk cId="2539375355" sldId="1970"/>
            <ac:spMk id="2" creationId="{3C8EBDD6-EEA5-A62E-4834-63F3939175A1}"/>
          </ac:spMkLst>
        </pc:spChg>
        <pc:spChg chg="mod">
          <ac:chgData name="Oliver Hill" userId="429a735e-4672-4c9b-8bfa-e7f8e6ae6b63" providerId="ADAL" clId="{B19D8AE3-D277-4F61-B890-3BA4BF4715E5}" dt="2024-04-29T14:53:31.362" v="864" actId="313"/>
          <ac:spMkLst>
            <pc:docMk/>
            <pc:sldMk cId="2539375355" sldId="1970"/>
            <ac:spMk id="3" creationId="{BDB76F1A-796D-2FC4-D528-0CE14BDC8420}"/>
          </ac:spMkLst>
        </pc:spChg>
      </pc:sldChg>
      <pc:sldChg chg="del">
        <pc:chgData name="Oliver Hill" userId="429a735e-4672-4c9b-8bfa-e7f8e6ae6b63" providerId="ADAL" clId="{B19D8AE3-D277-4F61-B890-3BA4BF4715E5}" dt="2024-04-29T14:45:22.483" v="507" actId="47"/>
        <pc:sldMkLst>
          <pc:docMk/>
          <pc:sldMk cId="369154315" sldId="1972"/>
        </pc:sldMkLst>
      </pc:sldChg>
      <pc:sldChg chg="modSp mod">
        <pc:chgData name="Oliver Hill" userId="429a735e-4672-4c9b-8bfa-e7f8e6ae6b63" providerId="ADAL" clId="{B19D8AE3-D277-4F61-B890-3BA4BF4715E5}" dt="2024-04-29T14:45:08.313" v="506" actId="20577"/>
        <pc:sldMkLst>
          <pc:docMk/>
          <pc:sldMk cId="1176532703" sldId="1973"/>
        </pc:sldMkLst>
        <pc:spChg chg="mod">
          <ac:chgData name="Oliver Hill" userId="429a735e-4672-4c9b-8bfa-e7f8e6ae6b63" providerId="ADAL" clId="{B19D8AE3-D277-4F61-B890-3BA4BF4715E5}" dt="2024-04-29T14:45:08.313" v="506" actId="20577"/>
          <ac:spMkLst>
            <pc:docMk/>
            <pc:sldMk cId="1176532703" sldId="1973"/>
            <ac:spMk id="3" creationId="{946874DA-DCEC-62F8-0310-9975439E7CCA}"/>
          </ac:spMkLst>
        </pc:spChg>
      </pc:sldChg>
      <pc:sldChg chg="del">
        <pc:chgData name="Oliver Hill" userId="429a735e-4672-4c9b-8bfa-e7f8e6ae6b63" providerId="ADAL" clId="{B19D8AE3-D277-4F61-B890-3BA4BF4715E5}" dt="2024-04-29T14:42:44.906" v="345" actId="47"/>
        <pc:sldMkLst>
          <pc:docMk/>
          <pc:sldMk cId="1783178606" sldId="1974"/>
        </pc:sldMkLst>
      </pc:sldChg>
      <pc:sldChg chg="modSp add mod ord modNotesTx">
        <pc:chgData name="Oliver Hill" userId="429a735e-4672-4c9b-8bfa-e7f8e6ae6b63" providerId="ADAL" clId="{B19D8AE3-D277-4F61-B890-3BA4BF4715E5}" dt="2024-04-29T14:42:33.127" v="344" actId="6549"/>
        <pc:sldMkLst>
          <pc:docMk/>
          <pc:sldMk cId="2711490850" sldId="1976"/>
        </pc:sldMkLst>
        <pc:spChg chg="mod">
          <ac:chgData name="Oliver Hill" userId="429a735e-4672-4c9b-8bfa-e7f8e6ae6b63" providerId="ADAL" clId="{B19D8AE3-D277-4F61-B890-3BA4BF4715E5}" dt="2024-04-29T14:41:58.760" v="336" actId="14100"/>
          <ac:spMkLst>
            <pc:docMk/>
            <pc:sldMk cId="2711490850" sldId="1976"/>
            <ac:spMk id="4" creationId="{A1487875-A126-C08D-CAA7-0C6882AD5119}"/>
          </ac:spMkLst>
        </pc:spChg>
        <pc:spChg chg="mod">
          <ac:chgData name="Oliver Hill" userId="429a735e-4672-4c9b-8bfa-e7f8e6ae6b63" providerId="ADAL" clId="{B19D8AE3-D277-4F61-B890-3BA4BF4715E5}" dt="2024-04-29T14:42:26.639" v="343" actId="20577"/>
          <ac:spMkLst>
            <pc:docMk/>
            <pc:sldMk cId="2711490850" sldId="1976"/>
            <ac:spMk id="5" creationId="{5BE05B29-8926-D09D-3DBD-A230C4437A4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3A8012-EF8A-4BB4-933A-CCA27E040CFB}" type="doc">
      <dgm:prSet loTypeId="urn:microsoft.com/office/officeart/2005/8/layout/vProcess5" loCatId="process" qsTypeId="urn:microsoft.com/office/officeart/2005/8/quickstyle/simple1" qsCatId="simple" csTypeId="urn:microsoft.com/office/officeart/2005/8/colors/accent2_2" csCatId="accent2" phldr="1"/>
      <dgm:spPr/>
      <dgm:t>
        <a:bodyPr/>
        <a:lstStyle/>
        <a:p>
          <a:endParaRPr lang="en-US"/>
        </a:p>
      </dgm:t>
    </dgm:pt>
    <dgm:pt modelId="{17AC3370-D57A-44E5-AF74-CC083C53AC08}">
      <dgm:prSet/>
      <dgm:spPr>
        <a:solidFill>
          <a:srgbClr val="1E3D7F"/>
        </a:solidFill>
      </dgm:spPr>
      <dgm:t>
        <a:bodyPr/>
        <a:lstStyle/>
        <a:p>
          <a:r>
            <a:rPr lang="en-GB" dirty="0"/>
            <a:t>How would this benefit me?</a:t>
          </a:r>
          <a:endParaRPr lang="en-US" dirty="0"/>
        </a:p>
      </dgm:t>
    </dgm:pt>
    <dgm:pt modelId="{653D209C-CDB0-4190-A69A-8110A1974BC6}" type="parTrans" cxnId="{6F23A832-2F80-4CAC-8573-ACB417FC2955}">
      <dgm:prSet/>
      <dgm:spPr/>
      <dgm:t>
        <a:bodyPr/>
        <a:lstStyle/>
        <a:p>
          <a:endParaRPr lang="en-US"/>
        </a:p>
      </dgm:t>
    </dgm:pt>
    <dgm:pt modelId="{2A1D3F72-9110-417D-8C26-B2C9A053542B}" type="sibTrans" cxnId="{6F23A832-2F80-4CAC-8573-ACB417FC2955}">
      <dgm:prSet/>
      <dgm:spPr>
        <a:solidFill>
          <a:srgbClr val="F8AF14"/>
        </a:solidFill>
        <a:ln>
          <a:solidFill>
            <a:srgbClr val="FFFFCC">
              <a:alpha val="97000"/>
            </a:srgbClr>
          </a:solidFill>
        </a:ln>
      </dgm:spPr>
      <dgm:t>
        <a:bodyPr/>
        <a:lstStyle/>
        <a:p>
          <a:endParaRPr lang="en-US"/>
        </a:p>
      </dgm:t>
    </dgm:pt>
    <dgm:pt modelId="{1AF23F5A-B65C-4507-AA85-BACB2CAF0F24}">
      <dgm:prSet/>
      <dgm:spPr>
        <a:solidFill>
          <a:srgbClr val="1E3D7F">
            <a:alpha val="85000"/>
          </a:srgbClr>
        </a:solidFill>
        <a:ln>
          <a:solidFill>
            <a:schemeClr val="lt1">
              <a:hueOff val="0"/>
              <a:satOff val="0"/>
              <a:lumOff val="0"/>
            </a:schemeClr>
          </a:solidFill>
        </a:ln>
      </dgm:spPr>
      <dgm:t>
        <a:bodyPr/>
        <a:lstStyle/>
        <a:p>
          <a:r>
            <a:rPr lang="en-GB" dirty="0"/>
            <a:t>Would I be able to commit?</a:t>
          </a:r>
          <a:endParaRPr lang="en-US" dirty="0"/>
        </a:p>
      </dgm:t>
    </dgm:pt>
    <dgm:pt modelId="{CBA6F781-6F12-41FF-B833-8BBDE9888D34}" type="parTrans" cxnId="{5D0198F7-1C25-48C1-90AB-4892A8B83853}">
      <dgm:prSet/>
      <dgm:spPr/>
      <dgm:t>
        <a:bodyPr/>
        <a:lstStyle/>
        <a:p>
          <a:endParaRPr lang="en-US"/>
        </a:p>
      </dgm:t>
    </dgm:pt>
    <dgm:pt modelId="{915B4FDE-3F49-43E3-B003-6A836C44E5E9}" type="sibTrans" cxnId="{5D0198F7-1C25-48C1-90AB-4892A8B83853}">
      <dgm:prSet/>
      <dgm:spPr>
        <a:solidFill>
          <a:srgbClr val="F8AF14"/>
        </a:solidFill>
        <a:ln>
          <a:solidFill>
            <a:srgbClr val="FFFFCC"/>
          </a:solidFill>
        </a:ln>
      </dgm:spPr>
      <dgm:t>
        <a:bodyPr/>
        <a:lstStyle/>
        <a:p>
          <a:endParaRPr lang="en-US"/>
        </a:p>
      </dgm:t>
    </dgm:pt>
    <dgm:pt modelId="{5D5EFB70-9207-4BD8-82BD-B4EA1ED47F19}">
      <dgm:prSet/>
      <dgm:spPr>
        <a:solidFill>
          <a:srgbClr val="1E3D7F">
            <a:alpha val="70000"/>
          </a:srgbClr>
        </a:solidFill>
      </dgm:spPr>
      <dgm:t>
        <a:bodyPr/>
        <a:lstStyle/>
        <a:p>
          <a:r>
            <a:rPr lang="en-GB" dirty="0"/>
            <a:t>What other commitments do I currently have?</a:t>
          </a:r>
          <a:endParaRPr lang="en-US" dirty="0"/>
        </a:p>
      </dgm:t>
    </dgm:pt>
    <dgm:pt modelId="{8168FA93-A8BC-43BF-A0DC-9B89D927A2CE}" type="parTrans" cxnId="{32F61E61-BAF3-43B1-A422-6D8A45307C3D}">
      <dgm:prSet/>
      <dgm:spPr/>
      <dgm:t>
        <a:bodyPr/>
        <a:lstStyle/>
        <a:p>
          <a:endParaRPr lang="en-US"/>
        </a:p>
      </dgm:t>
    </dgm:pt>
    <dgm:pt modelId="{3C5EDB70-4633-4616-BF0D-731874219C04}" type="sibTrans" cxnId="{32F61E61-BAF3-43B1-A422-6D8A45307C3D}">
      <dgm:prSet/>
      <dgm:spPr>
        <a:solidFill>
          <a:srgbClr val="F8AF14"/>
        </a:solidFill>
        <a:ln>
          <a:solidFill>
            <a:srgbClr val="FFFFCC"/>
          </a:solidFill>
        </a:ln>
      </dgm:spPr>
      <dgm:t>
        <a:bodyPr/>
        <a:lstStyle/>
        <a:p>
          <a:endParaRPr lang="en-US"/>
        </a:p>
      </dgm:t>
    </dgm:pt>
    <dgm:pt modelId="{65A5BB71-BC05-4F7D-B744-8A97F017A7FC}">
      <dgm:prSet/>
      <dgm:spPr>
        <a:solidFill>
          <a:srgbClr val="1E3D7F">
            <a:alpha val="55000"/>
          </a:srgbClr>
        </a:solidFill>
      </dgm:spPr>
      <dgm:t>
        <a:bodyPr/>
        <a:lstStyle/>
        <a:p>
          <a:r>
            <a:rPr lang="en-GB" dirty="0"/>
            <a:t>Can I source a volunteering opportunity?</a:t>
          </a:r>
          <a:endParaRPr lang="en-US" dirty="0"/>
        </a:p>
      </dgm:t>
    </dgm:pt>
    <dgm:pt modelId="{3F6332E6-9040-4B21-B62F-27DF0DB43011}" type="parTrans" cxnId="{11DCFE54-5B5C-4BEB-9409-3757D0AAF1C3}">
      <dgm:prSet/>
      <dgm:spPr/>
      <dgm:t>
        <a:bodyPr/>
        <a:lstStyle/>
        <a:p>
          <a:endParaRPr lang="en-US"/>
        </a:p>
      </dgm:t>
    </dgm:pt>
    <dgm:pt modelId="{6CDD4F18-F3B3-47AB-814D-702BDBB7C886}" type="sibTrans" cxnId="{11DCFE54-5B5C-4BEB-9409-3757D0AAF1C3}">
      <dgm:prSet/>
      <dgm:spPr>
        <a:solidFill>
          <a:srgbClr val="F8AF14"/>
        </a:solidFill>
        <a:ln>
          <a:solidFill>
            <a:srgbClr val="FFFFCC"/>
          </a:solidFill>
        </a:ln>
      </dgm:spPr>
      <dgm:t>
        <a:bodyPr/>
        <a:lstStyle/>
        <a:p>
          <a:endParaRPr lang="en-US"/>
        </a:p>
      </dgm:t>
    </dgm:pt>
    <dgm:pt modelId="{0379FB78-6F2E-4912-A0DE-E7859CC7C5C3}">
      <dgm:prSet/>
      <dgm:spPr>
        <a:solidFill>
          <a:srgbClr val="1E3D7F">
            <a:alpha val="40000"/>
          </a:srgbClr>
        </a:solidFill>
      </dgm:spPr>
      <dgm:t>
        <a:bodyPr/>
        <a:lstStyle/>
        <a:p>
          <a:r>
            <a:rPr lang="en-GB" dirty="0"/>
            <a:t>Will I be ready to start employment in the next 12 weeks?</a:t>
          </a:r>
        </a:p>
      </dgm:t>
    </dgm:pt>
    <dgm:pt modelId="{753ED26F-8BA4-45EC-A55A-2BEEC87FCD65}" type="parTrans" cxnId="{A4D04FD2-E3AF-46B8-B4C0-963861902130}">
      <dgm:prSet/>
      <dgm:spPr/>
      <dgm:t>
        <a:bodyPr/>
        <a:lstStyle/>
        <a:p>
          <a:endParaRPr lang="en-US"/>
        </a:p>
      </dgm:t>
    </dgm:pt>
    <dgm:pt modelId="{7E674D83-AF8D-45C9-9BE6-36E122C5A51A}" type="sibTrans" cxnId="{A4D04FD2-E3AF-46B8-B4C0-963861902130}">
      <dgm:prSet/>
      <dgm:spPr/>
      <dgm:t>
        <a:bodyPr/>
        <a:lstStyle/>
        <a:p>
          <a:endParaRPr lang="en-US"/>
        </a:p>
      </dgm:t>
    </dgm:pt>
    <dgm:pt modelId="{414A7109-A3B9-4DB9-9142-DB4ED1DC6129}" type="pres">
      <dgm:prSet presAssocID="{DC3A8012-EF8A-4BB4-933A-CCA27E040CFB}" presName="outerComposite" presStyleCnt="0">
        <dgm:presLayoutVars>
          <dgm:chMax val="5"/>
          <dgm:dir/>
          <dgm:resizeHandles val="exact"/>
        </dgm:presLayoutVars>
      </dgm:prSet>
      <dgm:spPr/>
    </dgm:pt>
    <dgm:pt modelId="{66F9AE01-B559-459E-A0D0-C5E989F875A5}" type="pres">
      <dgm:prSet presAssocID="{DC3A8012-EF8A-4BB4-933A-CCA27E040CFB}" presName="dummyMaxCanvas" presStyleCnt="0">
        <dgm:presLayoutVars/>
      </dgm:prSet>
      <dgm:spPr/>
    </dgm:pt>
    <dgm:pt modelId="{7F39B568-25BF-4B39-BD5B-496FE7F9E582}" type="pres">
      <dgm:prSet presAssocID="{DC3A8012-EF8A-4BB4-933A-CCA27E040CFB}" presName="FiveNodes_1" presStyleLbl="node1" presStyleIdx="0" presStyleCnt="5">
        <dgm:presLayoutVars>
          <dgm:bulletEnabled val="1"/>
        </dgm:presLayoutVars>
      </dgm:prSet>
      <dgm:spPr/>
    </dgm:pt>
    <dgm:pt modelId="{245830B6-09BD-4592-AB06-878CD91B9608}" type="pres">
      <dgm:prSet presAssocID="{DC3A8012-EF8A-4BB4-933A-CCA27E040CFB}" presName="FiveNodes_2" presStyleLbl="node1" presStyleIdx="1" presStyleCnt="5">
        <dgm:presLayoutVars>
          <dgm:bulletEnabled val="1"/>
        </dgm:presLayoutVars>
      </dgm:prSet>
      <dgm:spPr/>
    </dgm:pt>
    <dgm:pt modelId="{CF79C1F8-6C69-45DB-8247-F9255B6DF311}" type="pres">
      <dgm:prSet presAssocID="{DC3A8012-EF8A-4BB4-933A-CCA27E040CFB}" presName="FiveNodes_3" presStyleLbl="node1" presStyleIdx="2" presStyleCnt="5">
        <dgm:presLayoutVars>
          <dgm:bulletEnabled val="1"/>
        </dgm:presLayoutVars>
      </dgm:prSet>
      <dgm:spPr/>
    </dgm:pt>
    <dgm:pt modelId="{B0B49715-A7F4-4C4A-8158-0B6F940792B5}" type="pres">
      <dgm:prSet presAssocID="{DC3A8012-EF8A-4BB4-933A-CCA27E040CFB}" presName="FiveNodes_4" presStyleLbl="node1" presStyleIdx="3" presStyleCnt="5">
        <dgm:presLayoutVars>
          <dgm:bulletEnabled val="1"/>
        </dgm:presLayoutVars>
      </dgm:prSet>
      <dgm:spPr/>
    </dgm:pt>
    <dgm:pt modelId="{2908C3D6-7BB0-48C9-8900-777E7482A87F}" type="pres">
      <dgm:prSet presAssocID="{DC3A8012-EF8A-4BB4-933A-CCA27E040CFB}" presName="FiveNodes_5" presStyleLbl="node1" presStyleIdx="4" presStyleCnt="5">
        <dgm:presLayoutVars>
          <dgm:bulletEnabled val="1"/>
        </dgm:presLayoutVars>
      </dgm:prSet>
      <dgm:spPr/>
    </dgm:pt>
    <dgm:pt modelId="{67FCC42E-4FBA-490D-AB21-D23096652198}" type="pres">
      <dgm:prSet presAssocID="{DC3A8012-EF8A-4BB4-933A-CCA27E040CFB}" presName="FiveConn_1-2" presStyleLbl="fgAccFollowNode1" presStyleIdx="0" presStyleCnt="4">
        <dgm:presLayoutVars>
          <dgm:bulletEnabled val="1"/>
        </dgm:presLayoutVars>
      </dgm:prSet>
      <dgm:spPr/>
    </dgm:pt>
    <dgm:pt modelId="{A810B6FB-1B2E-426A-ACF2-E8623EAE4C4D}" type="pres">
      <dgm:prSet presAssocID="{DC3A8012-EF8A-4BB4-933A-CCA27E040CFB}" presName="FiveConn_2-3" presStyleLbl="fgAccFollowNode1" presStyleIdx="1" presStyleCnt="4">
        <dgm:presLayoutVars>
          <dgm:bulletEnabled val="1"/>
        </dgm:presLayoutVars>
      </dgm:prSet>
      <dgm:spPr/>
    </dgm:pt>
    <dgm:pt modelId="{EF15EC76-E828-4B52-A576-1E2C4A1B334E}" type="pres">
      <dgm:prSet presAssocID="{DC3A8012-EF8A-4BB4-933A-CCA27E040CFB}" presName="FiveConn_3-4" presStyleLbl="fgAccFollowNode1" presStyleIdx="2" presStyleCnt="4">
        <dgm:presLayoutVars>
          <dgm:bulletEnabled val="1"/>
        </dgm:presLayoutVars>
      </dgm:prSet>
      <dgm:spPr/>
    </dgm:pt>
    <dgm:pt modelId="{9BC6AED1-756A-40CF-B2F7-2139230F2EC1}" type="pres">
      <dgm:prSet presAssocID="{DC3A8012-EF8A-4BB4-933A-CCA27E040CFB}" presName="FiveConn_4-5" presStyleLbl="fgAccFollowNode1" presStyleIdx="3" presStyleCnt="4">
        <dgm:presLayoutVars>
          <dgm:bulletEnabled val="1"/>
        </dgm:presLayoutVars>
      </dgm:prSet>
      <dgm:spPr/>
    </dgm:pt>
    <dgm:pt modelId="{6B390066-3253-4AEE-A1E5-B4B1BA2898CF}" type="pres">
      <dgm:prSet presAssocID="{DC3A8012-EF8A-4BB4-933A-CCA27E040CFB}" presName="FiveNodes_1_text" presStyleLbl="node1" presStyleIdx="4" presStyleCnt="5">
        <dgm:presLayoutVars>
          <dgm:bulletEnabled val="1"/>
        </dgm:presLayoutVars>
      </dgm:prSet>
      <dgm:spPr/>
    </dgm:pt>
    <dgm:pt modelId="{1DB9560E-35BF-488E-8811-CB5526A7D403}" type="pres">
      <dgm:prSet presAssocID="{DC3A8012-EF8A-4BB4-933A-CCA27E040CFB}" presName="FiveNodes_2_text" presStyleLbl="node1" presStyleIdx="4" presStyleCnt="5">
        <dgm:presLayoutVars>
          <dgm:bulletEnabled val="1"/>
        </dgm:presLayoutVars>
      </dgm:prSet>
      <dgm:spPr/>
    </dgm:pt>
    <dgm:pt modelId="{CB7B2308-AFF6-437D-82CC-81EA172F7548}" type="pres">
      <dgm:prSet presAssocID="{DC3A8012-EF8A-4BB4-933A-CCA27E040CFB}" presName="FiveNodes_3_text" presStyleLbl="node1" presStyleIdx="4" presStyleCnt="5">
        <dgm:presLayoutVars>
          <dgm:bulletEnabled val="1"/>
        </dgm:presLayoutVars>
      </dgm:prSet>
      <dgm:spPr/>
    </dgm:pt>
    <dgm:pt modelId="{C19347D2-6671-49C6-85C4-61DF09B7C803}" type="pres">
      <dgm:prSet presAssocID="{DC3A8012-EF8A-4BB4-933A-CCA27E040CFB}" presName="FiveNodes_4_text" presStyleLbl="node1" presStyleIdx="4" presStyleCnt="5">
        <dgm:presLayoutVars>
          <dgm:bulletEnabled val="1"/>
        </dgm:presLayoutVars>
      </dgm:prSet>
      <dgm:spPr/>
    </dgm:pt>
    <dgm:pt modelId="{C65228F1-D27C-4A9E-8ED1-959A671A972C}" type="pres">
      <dgm:prSet presAssocID="{DC3A8012-EF8A-4BB4-933A-CCA27E040CFB}" presName="FiveNodes_5_text" presStyleLbl="node1" presStyleIdx="4" presStyleCnt="5">
        <dgm:presLayoutVars>
          <dgm:bulletEnabled val="1"/>
        </dgm:presLayoutVars>
      </dgm:prSet>
      <dgm:spPr/>
    </dgm:pt>
  </dgm:ptLst>
  <dgm:cxnLst>
    <dgm:cxn modelId="{7C5B2D13-FF90-42F8-B5B5-37550687F807}" type="presOf" srcId="{3C5EDB70-4633-4616-BF0D-731874219C04}" destId="{EF15EC76-E828-4B52-A576-1E2C4A1B334E}" srcOrd="0" destOrd="0" presId="urn:microsoft.com/office/officeart/2005/8/layout/vProcess5"/>
    <dgm:cxn modelId="{1951631B-302F-4010-A9FC-01758A51DE3A}" type="presOf" srcId="{0379FB78-6F2E-4912-A0DE-E7859CC7C5C3}" destId="{2908C3D6-7BB0-48C9-8900-777E7482A87F}" srcOrd="0" destOrd="0" presId="urn:microsoft.com/office/officeart/2005/8/layout/vProcess5"/>
    <dgm:cxn modelId="{6F23A832-2F80-4CAC-8573-ACB417FC2955}" srcId="{DC3A8012-EF8A-4BB4-933A-CCA27E040CFB}" destId="{17AC3370-D57A-44E5-AF74-CC083C53AC08}" srcOrd="0" destOrd="0" parTransId="{653D209C-CDB0-4190-A69A-8110A1974BC6}" sibTransId="{2A1D3F72-9110-417D-8C26-B2C9A053542B}"/>
    <dgm:cxn modelId="{32F61E61-BAF3-43B1-A422-6D8A45307C3D}" srcId="{DC3A8012-EF8A-4BB4-933A-CCA27E040CFB}" destId="{5D5EFB70-9207-4BD8-82BD-B4EA1ED47F19}" srcOrd="2" destOrd="0" parTransId="{8168FA93-A8BC-43BF-A0DC-9B89D927A2CE}" sibTransId="{3C5EDB70-4633-4616-BF0D-731874219C04}"/>
    <dgm:cxn modelId="{D91DED41-FF04-4DD8-A6F6-3DF67836B4B3}" type="presOf" srcId="{DC3A8012-EF8A-4BB4-933A-CCA27E040CFB}" destId="{414A7109-A3B9-4DB9-9142-DB4ED1DC6129}" srcOrd="0" destOrd="0" presId="urn:microsoft.com/office/officeart/2005/8/layout/vProcess5"/>
    <dgm:cxn modelId="{27839242-8119-4C7F-A4D3-2898F4E37BB7}" type="presOf" srcId="{915B4FDE-3F49-43E3-B003-6A836C44E5E9}" destId="{A810B6FB-1B2E-426A-ACF2-E8623EAE4C4D}" srcOrd="0" destOrd="0" presId="urn:microsoft.com/office/officeart/2005/8/layout/vProcess5"/>
    <dgm:cxn modelId="{2D44D466-BBBE-46B3-BF8B-61A7AF5EE66D}" type="presOf" srcId="{65A5BB71-BC05-4F7D-B744-8A97F017A7FC}" destId="{C19347D2-6671-49C6-85C4-61DF09B7C803}" srcOrd="1" destOrd="0" presId="urn:microsoft.com/office/officeart/2005/8/layout/vProcess5"/>
    <dgm:cxn modelId="{AF45B847-4156-4545-9ECF-7842539264D9}" type="presOf" srcId="{1AF23F5A-B65C-4507-AA85-BACB2CAF0F24}" destId="{245830B6-09BD-4592-AB06-878CD91B9608}" srcOrd="0" destOrd="0" presId="urn:microsoft.com/office/officeart/2005/8/layout/vProcess5"/>
    <dgm:cxn modelId="{11DCFE54-5B5C-4BEB-9409-3757D0AAF1C3}" srcId="{DC3A8012-EF8A-4BB4-933A-CCA27E040CFB}" destId="{65A5BB71-BC05-4F7D-B744-8A97F017A7FC}" srcOrd="3" destOrd="0" parTransId="{3F6332E6-9040-4B21-B62F-27DF0DB43011}" sibTransId="{6CDD4F18-F3B3-47AB-814D-702BDBB7C886}"/>
    <dgm:cxn modelId="{AE914B56-048D-42DB-8FDD-8A18748FEDE1}" type="presOf" srcId="{1AF23F5A-B65C-4507-AA85-BACB2CAF0F24}" destId="{1DB9560E-35BF-488E-8811-CB5526A7D403}" srcOrd="1" destOrd="0" presId="urn:microsoft.com/office/officeart/2005/8/layout/vProcess5"/>
    <dgm:cxn modelId="{F8102B57-3A9A-468D-8F34-BAD3691D06CF}" type="presOf" srcId="{2A1D3F72-9110-417D-8C26-B2C9A053542B}" destId="{67FCC42E-4FBA-490D-AB21-D23096652198}" srcOrd="0" destOrd="0" presId="urn:microsoft.com/office/officeart/2005/8/layout/vProcess5"/>
    <dgm:cxn modelId="{C2AED658-6CB6-467E-BF2F-49F7B0E41866}" type="presOf" srcId="{0379FB78-6F2E-4912-A0DE-E7859CC7C5C3}" destId="{C65228F1-D27C-4A9E-8ED1-959A671A972C}" srcOrd="1" destOrd="0" presId="urn:microsoft.com/office/officeart/2005/8/layout/vProcess5"/>
    <dgm:cxn modelId="{AC1C5093-29E0-495E-A13E-3823D3839E3D}" type="presOf" srcId="{5D5EFB70-9207-4BD8-82BD-B4EA1ED47F19}" destId="{CB7B2308-AFF6-437D-82CC-81EA172F7548}" srcOrd="1" destOrd="0" presId="urn:microsoft.com/office/officeart/2005/8/layout/vProcess5"/>
    <dgm:cxn modelId="{F41914A1-6214-4EE7-A790-52A777C58A0A}" type="presOf" srcId="{17AC3370-D57A-44E5-AF74-CC083C53AC08}" destId="{7F39B568-25BF-4B39-BD5B-496FE7F9E582}" srcOrd="0" destOrd="0" presId="urn:microsoft.com/office/officeart/2005/8/layout/vProcess5"/>
    <dgm:cxn modelId="{20AC85D0-AE62-4D04-BDEC-DBEAC2E72243}" type="presOf" srcId="{6CDD4F18-F3B3-47AB-814D-702BDBB7C886}" destId="{9BC6AED1-756A-40CF-B2F7-2139230F2EC1}" srcOrd="0" destOrd="0" presId="urn:microsoft.com/office/officeart/2005/8/layout/vProcess5"/>
    <dgm:cxn modelId="{A4D04FD2-E3AF-46B8-B4C0-963861902130}" srcId="{DC3A8012-EF8A-4BB4-933A-CCA27E040CFB}" destId="{0379FB78-6F2E-4912-A0DE-E7859CC7C5C3}" srcOrd="4" destOrd="0" parTransId="{753ED26F-8BA4-45EC-A55A-2BEEC87FCD65}" sibTransId="{7E674D83-AF8D-45C9-9BE6-36E122C5A51A}"/>
    <dgm:cxn modelId="{FB9141D3-D3C0-417E-9C22-9A22A1E0AFD6}" type="presOf" srcId="{65A5BB71-BC05-4F7D-B744-8A97F017A7FC}" destId="{B0B49715-A7F4-4C4A-8158-0B6F940792B5}" srcOrd="0" destOrd="0" presId="urn:microsoft.com/office/officeart/2005/8/layout/vProcess5"/>
    <dgm:cxn modelId="{1EEFF7ED-2E9C-4D8C-B7C4-D9CF4B1DC165}" type="presOf" srcId="{5D5EFB70-9207-4BD8-82BD-B4EA1ED47F19}" destId="{CF79C1F8-6C69-45DB-8247-F9255B6DF311}" srcOrd="0" destOrd="0" presId="urn:microsoft.com/office/officeart/2005/8/layout/vProcess5"/>
    <dgm:cxn modelId="{5D0198F7-1C25-48C1-90AB-4892A8B83853}" srcId="{DC3A8012-EF8A-4BB4-933A-CCA27E040CFB}" destId="{1AF23F5A-B65C-4507-AA85-BACB2CAF0F24}" srcOrd="1" destOrd="0" parTransId="{CBA6F781-6F12-41FF-B833-8BBDE9888D34}" sibTransId="{915B4FDE-3F49-43E3-B003-6A836C44E5E9}"/>
    <dgm:cxn modelId="{1A0126FD-581F-4D8B-94E1-2ED12FD20BC6}" type="presOf" srcId="{17AC3370-D57A-44E5-AF74-CC083C53AC08}" destId="{6B390066-3253-4AEE-A1E5-B4B1BA2898CF}" srcOrd="1" destOrd="0" presId="urn:microsoft.com/office/officeart/2005/8/layout/vProcess5"/>
    <dgm:cxn modelId="{5F659CB5-93E5-47FC-BBDE-D54C0AE5396A}" type="presParOf" srcId="{414A7109-A3B9-4DB9-9142-DB4ED1DC6129}" destId="{66F9AE01-B559-459E-A0D0-C5E989F875A5}" srcOrd="0" destOrd="0" presId="urn:microsoft.com/office/officeart/2005/8/layout/vProcess5"/>
    <dgm:cxn modelId="{9F223CEA-EF7C-4FEF-BABC-48C85B9BD51C}" type="presParOf" srcId="{414A7109-A3B9-4DB9-9142-DB4ED1DC6129}" destId="{7F39B568-25BF-4B39-BD5B-496FE7F9E582}" srcOrd="1" destOrd="0" presId="urn:microsoft.com/office/officeart/2005/8/layout/vProcess5"/>
    <dgm:cxn modelId="{A352DD69-6C8A-4D34-B6E1-B253DA5249EF}" type="presParOf" srcId="{414A7109-A3B9-4DB9-9142-DB4ED1DC6129}" destId="{245830B6-09BD-4592-AB06-878CD91B9608}" srcOrd="2" destOrd="0" presId="urn:microsoft.com/office/officeart/2005/8/layout/vProcess5"/>
    <dgm:cxn modelId="{749631A3-7C84-4514-AE64-01717A5F6791}" type="presParOf" srcId="{414A7109-A3B9-4DB9-9142-DB4ED1DC6129}" destId="{CF79C1F8-6C69-45DB-8247-F9255B6DF311}" srcOrd="3" destOrd="0" presId="urn:microsoft.com/office/officeart/2005/8/layout/vProcess5"/>
    <dgm:cxn modelId="{EA92580F-F58F-4C56-BC43-5504BA167E25}" type="presParOf" srcId="{414A7109-A3B9-4DB9-9142-DB4ED1DC6129}" destId="{B0B49715-A7F4-4C4A-8158-0B6F940792B5}" srcOrd="4" destOrd="0" presId="urn:microsoft.com/office/officeart/2005/8/layout/vProcess5"/>
    <dgm:cxn modelId="{A6A71D9F-CD9E-411F-93BD-13C6DBF6DF9B}" type="presParOf" srcId="{414A7109-A3B9-4DB9-9142-DB4ED1DC6129}" destId="{2908C3D6-7BB0-48C9-8900-777E7482A87F}" srcOrd="5" destOrd="0" presId="urn:microsoft.com/office/officeart/2005/8/layout/vProcess5"/>
    <dgm:cxn modelId="{0E5FF1E2-8083-41AA-A244-9E068C0A0E97}" type="presParOf" srcId="{414A7109-A3B9-4DB9-9142-DB4ED1DC6129}" destId="{67FCC42E-4FBA-490D-AB21-D23096652198}" srcOrd="6" destOrd="0" presId="urn:microsoft.com/office/officeart/2005/8/layout/vProcess5"/>
    <dgm:cxn modelId="{0AED7AD3-4516-4F40-847C-A1CF3881A8E7}" type="presParOf" srcId="{414A7109-A3B9-4DB9-9142-DB4ED1DC6129}" destId="{A810B6FB-1B2E-426A-ACF2-E8623EAE4C4D}" srcOrd="7" destOrd="0" presId="urn:microsoft.com/office/officeart/2005/8/layout/vProcess5"/>
    <dgm:cxn modelId="{394981DA-9764-470E-9DCF-D0CA2E865390}" type="presParOf" srcId="{414A7109-A3B9-4DB9-9142-DB4ED1DC6129}" destId="{EF15EC76-E828-4B52-A576-1E2C4A1B334E}" srcOrd="8" destOrd="0" presId="urn:microsoft.com/office/officeart/2005/8/layout/vProcess5"/>
    <dgm:cxn modelId="{252442C4-B23F-4ABA-89F1-7F6E1CFEDFBD}" type="presParOf" srcId="{414A7109-A3B9-4DB9-9142-DB4ED1DC6129}" destId="{9BC6AED1-756A-40CF-B2F7-2139230F2EC1}" srcOrd="9" destOrd="0" presId="urn:microsoft.com/office/officeart/2005/8/layout/vProcess5"/>
    <dgm:cxn modelId="{C307B975-14A0-4257-8C3F-FFD5705F8BDF}" type="presParOf" srcId="{414A7109-A3B9-4DB9-9142-DB4ED1DC6129}" destId="{6B390066-3253-4AEE-A1E5-B4B1BA2898CF}" srcOrd="10" destOrd="0" presId="urn:microsoft.com/office/officeart/2005/8/layout/vProcess5"/>
    <dgm:cxn modelId="{6D4D3345-45B2-4B88-9B26-96C9377DDA34}" type="presParOf" srcId="{414A7109-A3B9-4DB9-9142-DB4ED1DC6129}" destId="{1DB9560E-35BF-488E-8811-CB5526A7D403}" srcOrd="11" destOrd="0" presId="urn:microsoft.com/office/officeart/2005/8/layout/vProcess5"/>
    <dgm:cxn modelId="{764BDF60-C08A-47EA-9C12-CA34CAD4AC2F}" type="presParOf" srcId="{414A7109-A3B9-4DB9-9142-DB4ED1DC6129}" destId="{CB7B2308-AFF6-437D-82CC-81EA172F7548}" srcOrd="12" destOrd="0" presId="urn:microsoft.com/office/officeart/2005/8/layout/vProcess5"/>
    <dgm:cxn modelId="{86300DB0-F6D5-439C-A820-85EAAB7BF4DF}" type="presParOf" srcId="{414A7109-A3B9-4DB9-9142-DB4ED1DC6129}" destId="{C19347D2-6671-49C6-85C4-61DF09B7C803}" srcOrd="13" destOrd="0" presId="urn:microsoft.com/office/officeart/2005/8/layout/vProcess5"/>
    <dgm:cxn modelId="{DD0AD5E3-FF0C-465A-B952-88418361D246}" type="presParOf" srcId="{414A7109-A3B9-4DB9-9142-DB4ED1DC6129}" destId="{C65228F1-D27C-4A9E-8ED1-959A671A972C}"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9B568-25BF-4B39-BD5B-496FE7F9E582}">
      <dsp:nvSpPr>
        <dsp:cNvPr id="0" name=""/>
        <dsp:cNvSpPr/>
      </dsp:nvSpPr>
      <dsp:spPr>
        <a:xfrm>
          <a:off x="0" y="0"/>
          <a:ext cx="8597207" cy="895380"/>
        </a:xfrm>
        <a:prstGeom prst="roundRect">
          <a:avLst>
            <a:gd name="adj" fmla="val 10000"/>
          </a:avLst>
        </a:prstGeom>
        <a:solidFill>
          <a:srgbClr val="1E3D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How would this benefit me?</a:t>
          </a:r>
          <a:endParaRPr lang="en-US" sz="2300" kern="1200" dirty="0"/>
        </a:p>
      </dsp:txBody>
      <dsp:txXfrm>
        <a:off x="26225" y="26225"/>
        <a:ext cx="7526262" cy="842930"/>
      </dsp:txXfrm>
    </dsp:sp>
    <dsp:sp modelId="{245830B6-09BD-4592-AB06-878CD91B9608}">
      <dsp:nvSpPr>
        <dsp:cNvPr id="0" name=""/>
        <dsp:cNvSpPr/>
      </dsp:nvSpPr>
      <dsp:spPr>
        <a:xfrm>
          <a:off x="641999" y="1019738"/>
          <a:ext cx="8597207" cy="895380"/>
        </a:xfrm>
        <a:prstGeom prst="roundRect">
          <a:avLst>
            <a:gd name="adj" fmla="val 10000"/>
          </a:avLst>
        </a:prstGeom>
        <a:solidFill>
          <a:srgbClr val="1E3D7F">
            <a:alpha val="85000"/>
          </a:srgbClr>
        </a:solid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Would I be able to commit?</a:t>
          </a:r>
          <a:endParaRPr lang="en-US" sz="2300" kern="1200" dirty="0"/>
        </a:p>
      </dsp:txBody>
      <dsp:txXfrm>
        <a:off x="668224" y="1045963"/>
        <a:ext cx="7320761" cy="842930"/>
      </dsp:txXfrm>
    </dsp:sp>
    <dsp:sp modelId="{CF79C1F8-6C69-45DB-8247-F9255B6DF311}">
      <dsp:nvSpPr>
        <dsp:cNvPr id="0" name=""/>
        <dsp:cNvSpPr/>
      </dsp:nvSpPr>
      <dsp:spPr>
        <a:xfrm>
          <a:off x="1283998" y="2039477"/>
          <a:ext cx="8597207" cy="895380"/>
        </a:xfrm>
        <a:prstGeom prst="roundRect">
          <a:avLst>
            <a:gd name="adj" fmla="val 10000"/>
          </a:avLst>
        </a:prstGeom>
        <a:solidFill>
          <a:srgbClr val="1E3D7F">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What other commitments do I currently have?</a:t>
          </a:r>
          <a:endParaRPr lang="en-US" sz="2300" kern="1200" dirty="0"/>
        </a:p>
      </dsp:txBody>
      <dsp:txXfrm>
        <a:off x="1310223" y="2065702"/>
        <a:ext cx="7320761" cy="842930"/>
      </dsp:txXfrm>
    </dsp:sp>
    <dsp:sp modelId="{B0B49715-A7F4-4C4A-8158-0B6F940792B5}">
      <dsp:nvSpPr>
        <dsp:cNvPr id="0" name=""/>
        <dsp:cNvSpPr/>
      </dsp:nvSpPr>
      <dsp:spPr>
        <a:xfrm>
          <a:off x="1925997" y="3059216"/>
          <a:ext cx="8597207" cy="895380"/>
        </a:xfrm>
        <a:prstGeom prst="roundRect">
          <a:avLst>
            <a:gd name="adj" fmla="val 10000"/>
          </a:avLst>
        </a:prstGeom>
        <a:solidFill>
          <a:srgbClr val="1E3D7F">
            <a:alpha val="5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Can I source a volunteering opportunity?</a:t>
          </a:r>
          <a:endParaRPr lang="en-US" sz="2300" kern="1200" dirty="0"/>
        </a:p>
      </dsp:txBody>
      <dsp:txXfrm>
        <a:off x="1952222" y="3085441"/>
        <a:ext cx="7320761" cy="842930"/>
      </dsp:txXfrm>
    </dsp:sp>
    <dsp:sp modelId="{2908C3D6-7BB0-48C9-8900-777E7482A87F}">
      <dsp:nvSpPr>
        <dsp:cNvPr id="0" name=""/>
        <dsp:cNvSpPr/>
      </dsp:nvSpPr>
      <dsp:spPr>
        <a:xfrm>
          <a:off x="2567997" y="4078955"/>
          <a:ext cx="8597207" cy="895380"/>
        </a:xfrm>
        <a:prstGeom prst="roundRect">
          <a:avLst>
            <a:gd name="adj" fmla="val 10000"/>
          </a:avLst>
        </a:prstGeom>
        <a:solidFill>
          <a:srgbClr val="1E3D7F">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Will I be ready to start employment in the next 12 weeks?</a:t>
          </a:r>
        </a:p>
      </dsp:txBody>
      <dsp:txXfrm>
        <a:off x="2594222" y="4105180"/>
        <a:ext cx="7320761" cy="842930"/>
      </dsp:txXfrm>
    </dsp:sp>
    <dsp:sp modelId="{67FCC42E-4FBA-490D-AB21-D23096652198}">
      <dsp:nvSpPr>
        <dsp:cNvPr id="0" name=""/>
        <dsp:cNvSpPr/>
      </dsp:nvSpPr>
      <dsp:spPr>
        <a:xfrm>
          <a:off x="8015210" y="654125"/>
          <a:ext cx="581997" cy="581997"/>
        </a:xfrm>
        <a:prstGeom prst="downArrow">
          <a:avLst>
            <a:gd name="adj1" fmla="val 55000"/>
            <a:gd name="adj2" fmla="val 45000"/>
          </a:avLst>
        </a:prstGeom>
        <a:solidFill>
          <a:srgbClr val="F8AF14"/>
        </a:solidFill>
        <a:ln w="12700" cap="flat" cmpd="sng" algn="ctr">
          <a:solidFill>
            <a:srgbClr val="FFFFCC">
              <a:alpha val="97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146159" y="654125"/>
        <a:ext cx="320099" cy="437953"/>
      </dsp:txXfrm>
    </dsp:sp>
    <dsp:sp modelId="{A810B6FB-1B2E-426A-ACF2-E8623EAE4C4D}">
      <dsp:nvSpPr>
        <dsp:cNvPr id="0" name=""/>
        <dsp:cNvSpPr/>
      </dsp:nvSpPr>
      <dsp:spPr>
        <a:xfrm>
          <a:off x="8657209" y="1673864"/>
          <a:ext cx="581997" cy="581997"/>
        </a:xfrm>
        <a:prstGeom prst="downArrow">
          <a:avLst>
            <a:gd name="adj1" fmla="val 55000"/>
            <a:gd name="adj2" fmla="val 45000"/>
          </a:avLst>
        </a:prstGeom>
        <a:solidFill>
          <a:srgbClr val="F8AF14"/>
        </a:solidFill>
        <a:ln w="12700" cap="flat" cmpd="sng" algn="ctr">
          <a:solidFill>
            <a:srgbClr val="FFFFC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788158" y="1673864"/>
        <a:ext cx="320099" cy="437953"/>
      </dsp:txXfrm>
    </dsp:sp>
    <dsp:sp modelId="{EF15EC76-E828-4B52-A576-1E2C4A1B334E}">
      <dsp:nvSpPr>
        <dsp:cNvPr id="0" name=""/>
        <dsp:cNvSpPr/>
      </dsp:nvSpPr>
      <dsp:spPr>
        <a:xfrm>
          <a:off x="9299209" y="2678679"/>
          <a:ext cx="581997" cy="581997"/>
        </a:xfrm>
        <a:prstGeom prst="downArrow">
          <a:avLst>
            <a:gd name="adj1" fmla="val 55000"/>
            <a:gd name="adj2" fmla="val 45000"/>
          </a:avLst>
        </a:prstGeom>
        <a:solidFill>
          <a:srgbClr val="F8AF14"/>
        </a:solidFill>
        <a:ln w="12700" cap="flat" cmpd="sng" algn="ctr">
          <a:solidFill>
            <a:srgbClr val="FFFFC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9430158" y="2678679"/>
        <a:ext cx="320099" cy="437953"/>
      </dsp:txXfrm>
    </dsp:sp>
    <dsp:sp modelId="{9BC6AED1-756A-40CF-B2F7-2139230F2EC1}">
      <dsp:nvSpPr>
        <dsp:cNvPr id="0" name=""/>
        <dsp:cNvSpPr/>
      </dsp:nvSpPr>
      <dsp:spPr>
        <a:xfrm>
          <a:off x="9941208" y="3708367"/>
          <a:ext cx="581997" cy="581997"/>
        </a:xfrm>
        <a:prstGeom prst="downArrow">
          <a:avLst>
            <a:gd name="adj1" fmla="val 55000"/>
            <a:gd name="adj2" fmla="val 45000"/>
          </a:avLst>
        </a:prstGeom>
        <a:solidFill>
          <a:srgbClr val="F8AF14"/>
        </a:solidFill>
        <a:ln w="12700" cap="flat" cmpd="sng" algn="ctr">
          <a:solidFill>
            <a:srgbClr val="FFFFC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10072157" y="3708367"/>
        <a:ext cx="320099" cy="43795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B4816-16CD-4188-A593-3D89D046A7C8}" type="datetimeFigureOut">
              <a:rPr lang="en-GB" smtClean="0"/>
              <a:t>13/05/2024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BF5393-C875-4A12-B012-2C2CB9B221C0}" type="slidenum">
              <a:rPr lang="en-GB" smtClean="0"/>
              <a:t>‹#›</a:t>
            </a:fld>
            <a:endParaRPr lang="en-GB"/>
          </a:p>
        </p:txBody>
      </p:sp>
    </p:spTree>
    <p:extLst>
      <p:ext uri="{BB962C8B-B14F-4D97-AF65-F5344CB8AC3E}">
        <p14:creationId xmlns:p14="http://schemas.microsoft.com/office/powerpoint/2010/main" val="4294415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The Peer Support Worker (Mental Health) Skills Bootcamp is for individuals who are either employed as a peer worker/lived experience role or unemployed (but are currently or able to access volunteering opportunities) with mental health lived experience – do you have a job coach?</a:t>
            </a:r>
          </a:p>
          <a:p>
            <a:endParaRPr lang="en-GB" sz="1200" dirty="0">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Who are looking to progress into Peer Support Worker job roles.  Learners will achieve the accredited Level 3 Peer Worker Certificate as well as receive coaching to support and develop them in preparation for a role either volunteering or employed in peer support. </a:t>
            </a:r>
          </a:p>
          <a:p>
            <a:pPr marL="342900" indent="-342900">
              <a:buBlip>
                <a:blip r:embed="rId3"/>
              </a:buBlip>
            </a:pPr>
            <a:endParaRPr lang="en-GB" dirty="0"/>
          </a:p>
        </p:txBody>
      </p:sp>
      <p:sp>
        <p:nvSpPr>
          <p:cNvPr id="4" name="Slide Number Placeholder 3"/>
          <p:cNvSpPr>
            <a:spLocks noGrp="1"/>
          </p:cNvSpPr>
          <p:nvPr>
            <p:ph type="sldNum" sz="quarter" idx="5"/>
          </p:nvPr>
        </p:nvSpPr>
        <p:spPr/>
        <p:txBody>
          <a:bodyPr/>
          <a:lstStyle/>
          <a:p>
            <a:fld id="{8FBF5393-C875-4A12-B012-2C2CB9B221C0}" type="slidenum">
              <a:rPr lang="en-GB" smtClean="0"/>
              <a:t>3</a:t>
            </a:fld>
            <a:endParaRPr lang="en-GB"/>
          </a:p>
        </p:txBody>
      </p:sp>
    </p:spTree>
    <p:extLst>
      <p:ext uri="{BB962C8B-B14F-4D97-AF65-F5344CB8AC3E}">
        <p14:creationId xmlns:p14="http://schemas.microsoft.com/office/powerpoint/2010/main" val="1918656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BF5393-C875-4A12-B012-2C2CB9B221C0}" type="slidenum">
              <a:rPr lang="en-GB" smtClean="0"/>
              <a:t>14</a:t>
            </a:fld>
            <a:endParaRPr lang="en-GB"/>
          </a:p>
        </p:txBody>
      </p:sp>
    </p:spTree>
    <p:extLst>
      <p:ext uri="{BB962C8B-B14F-4D97-AF65-F5344CB8AC3E}">
        <p14:creationId xmlns:p14="http://schemas.microsoft.com/office/powerpoint/2010/main" val="3595979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4000" b="0" i="0" dirty="0">
              <a:solidFill>
                <a:srgbClr val="222222"/>
              </a:solidFill>
              <a:effectLst/>
              <a:latin typeface="Frutiger W01"/>
            </a:endParaRPr>
          </a:p>
          <a:p>
            <a:pPr algn="l"/>
            <a:endParaRPr lang="en-GB" sz="2800" b="0" i="0" dirty="0">
              <a:solidFill>
                <a:srgbClr val="222222"/>
              </a:solidFill>
              <a:effectLst/>
              <a:latin typeface="Frutiger W01"/>
            </a:endParaRPr>
          </a:p>
        </p:txBody>
      </p:sp>
      <p:sp>
        <p:nvSpPr>
          <p:cNvPr id="4" name="Slide Number Placeholder 3"/>
          <p:cNvSpPr>
            <a:spLocks noGrp="1"/>
          </p:cNvSpPr>
          <p:nvPr>
            <p:ph type="sldNum" sz="quarter" idx="5"/>
          </p:nvPr>
        </p:nvSpPr>
        <p:spPr/>
        <p:txBody>
          <a:bodyPr/>
          <a:lstStyle/>
          <a:p>
            <a:fld id="{8FBF5393-C875-4A12-B012-2C2CB9B221C0}" type="slidenum">
              <a:rPr lang="en-GB" smtClean="0"/>
              <a:t>4</a:t>
            </a:fld>
            <a:endParaRPr lang="en-GB"/>
          </a:p>
        </p:txBody>
      </p:sp>
    </p:spTree>
    <p:extLst>
      <p:ext uri="{BB962C8B-B14F-4D97-AF65-F5344CB8AC3E}">
        <p14:creationId xmlns:p14="http://schemas.microsoft.com/office/powerpoint/2010/main" val="3721842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a:effectLst/>
                <a:latin typeface="+mn-lt"/>
              </a:rPr>
              <a:t>This occupation is found in a range of services that embed peer-led roles within third sector, community organisations such as charities, social enterprise and statutory sectors, including the NHS, health, justice, housing, and private providers of specialist services. Peer support has a long history in social justice, human rights and community action – 2 routes – self-help and mutual support and collective advocacy.</a:t>
            </a:r>
          </a:p>
          <a:p>
            <a:endParaRPr lang="en-GB" sz="1800" dirty="0">
              <a:latin typeface="+mn-lt"/>
            </a:endParaRPr>
          </a:p>
          <a:p>
            <a:r>
              <a:rPr lang="en-GB" sz="1800" b="0" i="0" dirty="0">
                <a:effectLst/>
                <a:latin typeface="+mn-lt"/>
              </a:rPr>
              <a:t>The occupation is unique in that it is only open to those who have expertise through lived experience.</a:t>
            </a:r>
          </a:p>
          <a:p>
            <a:pPr>
              <a:lnSpc>
                <a:spcPct val="125000"/>
              </a:lnSpc>
              <a:spcAft>
                <a:spcPts val="800"/>
              </a:spcAft>
            </a:pPr>
            <a:endParaRPr lang="en-GB"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endParaRPr>
          </a:p>
          <a:p>
            <a:pPr>
              <a:lnSpc>
                <a:spcPct val="125000"/>
              </a:lnSpc>
              <a:spcAft>
                <a:spcPts val="800"/>
              </a:spcAft>
            </a:pPr>
            <a:endParaRPr lang="en-GB"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endParaRPr>
          </a:p>
          <a:p>
            <a:pPr>
              <a:lnSpc>
                <a:spcPct val="125000"/>
              </a:lnSpc>
              <a:spcAft>
                <a:spcPts val="800"/>
              </a:spcAft>
            </a:pPr>
            <a:r>
              <a:rPr lang="en-GB"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The NHS Mental Health Implementation plan identifies opportunities for growth of peer support workers within the NHS with new roles across the NHS designed as part of the NHS Long Term Plan ambitions and meet the mental health needs of patients and service users. The bootcamp is in place to support the growth of demand for Peer workers who will be work ready for the roles. </a:t>
            </a:r>
            <a:endParaRPr lang="en-GB" sz="1800" dirty="0">
              <a:effectLst/>
              <a:latin typeface="Calibri" panose="020F0502020204030204" pitchFamily="34" charset="0"/>
              <a:ea typeface="Calibri" panose="020F0502020204030204" pitchFamily="34" charset="0"/>
            </a:endParaRPr>
          </a:p>
          <a:p>
            <a:br>
              <a:rPr lang="en-GB" sz="1800" kern="0" dirty="0">
                <a:solidFill>
                  <a:srgbClr val="222222"/>
                </a:solidFill>
                <a:effectLst/>
                <a:latin typeface="Calibri" panose="020F0502020204030204" pitchFamily="34" charset="0"/>
                <a:ea typeface="Calibri" panose="020F0502020204030204" pitchFamily="34" charset="0"/>
              </a:rPr>
            </a:br>
            <a:endParaRPr lang="en-GB" dirty="0"/>
          </a:p>
        </p:txBody>
      </p:sp>
      <p:sp>
        <p:nvSpPr>
          <p:cNvPr id="4" name="Slide Number Placeholder 3"/>
          <p:cNvSpPr>
            <a:spLocks noGrp="1"/>
          </p:cNvSpPr>
          <p:nvPr>
            <p:ph type="sldNum" sz="quarter" idx="5"/>
          </p:nvPr>
        </p:nvSpPr>
        <p:spPr/>
        <p:txBody>
          <a:bodyPr/>
          <a:lstStyle/>
          <a:p>
            <a:fld id="{8FBF5393-C875-4A12-B012-2C2CB9B221C0}" type="slidenum">
              <a:rPr lang="en-GB" smtClean="0"/>
              <a:t>5</a:t>
            </a:fld>
            <a:endParaRPr lang="en-GB"/>
          </a:p>
        </p:txBody>
      </p:sp>
    </p:spTree>
    <p:extLst>
      <p:ext uri="{BB962C8B-B14F-4D97-AF65-F5344CB8AC3E}">
        <p14:creationId xmlns:p14="http://schemas.microsoft.com/office/powerpoint/2010/main" val="3704828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Evidence marked. Externally set, internally marked. NEED A LAPTOP/COMPUTER/IPAD, NO PHONES</a:t>
            </a:r>
          </a:p>
          <a:p>
            <a:r>
              <a:rPr lang="en-GB" dirty="0"/>
              <a:t>Activities and class based scenarios assessed. – Slides and handouts, reflections, discussions, role plays</a:t>
            </a:r>
          </a:p>
          <a:p>
            <a:r>
              <a:rPr lang="en-GB" dirty="0"/>
              <a:t>Portfolio assessed.</a:t>
            </a:r>
          </a:p>
          <a:p>
            <a:r>
              <a:rPr lang="en-GB" dirty="0"/>
              <a:t>Quality Assured - internally and externally.</a:t>
            </a:r>
          </a:p>
          <a:p>
            <a:r>
              <a:rPr lang="en-GB" dirty="0"/>
              <a:t>Full evaluation at end and Session feedback for every session. </a:t>
            </a:r>
          </a:p>
          <a:p>
            <a:endParaRPr lang="en-GB" dirty="0"/>
          </a:p>
        </p:txBody>
      </p:sp>
      <p:sp>
        <p:nvSpPr>
          <p:cNvPr id="4" name="Slide Number Placeholder 3"/>
          <p:cNvSpPr>
            <a:spLocks noGrp="1"/>
          </p:cNvSpPr>
          <p:nvPr>
            <p:ph type="sldNum" sz="quarter" idx="5"/>
          </p:nvPr>
        </p:nvSpPr>
        <p:spPr/>
        <p:txBody>
          <a:bodyPr/>
          <a:lstStyle/>
          <a:p>
            <a:fld id="{8FBF5393-C875-4A12-B012-2C2CB9B221C0}" type="slidenum">
              <a:rPr lang="en-GB" smtClean="0"/>
              <a:t>6</a:t>
            </a:fld>
            <a:endParaRPr lang="en-GB"/>
          </a:p>
        </p:txBody>
      </p:sp>
    </p:spTree>
    <p:extLst>
      <p:ext uri="{BB962C8B-B14F-4D97-AF65-F5344CB8AC3E}">
        <p14:creationId xmlns:p14="http://schemas.microsoft.com/office/powerpoint/2010/main" val="228762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endParaRPr lang="en-GB" dirty="0"/>
          </a:p>
        </p:txBody>
      </p:sp>
      <p:sp>
        <p:nvSpPr>
          <p:cNvPr id="4" name="Slide Number Placeholder 3"/>
          <p:cNvSpPr>
            <a:spLocks noGrp="1"/>
          </p:cNvSpPr>
          <p:nvPr>
            <p:ph type="sldNum" sz="quarter" idx="5"/>
          </p:nvPr>
        </p:nvSpPr>
        <p:spPr/>
        <p:txBody>
          <a:bodyPr/>
          <a:lstStyle/>
          <a:p>
            <a:fld id="{8FBF5393-C875-4A12-B012-2C2CB9B221C0}" type="slidenum">
              <a:rPr lang="en-GB" smtClean="0"/>
              <a:t>7</a:t>
            </a:fld>
            <a:endParaRPr lang="en-GB"/>
          </a:p>
        </p:txBody>
      </p:sp>
    </p:spTree>
    <p:extLst>
      <p:ext uri="{BB962C8B-B14F-4D97-AF65-F5344CB8AC3E}">
        <p14:creationId xmlns:p14="http://schemas.microsoft.com/office/powerpoint/2010/main" val="170264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F5393-C875-4A12-B012-2C2CB9B221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286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Microsoft Office/Word</a:t>
            </a:r>
          </a:p>
        </p:txBody>
      </p:sp>
      <p:sp>
        <p:nvSpPr>
          <p:cNvPr id="4" name="Slide Number Placeholder 3"/>
          <p:cNvSpPr>
            <a:spLocks noGrp="1"/>
          </p:cNvSpPr>
          <p:nvPr>
            <p:ph type="sldNum" sz="quarter" idx="5"/>
          </p:nvPr>
        </p:nvSpPr>
        <p:spPr/>
        <p:txBody>
          <a:bodyPr/>
          <a:lstStyle/>
          <a:p>
            <a:fld id="{8FBF5393-C875-4A12-B012-2C2CB9B221C0}" type="slidenum">
              <a:rPr lang="en-GB" smtClean="0"/>
              <a:t>11</a:t>
            </a:fld>
            <a:endParaRPr lang="en-GB"/>
          </a:p>
        </p:txBody>
      </p:sp>
    </p:spTree>
    <p:extLst>
      <p:ext uri="{BB962C8B-B14F-4D97-AF65-F5344CB8AC3E}">
        <p14:creationId xmlns:p14="http://schemas.microsoft.com/office/powerpoint/2010/main" val="2103460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BF5393-C875-4A12-B012-2C2CB9B221C0}" type="slidenum">
              <a:rPr lang="en-GB" smtClean="0"/>
              <a:t>12</a:t>
            </a:fld>
            <a:endParaRPr lang="en-GB"/>
          </a:p>
        </p:txBody>
      </p:sp>
    </p:spTree>
    <p:extLst>
      <p:ext uri="{BB962C8B-B14F-4D97-AF65-F5344CB8AC3E}">
        <p14:creationId xmlns:p14="http://schemas.microsoft.com/office/powerpoint/2010/main" val="1972114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BF5393-C875-4A12-B012-2C2CB9B221C0}" type="slidenum">
              <a:rPr lang="en-GB" smtClean="0"/>
              <a:t>13</a:t>
            </a:fld>
            <a:endParaRPr lang="en-GB"/>
          </a:p>
        </p:txBody>
      </p:sp>
    </p:spTree>
    <p:extLst>
      <p:ext uri="{BB962C8B-B14F-4D97-AF65-F5344CB8AC3E}">
        <p14:creationId xmlns:p14="http://schemas.microsoft.com/office/powerpoint/2010/main" val="3345185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9.xml"/><Relationship Id="rId4" Type="http://schemas.openxmlformats.org/officeDocument/2006/relationships/image" Target="../media/image32.jp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57714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HSW L3 adult nursing suppor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761709"/>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4415F117-4EF6-40A3-AD5C-C0F0B0834499}"/>
              </a:ext>
            </a:extLst>
          </p:cNvPr>
          <p:cNvSpPr txBox="1"/>
          <p:nvPr userDrawn="1"/>
        </p:nvSpPr>
        <p:spPr>
          <a:xfrm>
            <a:off x="851374" y="2260852"/>
            <a:ext cx="6572250" cy="3574761"/>
          </a:xfrm>
          <a:prstGeom prst="rect">
            <a:avLst/>
          </a:prstGeom>
          <a:noFill/>
        </p:spPr>
        <p:txBody>
          <a:bodyPr wrap="square">
            <a:spAutoFit/>
          </a:bodyPr>
          <a:lstStyle/>
          <a:p>
            <a:pPr marR="0" algn="l" rtl="0"/>
            <a:r>
              <a:rPr lang="en-GB" sz="2000" b="0" i="0" u="none" strike="noStrike" baseline="0" dirty="0">
                <a:solidFill>
                  <a:schemeClr val="bg1"/>
                </a:solidFill>
                <a:latin typeface="Arial" panose="020B0604020202020204" pitchFamily="34" charset="0"/>
                <a:cs typeface="Arial" panose="020B0604020202020204" pitchFamily="34" charset="0"/>
              </a:rPr>
              <a:t>Commitment: </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Attend a one day study workshop every month</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Complete off the job training</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Collate an e-portfolio of evidence</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Assigned a mentor</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your Diploma, Functional Skills and Care Certificate (if needed)</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End Point Assessment</a:t>
            </a:r>
          </a:p>
        </p:txBody>
      </p:sp>
      <p:sp>
        <p:nvSpPr>
          <p:cNvPr id="3" name="Title 2">
            <a:extLst>
              <a:ext uri="{FF2B5EF4-FFF2-40B4-BE49-F238E27FC236}">
                <a16:creationId xmlns:a16="http://schemas.microsoft.com/office/drawing/2014/main" id="{58B9EC7C-0183-4249-AB7A-98C1B398B76E}"/>
              </a:ext>
            </a:extLst>
          </p:cNvPr>
          <p:cNvSpPr>
            <a:spLocks noGrp="1"/>
          </p:cNvSpPr>
          <p:nvPr>
            <p:ph type="title" hasCustomPrompt="1"/>
          </p:nvPr>
        </p:nvSpPr>
        <p:spPr/>
        <p:txBody>
          <a:bodyPr/>
          <a:lstStyle>
            <a:lvl1pPr>
              <a:defRPr/>
            </a:lvl1pPr>
          </a:lstStyle>
          <a:p>
            <a:r>
              <a:rPr lang="en-US" dirty="0"/>
              <a:t>Senior Healthcare Support Worker </a:t>
            </a:r>
            <a:br>
              <a:rPr lang="en-US" dirty="0"/>
            </a:br>
            <a:r>
              <a:rPr lang="en-US" dirty="0"/>
              <a:t>Adult Nursing Support Level 3</a:t>
            </a:r>
            <a:endParaRPr lang="en-GB" dirty="0"/>
          </a:p>
        </p:txBody>
      </p:sp>
    </p:spTree>
    <p:extLst>
      <p:ext uri="{BB962C8B-B14F-4D97-AF65-F5344CB8AC3E}">
        <p14:creationId xmlns:p14="http://schemas.microsoft.com/office/powerpoint/2010/main" val="4666565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C9599-FFB6-4354-3F7D-09A223AA1EDA}"/>
              </a:ext>
            </a:extLst>
          </p:cNvPr>
          <p:cNvSpPr>
            <a:spLocks noGrp="1"/>
          </p:cNvSpPr>
          <p:nvPr>
            <p:ph type="ctrTitle"/>
          </p:nvPr>
        </p:nvSpPr>
        <p:spPr>
          <a:xfrm>
            <a:off x="3753612" y="3776472"/>
            <a:ext cx="8014716" cy="846328"/>
          </a:xfrm>
          <a:prstGeom prst="rect">
            <a:avLst/>
          </a:prstGeom>
        </p:spPr>
        <p:txBody>
          <a:bodyPr anchor="b"/>
          <a:lstStyle>
            <a:lvl1pPr algn="ctr">
              <a:defRPr sz="4800" baseline="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8869147-176D-D8AD-80EC-271B726AF814}"/>
              </a:ext>
            </a:extLst>
          </p:cNvPr>
          <p:cNvSpPr>
            <a:spLocks noGrp="1"/>
          </p:cNvSpPr>
          <p:nvPr>
            <p:ph type="subTitle" idx="1"/>
          </p:nvPr>
        </p:nvSpPr>
        <p:spPr>
          <a:xfrm>
            <a:off x="3188970" y="4854957"/>
            <a:ext cx="9144000" cy="640206"/>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 name="Arc 6">
            <a:extLst>
              <a:ext uri="{FF2B5EF4-FFF2-40B4-BE49-F238E27FC236}">
                <a16:creationId xmlns:a16="http://schemas.microsoft.com/office/drawing/2014/main" id="{51EA9FB6-FA77-D160-D015-830824776284}"/>
              </a:ext>
            </a:extLst>
          </p:cNvPr>
          <p:cNvSpPr/>
          <p:nvPr userDrawn="1"/>
        </p:nvSpPr>
        <p:spPr>
          <a:xfrm rot="5062318">
            <a:off x="-1560187" y="1155864"/>
            <a:ext cx="5504688" cy="4913517"/>
          </a:xfrm>
          <a:prstGeom prst="arc">
            <a:avLst>
              <a:gd name="adj1" fmla="val 16131384"/>
              <a:gd name="adj2" fmla="val 21458411"/>
            </a:avLst>
          </a:prstGeom>
          <a:ln w="146050" cap="rnd">
            <a:solidFill>
              <a:srgbClr val="FDE7B9"/>
            </a:solidFill>
            <a:prstDash val="dash"/>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22872408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arly Years Practitioner L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590550" y="333263"/>
            <a:ext cx="10422393" cy="1325563"/>
          </a:xfrm>
          <a:noFill/>
          <a:ln>
            <a:noFill/>
          </a:ln>
        </p:spPr>
        <p:txBody>
          <a:bodyPr/>
          <a:lstStyle>
            <a:lvl1pPr>
              <a:defRPr>
                <a:solidFill>
                  <a:schemeClr val="bg1"/>
                </a:solidFill>
              </a:defRPr>
            </a:lvl1pPr>
          </a:lstStyle>
          <a:p>
            <a:r>
              <a:rPr lang="en-US" dirty="0"/>
              <a:t>Early Years Practitioner Level 2</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40002" y="1417955"/>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F8582BA7-73F0-4CAA-ABBA-B3D2C79181C5}"/>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237009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aching Assistant L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590550" y="342140"/>
            <a:ext cx="10422393" cy="1325563"/>
          </a:xfrm>
          <a:noFill/>
          <a:ln>
            <a:noFill/>
          </a:ln>
        </p:spPr>
        <p:txBody>
          <a:bodyPr/>
          <a:lstStyle>
            <a:lvl1pPr>
              <a:defRPr>
                <a:solidFill>
                  <a:schemeClr val="bg1"/>
                </a:solidFill>
              </a:defRPr>
            </a:lvl1pPr>
          </a:lstStyle>
          <a:p>
            <a:r>
              <a:rPr lang="en-US" dirty="0"/>
              <a:t>Teaching Assistant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179" r="179"/>
          <a:stretch/>
        </p:blipFill>
        <p:spPr>
          <a:xfrm>
            <a:off x="7866635" y="128479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9367B9BD-67EA-45C0-B288-C37AB78A64B2}"/>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749416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earning Mentor L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6800" y="208800"/>
            <a:ext cx="10422393" cy="1325563"/>
          </a:xfrm>
          <a:noFill/>
          <a:ln>
            <a:noFill/>
          </a:ln>
        </p:spPr>
        <p:txBody>
          <a:bodyPr/>
          <a:lstStyle>
            <a:lvl1pPr>
              <a:defRPr>
                <a:solidFill>
                  <a:schemeClr val="bg1"/>
                </a:solidFill>
              </a:defRPr>
            </a:lvl1pPr>
          </a:lstStyle>
          <a:p>
            <a:r>
              <a:rPr lang="en-US" dirty="0"/>
              <a:t>Learning and Skills Mentor Level 4</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12000" y="137520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9A08986B-B894-484F-927B-4FA603A5B0D0}"/>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917086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earning &amp; Skills Teacher L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590550" y="342140"/>
            <a:ext cx="10422393" cy="1325563"/>
          </a:xfrm>
          <a:noFill/>
          <a:ln>
            <a:noFill/>
          </a:ln>
        </p:spPr>
        <p:txBody>
          <a:bodyPr/>
          <a:lstStyle>
            <a:lvl1pPr>
              <a:defRPr>
                <a:solidFill>
                  <a:schemeClr val="bg1"/>
                </a:solidFill>
              </a:defRPr>
            </a:lvl1pPr>
          </a:lstStyle>
          <a:p>
            <a:r>
              <a:rPr lang="en-US" dirty="0"/>
              <a:t>Learning &amp; Skills Teacher Level 5</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786736" y="1453466"/>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49BE3EA5-36F2-4920-9918-0D9E637E3BDA}"/>
              </a:ext>
            </a:extLst>
          </p:cNvPr>
          <p:cNvSpPr>
            <a:spLocks noGrp="1"/>
          </p:cNvSpPr>
          <p:nvPr>
            <p:ph type="body" sz="quarter" idx="10"/>
          </p:nvPr>
        </p:nvSpPr>
        <p:spPr>
          <a:xfrm>
            <a:off x="590550" y="1986841"/>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929991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6">
            <a:extLst>
              <a:ext uri="{FF2B5EF4-FFF2-40B4-BE49-F238E27FC236}">
                <a16:creationId xmlns:a16="http://schemas.microsoft.com/office/drawing/2014/main" id="{D480CA89-7D6A-4621-8EFA-38898603D16D}"/>
              </a:ext>
            </a:extLst>
          </p:cNvPr>
          <p:cNvSpPr>
            <a:spLocks noGrp="1"/>
          </p:cNvSpPr>
          <p:nvPr>
            <p:ph type="body" sz="quarter" idx="14"/>
          </p:nvPr>
        </p:nvSpPr>
        <p:spPr>
          <a:xfrm>
            <a:off x="6636152" y="1966912"/>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893253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6A2E-9524-4C7D-B3D6-532D8FE03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769E23D-2FAC-4165-999C-826A73B531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3B6C34F-3CB0-484A-8833-21CF7C2BE5E6}"/>
              </a:ext>
            </a:extLst>
          </p:cNvPr>
          <p:cNvSpPr>
            <a:spLocks noGrp="1"/>
          </p:cNvSpPr>
          <p:nvPr>
            <p:ph type="dt" sz="half" idx="10"/>
          </p:nvPr>
        </p:nvSpPr>
        <p:spPr/>
        <p:txBody>
          <a:bodyPr/>
          <a:lstStyle/>
          <a:p>
            <a:fld id="{DC3E4F34-484D-4FA4-85E0-A613D75162AC}" type="datetimeFigureOut">
              <a:rPr lang="en-GB" smtClean="0"/>
              <a:t>13/05/2024</a:t>
            </a:fld>
            <a:endParaRPr lang="en-GB" dirty="0"/>
          </a:p>
        </p:txBody>
      </p:sp>
      <p:sp>
        <p:nvSpPr>
          <p:cNvPr id="5" name="Footer Placeholder 4">
            <a:extLst>
              <a:ext uri="{FF2B5EF4-FFF2-40B4-BE49-F238E27FC236}">
                <a16:creationId xmlns:a16="http://schemas.microsoft.com/office/drawing/2014/main" id="{86CBE79A-0C34-42CC-A387-52F9B0A7409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EBAD81F-D465-40AF-8FA2-9224853DF6E0}"/>
              </a:ext>
            </a:extLst>
          </p:cNvPr>
          <p:cNvSpPr>
            <a:spLocks noGrp="1"/>
          </p:cNvSpPr>
          <p:nvPr>
            <p:ph type="sldNum" sz="quarter" idx="12"/>
          </p:nvPr>
        </p:nvSpPr>
        <p:spPr/>
        <p:txBody>
          <a:bodyPr/>
          <a:lstStyle/>
          <a:p>
            <a:fld id="{00083368-4743-43A2-93B1-10DBAD22B44F}" type="slidenum">
              <a:rPr lang="en-GB" smtClean="0"/>
              <a:t>‹#›</a:t>
            </a:fld>
            <a:endParaRPr lang="en-GB" dirty="0"/>
          </a:p>
        </p:txBody>
      </p:sp>
    </p:spTree>
    <p:extLst>
      <p:ext uri="{BB962C8B-B14F-4D97-AF65-F5344CB8AC3E}">
        <p14:creationId xmlns:p14="http://schemas.microsoft.com/office/powerpoint/2010/main" val="70612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HSW L3 mental health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Senior Healthcare Support Worker Mental Health Support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95210" y="1499216"/>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33801BF5-E0C0-4392-B9B6-A5D5B7B3B881}"/>
              </a:ext>
            </a:extLst>
          </p:cNvPr>
          <p:cNvSpPr txBox="1"/>
          <p:nvPr userDrawn="1"/>
        </p:nvSpPr>
        <p:spPr>
          <a:xfrm>
            <a:off x="800976" y="2372414"/>
            <a:ext cx="6673046" cy="3631763"/>
          </a:xfrm>
          <a:prstGeom prst="rect">
            <a:avLst/>
          </a:prstGeom>
          <a:noFill/>
        </p:spPr>
        <p:txBody>
          <a:bodyPr wrap="square">
            <a:spAutoFit/>
          </a:bodyPr>
          <a:lstStyle/>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Programme duration 18 months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need to be in a role that aligns with the apprenticeship</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learn new knowledge, skills and behaviours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be assigned a Skills &amp; Development Coach who will challenge and stretch you and prepare you for End Point Assessment	</a:t>
            </a:r>
          </a:p>
          <a:p>
            <a:r>
              <a:rPr lang="en-GB" sz="2000" b="0" i="0" u="none" strike="noStrike" baseline="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67389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HSW L3 mental health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Senior Healthcare Support Worker – Mental Health Support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489691"/>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D69F9AAE-6D49-43A5-8145-80AA2B2CCBE6}"/>
              </a:ext>
            </a:extLst>
          </p:cNvPr>
          <p:cNvSpPr txBox="1"/>
          <p:nvPr userDrawn="1"/>
        </p:nvSpPr>
        <p:spPr>
          <a:xfrm>
            <a:off x="851374" y="2260852"/>
            <a:ext cx="6572250" cy="3574761"/>
          </a:xfrm>
          <a:prstGeom prst="rect">
            <a:avLst/>
          </a:prstGeom>
          <a:noFill/>
        </p:spPr>
        <p:txBody>
          <a:bodyPr wrap="square">
            <a:spAutoFit/>
          </a:bodyPr>
          <a:lstStyle/>
          <a:p>
            <a:pPr marR="0" algn="l" rtl="0"/>
            <a:r>
              <a:rPr lang="en-GB" sz="2000" b="0" i="0" u="none" strike="noStrike" baseline="0" dirty="0">
                <a:solidFill>
                  <a:schemeClr val="bg1"/>
                </a:solidFill>
                <a:latin typeface="Arial" panose="020B0604020202020204" pitchFamily="34" charset="0"/>
                <a:cs typeface="Arial" panose="020B0604020202020204" pitchFamily="34" charset="0"/>
              </a:rPr>
              <a:t>Commitment: </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Attend a one day study workshop every month</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Complete off the job training</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Collate an e-portfolio of evidence</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Assigned a mentor</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your Diploma, Functional Skills and Care Certificate (if needed)</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End Point Assessment</a:t>
            </a:r>
          </a:p>
        </p:txBody>
      </p:sp>
    </p:spTree>
    <p:extLst>
      <p:ext uri="{BB962C8B-B14F-4D97-AF65-F5344CB8AC3E}">
        <p14:creationId xmlns:p14="http://schemas.microsoft.com/office/powerpoint/2010/main" val="1646256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HSW L3 allied health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Senior Healthcare Support Worker </a:t>
            </a:r>
            <a:br>
              <a:rPr lang="en-US" dirty="0"/>
            </a:br>
            <a:r>
              <a:rPr lang="en-US" dirty="0"/>
              <a:t>Allied Health Support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75513" y="1462343"/>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ECF3E576-5900-C98C-9636-47AF7077FB90}"/>
              </a:ext>
            </a:extLst>
          </p:cNvPr>
          <p:cNvSpPr txBox="1"/>
          <p:nvPr userDrawn="1"/>
        </p:nvSpPr>
        <p:spPr>
          <a:xfrm>
            <a:off x="800976" y="2372414"/>
            <a:ext cx="6673046" cy="3631763"/>
          </a:xfrm>
          <a:prstGeom prst="rect">
            <a:avLst/>
          </a:prstGeom>
          <a:noFill/>
        </p:spPr>
        <p:txBody>
          <a:bodyPr wrap="square">
            <a:spAutoFit/>
          </a:bodyPr>
          <a:lstStyle/>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Programme duration 18 months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need to be in a role that aligns with the apprenticeship</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learn new knowledge, skills and behaviours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be assigned a Skills &amp; Development Coach who will challenge and stretch you and prepare you for End Point Assessment	</a:t>
            </a:r>
          </a:p>
          <a:p>
            <a:r>
              <a:rPr lang="en-GB" sz="2000" b="0" i="0" u="none" strike="noStrike" baseline="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11008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HSW L3 allied health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Senior Healthcare Support Worker </a:t>
            </a:r>
            <a:br>
              <a:rPr lang="en-US" dirty="0"/>
            </a:br>
            <a:r>
              <a:rPr lang="en-US" dirty="0"/>
              <a:t>Allied Health Support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534538"/>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1BA97DE2-C630-454D-BB52-05E279D04414}"/>
              </a:ext>
            </a:extLst>
          </p:cNvPr>
          <p:cNvSpPr txBox="1"/>
          <p:nvPr userDrawn="1"/>
        </p:nvSpPr>
        <p:spPr>
          <a:xfrm>
            <a:off x="851374" y="2260852"/>
            <a:ext cx="6572250" cy="3574761"/>
          </a:xfrm>
          <a:prstGeom prst="rect">
            <a:avLst/>
          </a:prstGeom>
          <a:noFill/>
        </p:spPr>
        <p:txBody>
          <a:bodyPr wrap="square">
            <a:spAutoFit/>
          </a:bodyPr>
          <a:lstStyle/>
          <a:p>
            <a:pPr marR="0" algn="l" rtl="0"/>
            <a:r>
              <a:rPr lang="en-GB" sz="2000" b="0" i="0" u="none" strike="noStrike" baseline="0" dirty="0">
                <a:solidFill>
                  <a:schemeClr val="bg1"/>
                </a:solidFill>
                <a:latin typeface="Arial" panose="020B0604020202020204" pitchFamily="34" charset="0"/>
                <a:cs typeface="Arial" panose="020B0604020202020204" pitchFamily="34" charset="0"/>
              </a:rPr>
              <a:t>Commitment: </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Attend a one day study workshop every month</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Complete off the job training</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Collate an e-portfolio of evidence</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Assigned a mentor</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your Diploma, Functional Skills and Care Certificate (if needed)</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End Point Assessment</a:t>
            </a:r>
          </a:p>
        </p:txBody>
      </p:sp>
    </p:spTree>
    <p:extLst>
      <p:ext uri="{BB962C8B-B14F-4D97-AF65-F5344CB8AC3E}">
        <p14:creationId xmlns:p14="http://schemas.microsoft.com/office/powerpoint/2010/main" val="1526006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HSW L3 Theatre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Senior Healthcare Support Worker  Theatre Support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28479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19674B47-435E-43CB-B35B-8D569818718C}"/>
              </a:ext>
            </a:extLst>
          </p:cNvPr>
          <p:cNvSpPr txBox="1"/>
          <p:nvPr userDrawn="1"/>
        </p:nvSpPr>
        <p:spPr>
          <a:xfrm>
            <a:off x="781050" y="2213227"/>
            <a:ext cx="6673046" cy="3631763"/>
          </a:xfrm>
          <a:prstGeom prst="rect">
            <a:avLst/>
          </a:prstGeom>
          <a:noFill/>
        </p:spPr>
        <p:txBody>
          <a:bodyPr wrap="square">
            <a:spAutoFit/>
          </a:bodyPr>
          <a:lstStyle/>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Programme duration 18 months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need to be in a role that aligns with the apprenticeship</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learn new knowledge, skills and behaviours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be assigned a Skills &amp; Development Coach who will challenge and stretch you and prepare you for End Point Assessment	</a:t>
            </a:r>
          </a:p>
          <a:p>
            <a:r>
              <a:rPr lang="en-GB" sz="2000" b="0" i="0" u="none" strike="noStrike" baseline="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510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HSW L3 Theatre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Senior Healthcare Support Worker  Theatre Support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28479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9C75F37A-A206-4F4C-BD4E-B14078B0BEF5}"/>
              </a:ext>
            </a:extLst>
          </p:cNvPr>
          <p:cNvSpPr txBox="1"/>
          <p:nvPr userDrawn="1"/>
        </p:nvSpPr>
        <p:spPr>
          <a:xfrm>
            <a:off x="851374" y="2260852"/>
            <a:ext cx="6572250" cy="3574761"/>
          </a:xfrm>
          <a:prstGeom prst="rect">
            <a:avLst/>
          </a:prstGeom>
          <a:noFill/>
        </p:spPr>
        <p:txBody>
          <a:bodyPr wrap="square">
            <a:spAutoFit/>
          </a:bodyPr>
          <a:lstStyle/>
          <a:p>
            <a:pPr marR="0" algn="l" rtl="0"/>
            <a:r>
              <a:rPr lang="en-GB" sz="2000" b="0" i="0" u="none" strike="noStrike" baseline="0" dirty="0">
                <a:solidFill>
                  <a:schemeClr val="bg1"/>
                </a:solidFill>
                <a:latin typeface="Arial" panose="020B0604020202020204" pitchFamily="34" charset="0"/>
                <a:cs typeface="Arial" panose="020B0604020202020204" pitchFamily="34" charset="0"/>
              </a:rPr>
              <a:t>Commitment: </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Attend a one day study workshop every month</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Complete off the job training</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Collate an e-portfolio of evidence</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Assigned a mentor</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your Diploma, Functional Skills and Care Certificate (if needed)</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End Point Assessment</a:t>
            </a:r>
          </a:p>
        </p:txBody>
      </p:sp>
    </p:spTree>
    <p:extLst>
      <p:ext uri="{BB962C8B-B14F-4D97-AF65-F5344CB8AC3E}">
        <p14:creationId xmlns:p14="http://schemas.microsoft.com/office/powerpoint/2010/main" val="1168902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HSW L3 C&amp;YP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510426"/>
            <a:ext cx="10422393" cy="1325563"/>
          </a:xfrm>
          <a:noFill/>
          <a:ln>
            <a:noFill/>
          </a:ln>
        </p:spPr>
        <p:txBody>
          <a:bodyPr/>
          <a:lstStyle>
            <a:lvl1pPr>
              <a:defRPr>
                <a:solidFill>
                  <a:schemeClr val="bg1"/>
                </a:solidFill>
              </a:defRPr>
            </a:lvl1pPr>
          </a:lstStyle>
          <a:p>
            <a:r>
              <a:rPr lang="en-US" dirty="0"/>
              <a:t>Senior Healthcare Support Worker Children &amp; Young Peoples Support</a:t>
            </a:r>
            <a:br>
              <a:rPr lang="en-US" dirty="0"/>
            </a:br>
            <a:r>
              <a:rPr lang="en-US" dirty="0"/>
              <a:t>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636482"/>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5175A22E-4F28-4148-A335-D647826FC95A}"/>
              </a:ext>
            </a:extLst>
          </p:cNvPr>
          <p:cNvSpPr txBox="1"/>
          <p:nvPr userDrawn="1"/>
        </p:nvSpPr>
        <p:spPr>
          <a:xfrm>
            <a:off x="781050" y="2213227"/>
            <a:ext cx="6673046" cy="3631763"/>
          </a:xfrm>
          <a:prstGeom prst="rect">
            <a:avLst/>
          </a:prstGeom>
          <a:noFill/>
        </p:spPr>
        <p:txBody>
          <a:bodyPr wrap="square">
            <a:spAutoFit/>
          </a:bodyPr>
          <a:lstStyle/>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Programme duration 18 months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need to be in a role that aligns with the apprenticeship</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learn new knowledge, skills and behaviours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be assigned a Skills &amp; Development Coach who will challenge and stretch you and prepare you for End Point Assessment	</a:t>
            </a:r>
          </a:p>
          <a:p>
            <a:r>
              <a:rPr lang="en-GB" sz="2000" b="0" i="0" u="none" strike="noStrike" baseline="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73820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HSW L3 C&amp;YP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510426"/>
            <a:ext cx="10422393" cy="1325563"/>
          </a:xfrm>
          <a:noFill/>
          <a:ln>
            <a:noFill/>
          </a:ln>
        </p:spPr>
        <p:txBody>
          <a:bodyPr/>
          <a:lstStyle>
            <a:lvl1pPr>
              <a:defRPr>
                <a:solidFill>
                  <a:schemeClr val="bg1"/>
                </a:solidFill>
              </a:defRPr>
            </a:lvl1pPr>
          </a:lstStyle>
          <a:p>
            <a:r>
              <a:rPr lang="en-US" dirty="0"/>
              <a:t>Senior Healthcare Support Worker Children &amp; Young Peoples Support</a:t>
            </a:r>
            <a:br>
              <a:rPr lang="en-US" dirty="0"/>
            </a:br>
            <a:r>
              <a:rPr lang="en-US" dirty="0"/>
              <a:t>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636482"/>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8BC3D181-74E0-4968-BC4C-04645A0C718B}"/>
              </a:ext>
            </a:extLst>
          </p:cNvPr>
          <p:cNvSpPr txBox="1"/>
          <p:nvPr userDrawn="1"/>
        </p:nvSpPr>
        <p:spPr>
          <a:xfrm>
            <a:off x="851374" y="2260852"/>
            <a:ext cx="6572250" cy="3574761"/>
          </a:xfrm>
          <a:prstGeom prst="rect">
            <a:avLst/>
          </a:prstGeom>
          <a:noFill/>
        </p:spPr>
        <p:txBody>
          <a:bodyPr wrap="square">
            <a:spAutoFit/>
          </a:bodyPr>
          <a:lstStyle/>
          <a:p>
            <a:pPr marR="0" algn="l" rtl="0"/>
            <a:r>
              <a:rPr lang="en-GB" sz="2000" b="0" i="0" u="none" strike="noStrike" baseline="0" dirty="0">
                <a:solidFill>
                  <a:schemeClr val="bg1"/>
                </a:solidFill>
                <a:latin typeface="Arial" panose="020B0604020202020204" pitchFamily="34" charset="0"/>
                <a:cs typeface="Arial" panose="020B0604020202020204" pitchFamily="34" charset="0"/>
              </a:rPr>
              <a:t>Commitment: </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Attend a one day study workshop every month</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Complete off the job training</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Collate an e-portfolio of evidence</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Assigned a mentor</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your Diploma, Functional Skills and Care Certificate (if needed)</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End Point Assessment</a:t>
            </a:r>
          </a:p>
        </p:txBody>
      </p:sp>
    </p:spTree>
    <p:extLst>
      <p:ext uri="{BB962C8B-B14F-4D97-AF65-F5344CB8AC3E}">
        <p14:creationId xmlns:p14="http://schemas.microsoft.com/office/powerpoint/2010/main" val="938426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HSW L3 maternity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510426"/>
            <a:ext cx="10422393" cy="1325563"/>
          </a:xfrm>
          <a:noFill/>
          <a:ln>
            <a:noFill/>
          </a:ln>
        </p:spPr>
        <p:txBody>
          <a:bodyPr/>
          <a:lstStyle>
            <a:lvl1pPr>
              <a:defRPr>
                <a:solidFill>
                  <a:schemeClr val="bg1"/>
                </a:solidFill>
              </a:defRPr>
            </a:lvl1pPr>
          </a:lstStyle>
          <a:p>
            <a:r>
              <a:rPr lang="en-US" dirty="0"/>
              <a:t>Senior Healthcare Support Worker Maternity Support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636482"/>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5FF5DBE0-0BB1-46C1-B2C9-6578E7F9F296}"/>
              </a:ext>
            </a:extLst>
          </p:cNvPr>
          <p:cNvSpPr txBox="1"/>
          <p:nvPr userDrawn="1"/>
        </p:nvSpPr>
        <p:spPr>
          <a:xfrm>
            <a:off x="781050" y="2213227"/>
            <a:ext cx="6673046" cy="3631763"/>
          </a:xfrm>
          <a:prstGeom prst="rect">
            <a:avLst/>
          </a:prstGeom>
          <a:noFill/>
        </p:spPr>
        <p:txBody>
          <a:bodyPr wrap="square">
            <a:spAutoFit/>
          </a:bodyPr>
          <a:lstStyle/>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Programme duration 18 months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need to be in a role that aligns with the apprenticeship</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learn new knowledge, skills and behaviours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be assigned a Skills &amp; Development Coach who will challenge and stretch you and prepare you for End Point Assessment	</a:t>
            </a:r>
          </a:p>
          <a:p>
            <a:r>
              <a:rPr lang="en-GB" sz="2000" b="0" i="0" u="none" strike="noStrike" baseline="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85718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D3C9-D458-3EBC-50DF-A7069C686BC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06756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HSW L3 maternity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510426"/>
            <a:ext cx="10422393" cy="1325563"/>
          </a:xfrm>
          <a:noFill/>
          <a:ln>
            <a:noFill/>
          </a:ln>
        </p:spPr>
        <p:txBody>
          <a:bodyPr/>
          <a:lstStyle>
            <a:lvl1pPr>
              <a:defRPr>
                <a:solidFill>
                  <a:schemeClr val="bg1"/>
                </a:solidFill>
              </a:defRPr>
            </a:lvl1pPr>
          </a:lstStyle>
          <a:p>
            <a:r>
              <a:rPr lang="en-US" dirty="0"/>
              <a:t>Senior Healthcare Support Worker Maternity Support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636482"/>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C20BB8DA-0166-4B4C-B43A-8F3E05265F73}"/>
              </a:ext>
            </a:extLst>
          </p:cNvPr>
          <p:cNvSpPr txBox="1"/>
          <p:nvPr userDrawn="1"/>
        </p:nvSpPr>
        <p:spPr>
          <a:xfrm>
            <a:off x="851374" y="2260852"/>
            <a:ext cx="6572250" cy="3574761"/>
          </a:xfrm>
          <a:prstGeom prst="rect">
            <a:avLst/>
          </a:prstGeom>
          <a:noFill/>
        </p:spPr>
        <p:txBody>
          <a:bodyPr wrap="square">
            <a:spAutoFit/>
          </a:bodyPr>
          <a:lstStyle/>
          <a:p>
            <a:pPr marR="0" algn="l" rtl="0"/>
            <a:r>
              <a:rPr lang="en-GB" sz="2000" b="0" i="0" u="none" strike="noStrike" baseline="0" dirty="0">
                <a:solidFill>
                  <a:schemeClr val="bg1"/>
                </a:solidFill>
                <a:latin typeface="Arial" panose="020B0604020202020204" pitchFamily="34" charset="0"/>
                <a:cs typeface="Arial" panose="020B0604020202020204" pitchFamily="34" charset="0"/>
              </a:rPr>
              <a:t>Commitment: </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Attend a one day study workshop every month</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Complete off the job training</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Collate an e-portfolio of evidence</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Assigned a mentor</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your Diploma, Functional Skills and Care Certificate (if needed)</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End Point Assessment</a:t>
            </a:r>
          </a:p>
        </p:txBody>
      </p:sp>
    </p:spTree>
    <p:extLst>
      <p:ext uri="{BB962C8B-B14F-4D97-AF65-F5344CB8AC3E}">
        <p14:creationId xmlns:p14="http://schemas.microsoft.com/office/powerpoint/2010/main" val="1811746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3F21-2BAF-4B97-88CD-B6A2AA3AF11D}"/>
              </a:ext>
            </a:extLst>
          </p:cNvPr>
          <p:cNvSpPr>
            <a:spLocks noGrp="1"/>
          </p:cNvSpPr>
          <p:nvPr>
            <p:ph type="title" hasCustomPrompt="1"/>
          </p:nvPr>
        </p:nvSpPr>
        <p:spPr/>
        <p:txBody>
          <a:bodyPr/>
          <a:lstStyle>
            <a:lvl1pPr>
              <a:defRPr/>
            </a:lvl1pPr>
          </a:lstStyle>
          <a:p>
            <a:r>
              <a:rPr lang="en-US" dirty="0"/>
              <a:t>SHSW Adult Nursing Support</a:t>
            </a:r>
            <a:endParaRPr lang="en-GB" dirty="0"/>
          </a:p>
        </p:txBody>
      </p:sp>
      <p:sp>
        <p:nvSpPr>
          <p:cNvPr id="4" name="Text Placeholder 3">
            <a:extLst>
              <a:ext uri="{FF2B5EF4-FFF2-40B4-BE49-F238E27FC236}">
                <a16:creationId xmlns:a16="http://schemas.microsoft.com/office/drawing/2014/main" id="{E1985506-6316-423E-8DEE-79F469FFF96E}"/>
              </a:ext>
            </a:extLst>
          </p:cNvPr>
          <p:cNvSpPr>
            <a:spLocks noGrp="1"/>
          </p:cNvSpPr>
          <p:nvPr>
            <p:ph type="body" sz="quarter" idx="10"/>
          </p:nvPr>
        </p:nvSpPr>
        <p:spPr>
          <a:xfrm>
            <a:off x="838200" y="2143125"/>
            <a:ext cx="6315075" cy="380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22DBB198-0E38-40A5-8038-7D783B03B9AE}"/>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462343"/>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86171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3F21-2BAF-4B97-88CD-B6A2AA3AF11D}"/>
              </a:ext>
            </a:extLst>
          </p:cNvPr>
          <p:cNvSpPr>
            <a:spLocks noGrp="1"/>
          </p:cNvSpPr>
          <p:nvPr>
            <p:ph type="title" hasCustomPrompt="1"/>
          </p:nvPr>
        </p:nvSpPr>
        <p:spPr/>
        <p:txBody>
          <a:bodyPr/>
          <a:lstStyle>
            <a:lvl1pPr>
              <a:defRPr/>
            </a:lvl1pPr>
          </a:lstStyle>
          <a:p>
            <a:r>
              <a:rPr lang="en-US" dirty="0"/>
              <a:t>SHSW Mental Health Support</a:t>
            </a:r>
            <a:endParaRPr lang="en-GB" dirty="0"/>
          </a:p>
        </p:txBody>
      </p:sp>
      <p:sp>
        <p:nvSpPr>
          <p:cNvPr id="4" name="Text Placeholder 3">
            <a:extLst>
              <a:ext uri="{FF2B5EF4-FFF2-40B4-BE49-F238E27FC236}">
                <a16:creationId xmlns:a16="http://schemas.microsoft.com/office/drawing/2014/main" id="{E1985506-6316-423E-8DEE-79F469FFF96E}"/>
              </a:ext>
            </a:extLst>
          </p:cNvPr>
          <p:cNvSpPr>
            <a:spLocks noGrp="1"/>
          </p:cNvSpPr>
          <p:nvPr>
            <p:ph type="body" sz="quarter" idx="10"/>
          </p:nvPr>
        </p:nvSpPr>
        <p:spPr>
          <a:xfrm>
            <a:off x="838200" y="2143125"/>
            <a:ext cx="6315075" cy="380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75D1B30C-6A26-4AA5-8553-E2BCB1838DBE}"/>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582049"/>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72909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3F21-2BAF-4B97-88CD-B6A2AA3AF11D}"/>
              </a:ext>
            </a:extLst>
          </p:cNvPr>
          <p:cNvSpPr>
            <a:spLocks noGrp="1"/>
          </p:cNvSpPr>
          <p:nvPr>
            <p:ph type="title" hasCustomPrompt="1"/>
          </p:nvPr>
        </p:nvSpPr>
        <p:spPr/>
        <p:txBody>
          <a:bodyPr/>
          <a:lstStyle>
            <a:lvl1pPr>
              <a:defRPr/>
            </a:lvl1pPr>
          </a:lstStyle>
          <a:p>
            <a:r>
              <a:rPr lang="en-US" dirty="0"/>
              <a:t>SHSW Allied Health Therapy Support</a:t>
            </a:r>
            <a:endParaRPr lang="en-GB" dirty="0"/>
          </a:p>
        </p:txBody>
      </p:sp>
      <p:sp>
        <p:nvSpPr>
          <p:cNvPr id="4" name="Text Placeholder 3">
            <a:extLst>
              <a:ext uri="{FF2B5EF4-FFF2-40B4-BE49-F238E27FC236}">
                <a16:creationId xmlns:a16="http://schemas.microsoft.com/office/drawing/2014/main" id="{E1985506-6316-423E-8DEE-79F469FFF96E}"/>
              </a:ext>
            </a:extLst>
          </p:cNvPr>
          <p:cNvSpPr>
            <a:spLocks noGrp="1"/>
          </p:cNvSpPr>
          <p:nvPr>
            <p:ph type="body" sz="quarter" idx="10"/>
          </p:nvPr>
        </p:nvSpPr>
        <p:spPr>
          <a:xfrm>
            <a:off x="838200" y="2143125"/>
            <a:ext cx="6315075" cy="380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56609D79-F821-4039-A858-6B26B09CD65C}"/>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582049"/>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56842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3F21-2BAF-4B97-88CD-B6A2AA3AF11D}"/>
              </a:ext>
            </a:extLst>
          </p:cNvPr>
          <p:cNvSpPr>
            <a:spLocks noGrp="1"/>
          </p:cNvSpPr>
          <p:nvPr>
            <p:ph type="title" hasCustomPrompt="1"/>
          </p:nvPr>
        </p:nvSpPr>
        <p:spPr/>
        <p:txBody>
          <a:bodyPr/>
          <a:lstStyle/>
          <a:p>
            <a:r>
              <a:rPr lang="en-US" dirty="0"/>
              <a:t>SHSW Theatre Support</a:t>
            </a:r>
            <a:endParaRPr lang="en-GB" dirty="0"/>
          </a:p>
        </p:txBody>
      </p:sp>
      <p:sp>
        <p:nvSpPr>
          <p:cNvPr id="4" name="Text Placeholder 3">
            <a:extLst>
              <a:ext uri="{FF2B5EF4-FFF2-40B4-BE49-F238E27FC236}">
                <a16:creationId xmlns:a16="http://schemas.microsoft.com/office/drawing/2014/main" id="{E1985506-6316-423E-8DEE-79F469FFF96E}"/>
              </a:ext>
            </a:extLst>
          </p:cNvPr>
          <p:cNvSpPr>
            <a:spLocks noGrp="1"/>
          </p:cNvSpPr>
          <p:nvPr>
            <p:ph type="body" sz="quarter" idx="10"/>
          </p:nvPr>
        </p:nvSpPr>
        <p:spPr>
          <a:xfrm>
            <a:off x="838200" y="2143125"/>
            <a:ext cx="6315075" cy="380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B4A12BF8-BF5E-4C4A-A31F-1D7FFD5E1CC2}"/>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497854"/>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49680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3F21-2BAF-4B97-88CD-B6A2AA3AF11D}"/>
              </a:ext>
            </a:extLst>
          </p:cNvPr>
          <p:cNvSpPr>
            <a:spLocks noGrp="1"/>
          </p:cNvSpPr>
          <p:nvPr>
            <p:ph type="title" hasCustomPrompt="1"/>
          </p:nvPr>
        </p:nvSpPr>
        <p:spPr/>
        <p:txBody>
          <a:bodyPr/>
          <a:lstStyle>
            <a:lvl1pPr>
              <a:defRPr/>
            </a:lvl1pPr>
          </a:lstStyle>
          <a:p>
            <a:r>
              <a:rPr lang="en-US" dirty="0"/>
              <a:t>SHSW Children &amp; Young People Support</a:t>
            </a:r>
            <a:endParaRPr lang="en-GB" dirty="0"/>
          </a:p>
        </p:txBody>
      </p:sp>
      <p:sp>
        <p:nvSpPr>
          <p:cNvPr id="4" name="Text Placeholder 3">
            <a:extLst>
              <a:ext uri="{FF2B5EF4-FFF2-40B4-BE49-F238E27FC236}">
                <a16:creationId xmlns:a16="http://schemas.microsoft.com/office/drawing/2014/main" id="{E1985506-6316-423E-8DEE-79F469FFF96E}"/>
              </a:ext>
            </a:extLst>
          </p:cNvPr>
          <p:cNvSpPr>
            <a:spLocks noGrp="1"/>
          </p:cNvSpPr>
          <p:nvPr>
            <p:ph type="body" sz="quarter" idx="10"/>
          </p:nvPr>
        </p:nvSpPr>
        <p:spPr>
          <a:xfrm>
            <a:off x="838200" y="2143125"/>
            <a:ext cx="6315075" cy="380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D6BBE4AE-C8BB-4F4A-A853-71F6751352F1}"/>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690688"/>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60007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3F21-2BAF-4B97-88CD-B6A2AA3AF11D}"/>
              </a:ext>
            </a:extLst>
          </p:cNvPr>
          <p:cNvSpPr>
            <a:spLocks noGrp="1"/>
          </p:cNvSpPr>
          <p:nvPr>
            <p:ph type="title" hasCustomPrompt="1"/>
          </p:nvPr>
        </p:nvSpPr>
        <p:spPr/>
        <p:txBody>
          <a:bodyPr/>
          <a:lstStyle/>
          <a:p>
            <a:r>
              <a:rPr lang="en-US" dirty="0"/>
              <a:t>SHSW Maternity Support</a:t>
            </a:r>
            <a:endParaRPr lang="en-GB" dirty="0"/>
          </a:p>
        </p:txBody>
      </p:sp>
      <p:sp>
        <p:nvSpPr>
          <p:cNvPr id="4" name="Text Placeholder 3">
            <a:extLst>
              <a:ext uri="{FF2B5EF4-FFF2-40B4-BE49-F238E27FC236}">
                <a16:creationId xmlns:a16="http://schemas.microsoft.com/office/drawing/2014/main" id="{E1985506-6316-423E-8DEE-79F469FFF96E}"/>
              </a:ext>
            </a:extLst>
          </p:cNvPr>
          <p:cNvSpPr>
            <a:spLocks noGrp="1"/>
          </p:cNvSpPr>
          <p:nvPr>
            <p:ph type="body" sz="quarter" idx="10"/>
          </p:nvPr>
        </p:nvSpPr>
        <p:spPr>
          <a:xfrm>
            <a:off x="838200" y="2143125"/>
            <a:ext cx="6315075" cy="380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18EA1258-8DFE-4B8E-8547-D4CAD7E7DC85}"/>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636482"/>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26767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B9FAD-CF8F-AC05-EFB2-AB91816D07D5}"/>
              </a:ext>
            </a:extLst>
          </p:cNvPr>
          <p:cNvSpPr>
            <a:spLocks noGrp="1"/>
          </p:cNvSpPr>
          <p:nvPr>
            <p:ph type="title" hasCustomPrompt="1"/>
          </p:nvPr>
        </p:nvSpPr>
        <p:spPr/>
        <p:txBody>
          <a:bodyPr/>
          <a:lstStyle>
            <a:lvl1pPr>
              <a:defRPr/>
            </a:lvl1pPr>
          </a:lstStyle>
          <a:p>
            <a:r>
              <a:rPr lang="en-US" dirty="0"/>
              <a:t>Associate Continuing Healthcare Practitioner </a:t>
            </a:r>
            <a:endParaRPr lang="en-GB" dirty="0"/>
          </a:p>
        </p:txBody>
      </p:sp>
      <p:pic>
        <p:nvPicPr>
          <p:cNvPr id="3" name="Picture 2">
            <a:extLst>
              <a:ext uri="{FF2B5EF4-FFF2-40B4-BE49-F238E27FC236}">
                <a16:creationId xmlns:a16="http://schemas.microsoft.com/office/drawing/2014/main" id="{940AD514-BA49-94DF-FD8E-303AEC09287C}"/>
              </a:ext>
            </a:extLst>
          </p:cNvPr>
          <p:cNvPicPr>
            <a:picLocks noChangeAspect="1"/>
          </p:cNvPicPr>
          <p:nvPr userDrawn="1"/>
        </p:nvPicPr>
        <p:blipFill>
          <a:blip r:embed="rId2">
            <a:extLst>
              <a:ext uri="{28A0092B-C50C-407E-A947-70E740481C1C}">
                <a14:useLocalDpi xmlns:a14="http://schemas.microsoft.com/office/drawing/2010/main" val="0"/>
              </a:ext>
            </a:extLst>
          </a:blip>
          <a:srcRect l="117" r="117"/>
          <a:stretch/>
        </p:blipFill>
        <p:spPr>
          <a:xfrm>
            <a:off x="7866635" y="1636482"/>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a:extLst>
              <a:ext uri="{FF2B5EF4-FFF2-40B4-BE49-F238E27FC236}">
                <a16:creationId xmlns:a16="http://schemas.microsoft.com/office/drawing/2014/main" id="{A1430D97-F63C-301A-5CD0-F9435962F858}"/>
              </a:ext>
            </a:extLst>
          </p:cNvPr>
          <p:cNvSpPr>
            <a:spLocks noGrp="1"/>
          </p:cNvSpPr>
          <p:nvPr>
            <p:ph type="body" sz="quarter" idx="10"/>
          </p:nvPr>
        </p:nvSpPr>
        <p:spPr>
          <a:xfrm>
            <a:off x="838200" y="2143125"/>
            <a:ext cx="6315075" cy="380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1045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05712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dult Care Worker L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Adult Care Worker Level 2</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28479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a:extLst>
              <a:ext uri="{FF2B5EF4-FFF2-40B4-BE49-F238E27FC236}">
                <a16:creationId xmlns:a16="http://schemas.microsoft.com/office/drawing/2014/main" id="{FEE4B36D-5E2D-4CE7-BCDC-19EADD94C347}"/>
              </a:ext>
            </a:extLst>
          </p:cNvPr>
          <p:cNvSpPr>
            <a:spLocks noGrp="1"/>
          </p:cNvSpPr>
          <p:nvPr>
            <p:ph type="body" sz="quarter" idx="10"/>
          </p:nvPr>
        </p:nvSpPr>
        <p:spPr>
          <a:xfrm>
            <a:off x="407988" y="2019300"/>
            <a:ext cx="7011987" cy="401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3608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81111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ad Adult Care Worker L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Lead Adult Care Worker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59699" y="1534538"/>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a:extLst>
              <a:ext uri="{FF2B5EF4-FFF2-40B4-BE49-F238E27FC236}">
                <a16:creationId xmlns:a16="http://schemas.microsoft.com/office/drawing/2014/main" id="{85470C6A-A71C-4C4B-858D-AD0D66309F7A}"/>
              </a:ext>
            </a:extLst>
          </p:cNvPr>
          <p:cNvSpPr>
            <a:spLocks noGrp="1"/>
          </p:cNvSpPr>
          <p:nvPr>
            <p:ph type="body" sz="quarter" idx="10"/>
          </p:nvPr>
        </p:nvSpPr>
        <p:spPr>
          <a:xfrm>
            <a:off x="552450" y="2047875"/>
            <a:ext cx="68865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3060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ad Practitioner In Adult Care L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Lead Practitioner In Adult Care Level  4</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117" r="117"/>
          <a:stretch/>
        </p:blipFill>
        <p:spPr>
          <a:xfrm>
            <a:off x="7875390" y="1498754"/>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a:extLst>
              <a:ext uri="{FF2B5EF4-FFF2-40B4-BE49-F238E27FC236}">
                <a16:creationId xmlns:a16="http://schemas.microsoft.com/office/drawing/2014/main" id="{448B5ABA-43B1-414E-B2E0-037888987158}"/>
              </a:ext>
            </a:extLst>
          </p:cNvPr>
          <p:cNvSpPr>
            <a:spLocks noGrp="1"/>
          </p:cNvSpPr>
          <p:nvPr>
            <p:ph type="body" sz="quarter" idx="10"/>
          </p:nvPr>
        </p:nvSpPr>
        <p:spPr>
          <a:xfrm>
            <a:off x="628650" y="2219325"/>
            <a:ext cx="6505575"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67534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ader In Adult Care L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Leader In Adult Care Level 5</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t="8" b="8"/>
          <a:stretch/>
        </p:blipFill>
        <p:spPr>
          <a:xfrm>
            <a:off x="7866635" y="128479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a:extLst>
              <a:ext uri="{FF2B5EF4-FFF2-40B4-BE49-F238E27FC236}">
                <a16:creationId xmlns:a16="http://schemas.microsoft.com/office/drawing/2014/main" id="{E04F098D-4CE1-4DAA-9E5E-8A19DE864349}"/>
              </a:ext>
            </a:extLst>
          </p:cNvPr>
          <p:cNvSpPr>
            <a:spLocks noGrp="1"/>
          </p:cNvSpPr>
          <p:nvPr>
            <p:ph type="body" sz="quarter" idx="10"/>
          </p:nvPr>
        </p:nvSpPr>
        <p:spPr>
          <a:xfrm>
            <a:off x="493713" y="2133600"/>
            <a:ext cx="6831012" cy="407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66716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25962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siness Administrator L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Business Administrator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t="1986" b="1986"/>
          <a:stretch/>
        </p:blipFill>
        <p:spPr>
          <a:xfrm>
            <a:off x="7840002" y="1346934"/>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a:extLst>
              <a:ext uri="{FF2B5EF4-FFF2-40B4-BE49-F238E27FC236}">
                <a16:creationId xmlns:a16="http://schemas.microsoft.com/office/drawing/2014/main" id="{021FD621-894A-4B39-B76F-A40A42BD0F01}"/>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87284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Leader Supervisor L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Team Leader/Supervisor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304" r="304"/>
          <a:stretch/>
        </p:blipFill>
        <p:spPr>
          <a:xfrm>
            <a:off x="7848880" y="1329178"/>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DFBDE0D3-288E-46C0-8F9B-55DD18D17B5C}"/>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16263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ssociate Project Manager L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Associate Project Manager Level 4</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40002" y="1373566"/>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FE62905C-275E-41C7-AC81-16B71BDFE5F8}"/>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51367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0218-DC0A-41EE-A05C-FBA4BC1901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B59534-67E4-4FC3-A6AC-0E194E930DD3}"/>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E41E5277-4439-4904-B1CA-5ED9A95DED8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C04D27-9649-408C-9650-AE32AFD9FF3B}"/>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9" name="Media Placeholder 8">
            <a:extLst>
              <a:ext uri="{FF2B5EF4-FFF2-40B4-BE49-F238E27FC236}">
                <a16:creationId xmlns:a16="http://schemas.microsoft.com/office/drawing/2014/main" id="{5B7B70DA-7FD6-490C-A98B-C0BBA4510B07}"/>
              </a:ext>
            </a:extLst>
          </p:cNvPr>
          <p:cNvSpPr>
            <a:spLocks noGrp="1"/>
          </p:cNvSpPr>
          <p:nvPr>
            <p:ph type="media" sz="quarter" idx="14"/>
          </p:nvPr>
        </p:nvSpPr>
        <p:spPr>
          <a:xfrm>
            <a:off x="5821363" y="2176463"/>
            <a:ext cx="5532437" cy="3703637"/>
          </a:xfrm>
        </p:spPr>
        <p:txBody>
          <a:bodyPr/>
          <a:lstStyle/>
          <a:p>
            <a:endParaRPr lang="en-GB"/>
          </a:p>
        </p:txBody>
      </p:sp>
      <p:sp>
        <p:nvSpPr>
          <p:cNvPr id="11" name="Text Placeholder 10">
            <a:extLst>
              <a:ext uri="{FF2B5EF4-FFF2-40B4-BE49-F238E27FC236}">
                <a16:creationId xmlns:a16="http://schemas.microsoft.com/office/drawing/2014/main" id="{76AEACB5-4F22-4ED3-8B84-8B04D20330AB}"/>
              </a:ext>
            </a:extLst>
          </p:cNvPr>
          <p:cNvSpPr>
            <a:spLocks noGrp="1"/>
          </p:cNvSpPr>
          <p:nvPr>
            <p:ph type="body" sz="quarter" idx="15"/>
          </p:nvPr>
        </p:nvSpPr>
        <p:spPr>
          <a:xfrm>
            <a:off x="838200" y="2176463"/>
            <a:ext cx="4683125"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07109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arly Years Practitioner L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590550" y="333263"/>
            <a:ext cx="10422393" cy="1325563"/>
          </a:xfrm>
          <a:noFill/>
          <a:ln>
            <a:noFill/>
          </a:ln>
        </p:spPr>
        <p:txBody>
          <a:bodyPr/>
          <a:lstStyle>
            <a:lvl1pPr>
              <a:defRPr>
                <a:solidFill>
                  <a:schemeClr val="bg1"/>
                </a:solidFill>
              </a:defRPr>
            </a:lvl1pPr>
          </a:lstStyle>
          <a:p>
            <a:r>
              <a:rPr lang="en-US" dirty="0"/>
              <a:t>Early Years Practitioner Level 2</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40002" y="1417955"/>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F8582BA7-73F0-4CAA-ABBA-B3D2C79181C5}"/>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6076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ching Assistant L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590550" y="342140"/>
            <a:ext cx="10422393" cy="1325563"/>
          </a:xfrm>
          <a:noFill/>
          <a:ln>
            <a:noFill/>
          </a:ln>
        </p:spPr>
        <p:txBody>
          <a:bodyPr/>
          <a:lstStyle>
            <a:lvl1pPr>
              <a:defRPr>
                <a:solidFill>
                  <a:schemeClr val="bg1"/>
                </a:solidFill>
              </a:defRPr>
            </a:lvl1pPr>
          </a:lstStyle>
          <a:p>
            <a:r>
              <a:rPr lang="en-US" dirty="0"/>
              <a:t>Teaching Assistant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179" r="179"/>
          <a:stretch/>
        </p:blipFill>
        <p:spPr>
          <a:xfrm>
            <a:off x="7866635" y="128479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9367B9BD-67EA-45C0-B288-C37AB78A64B2}"/>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86157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lthcare Support Worker L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5" y="208975"/>
            <a:ext cx="9067800" cy="1325563"/>
          </a:xfrm>
          <a:noFill/>
          <a:ln>
            <a:noFill/>
          </a:ln>
        </p:spPr>
        <p:txBody>
          <a:bodyPr/>
          <a:lstStyle>
            <a:lvl1pPr>
              <a:defRPr>
                <a:solidFill>
                  <a:schemeClr val="bg1"/>
                </a:solidFill>
              </a:defRPr>
            </a:lvl1pPr>
          </a:lstStyle>
          <a:p>
            <a:r>
              <a:rPr lang="en-US" dirty="0"/>
              <a:t>Healthcare Support Worker Level 2</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41480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a:extLst>
              <a:ext uri="{FF2B5EF4-FFF2-40B4-BE49-F238E27FC236}">
                <a16:creationId xmlns:a16="http://schemas.microsoft.com/office/drawing/2014/main" id="{4BCEEDBD-0523-4AC0-9DAF-CB4E0184573C}"/>
              </a:ext>
            </a:extLst>
          </p:cNvPr>
          <p:cNvSpPr>
            <a:spLocks noGrp="1"/>
          </p:cNvSpPr>
          <p:nvPr>
            <p:ph type="body" sz="quarter" idx="10"/>
          </p:nvPr>
        </p:nvSpPr>
        <p:spPr>
          <a:xfrm>
            <a:off x="541338" y="1819275"/>
            <a:ext cx="6605587" cy="43068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25888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arning Mentor L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6800" y="208800"/>
            <a:ext cx="10422393" cy="1325563"/>
          </a:xfrm>
          <a:noFill/>
          <a:ln>
            <a:noFill/>
          </a:ln>
        </p:spPr>
        <p:txBody>
          <a:bodyPr/>
          <a:lstStyle>
            <a:lvl1pPr>
              <a:defRPr>
                <a:solidFill>
                  <a:schemeClr val="bg1"/>
                </a:solidFill>
              </a:defRPr>
            </a:lvl1pPr>
          </a:lstStyle>
          <a:p>
            <a:r>
              <a:rPr lang="en-US" dirty="0"/>
              <a:t>Learning and Skills Mentor Level 4</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12000" y="137520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9A08986B-B894-484F-927B-4FA603A5B0D0}"/>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80526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earning &amp; Skills Teacher L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590550" y="342140"/>
            <a:ext cx="10422393" cy="1325563"/>
          </a:xfrm>
          <a:noFill/>
          <a:ln>
            <a:noFill/>
          </a:ln>
        </p:spPr>
        <p:txBody>
          <a:bodyPr/>
          <a:lstStyle>
            <a:lvl1pPr>
              <a:defRPr>
                <a:solidFill>
                  <a:schemeClr val="bg1"/>
                </a:solidFill>
              </a:defRPr>
            </a:lvl1pPr>
          </a:lstStyle>
          <a:p>
            <a:r>
              <a:rPr lang="en-US" dirty="0"/>
              <a:t>Learning &amp; Skills Teacher Level 5</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786736" y="1453466"/>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49BE3EA5-36F2-4920-9918-0D9E637E3BDA}"/>
              </a:ext>
            </a:extLst>
          </p:cNvPr>
          <p:cNvSpPr>
            <a:spLocks noGrp="1"/>
          </p:cNvSpPr>
          <p:nvPr>
            <p:ph type="body" sz="quarter" idx="10"/>
          </p:nvPr>
        </p:nvSpPr>
        <p:spPr>
          <a:xfrm>
            <a:off x="590550" y="1986841"/>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7699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67974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er Services Practitioner L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Customer Services Practitioner Level 2</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t="4236" b="4236"/>
          <a:stretch/>
        </p:blipFill>
        <p:spPr>
          <a:xfrm>
            <a:off x="7813369" y="1373566"/>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5F9032B2-307B-4ED0-A394-B295ECF5140E}"/>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946292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87623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acilities Services Operative L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Facilities Services Operative Level 2</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913490" y="1440242"/>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7F7B3582-88D9-4A85-8EAE-1D9A5AF402A9}"/>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363837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acilities Management Supervisor L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Facilities Management Supervisor  </a:t>
            </a:r>
            <a:br>
              <a:rPr lang="en-US" dirty="0"/>
            </a:br>
            <a:r>
              <a:rPr lang="en-US" dirty="0"/>
              <a:t>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7896" r="7896"/>
          <a:stretch/>
        </p:blipFill>
        <p:spPr>
          <a:xfrm>
            <a:off x="7840002" y="1364689"/>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CBE96182-0BED-4C40-A564-9F996A133EF6}"/>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8397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acilities Manager L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Facilities Manager Level 4</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7858" r="7858"/>
          <a:stretch/>
        </p:blipFill>
        <p:spPr>
          <a:xfrm>
            <a:off x="7866635" y="128479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D430A027-6AFF-4BFB-9894-21A5F1F5019C}"/>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520469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73165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F9447-DB49-CC89-46C6-8D16309347A3}"/>
              </a:ext>
            </a:extLst>
          </p:cNvPr>
          <p:cNvSpPr>
            <a:spLocks noGrp="1"/>
          </p:cNvSpPr>
          <p:nvPr>
            <p:ph type="title" hasCustomPrompt="1"/>
          </p:nvPr>
        </p:nvSpPr>
        <p:spPr/>
        <p:txBody>
          <a:bodyPr/>
          <a:lstStyle>
            <a:lvl1pPr>
              <a:defRPr/>
            </a:lvl1pPr>
          </a:lstStyle>
          <a:p>
            <a:r>
              <a:rPr lang="en-US" dirty="0"/>
              <a:t>Off-the-job training – what counts?</a:t>
            </a:r>
            <a:endParaRPr lang="en-GB" dirty="0"/>
          </a:p>
        </p:txBody>
      </p:sp>
      <p:sp>
        <p:nvSpPr>
          <p:cNvPr id="3" name="TextBox 2">
            <a:extLst>
              <a:ext uri="{FF2B5EF4-FFF2-40B4-BE49-F238E27FC236}">
                <a16:creationId xmlns:a16="http://schemas.microsoft.com/office/drawing/2014/main" id="{DB817FEF-31B2-E9FD-CC69-E63166A019AB}"/>
              </a:ext>
            </a:extLst>
          </p:cNvPr>
          <p:cNvSpPr txBox="1"/>
          <p:nvPr userDrawn="1"/>
        </p:nvSpPr>
        <p:spPr>
          <a:xfrm>
            <a:off x="7685704" y="4616770"/>
            <a:ext cx="2674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Simulation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exercises</a:t>
            </a:r>
          </a:p>
        </p:txBody>
      </p:sp>
      <p:grpSp>
        <p:nvGrpSpPr>
          <p:cNvPr id="4" name="Group 3">
            <a:extLst>
              <a:ext uri="{FF2B5EF4-FFF2-40B4-BE49-F238E27FC236}">
                <a16:creationId xmlns:a16="http://schemas.microsoft.com/office/drawing/2014/main" id="{1E400F86-14D5-9D00-BB34-21D818E5DEE1}"/>
              </a:ext>
            </a:extLst>
          </p:cNvPr>
          <p:cNvGrpSpPr/>
          <p:nvPr userDrawn="1"/>
        </p:nvGrpSpPr>
        <p:grpSpPr>
          <a:xfrm>
            <a:off x="6961614" y="1586416"/>
            <a:ext cx="2300804" cy="781248"/>
            <a:chOff x="1716375" y="1293574"/>
            <a:chExt cx="2300804" cy="781248"/>
          </a:xfrm>
        </p:grpSpPr>
        <p:sp>
          <p:nvSpPr>
            <p:cNvPr id="5" name="TextBox 4">
              <a:extLst>
                <a:ext uri="{FF2B5EF4-FFF2-40B4-BE49-F238E27FC236}">
                  <a16:creationId xmlns:a16="http://schemas.microsoft.com/office/drawing/2014/main" id="{531CCDBE-5D0C-8ED3-DBE9-F08A9383EEA0}"/>
                </a:ext>
              </a:extLst>
            </p:cNvPr>
            <p:cNvSpPr txBox="1"/>
            <p:nvPr/>
          </p:nvSpPr>
          <p:spPr>
            <a:xfrm>
              <a:off x="2429691" y="1514849"/>
              <a:ext cx="15874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Conferences</a:t>
              </a:r>
            </a:p>
          </p:txBody>
        </p:sp>
        <p:pic>
          <p:nvPicPr>
            <p:cNvPr id="6" name="Graphic 5" descr="Badge Tick1 with solid fill">
              <a:extLst>
                <a:ext uri="{FF2B5EF4-FFF2-40B4-BE49-F238E27FC236}">
                  <a16:creationId xmlns:a16="http://schemas.microsoft.com/office/drawing/2014/main" id="{4823500A-ED5C-5242-BE43-CC088F5493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6375" y="1293574"/>
              <a:ext cx="781248" cy="781248"/>
            </a:xfrm>
            <a:prstGeom prst="rect">
              <a:avLst/>
            </a:prstGeom>
          </p:spPr>
        </p:pic>
      </p:grpSp>
      <p:grpSp>
        <p:nvGrpSpPr>
          <p:cNvPr id="7" name="Group 6">
            <a:extLst>
              <a:ext uri="{FF2B5EF4-FFF2-40B4-BE49-F238E27FC236}">
                <a16:creationId xmlns:a16="http://schemas.microsoft.com/office/drawing/2014/main" id="{FAFD9BE2-5544-C91C-D290-AB3586119189}"/>
              </a:ext>
            </a:extLst>
          </p:cNvPr>
          <p:cNvGrpSpPr/>
          <p:nvPr userDrawn="1"/>
        </p:nvGrpSpPr>
        <p:grpSpPr>
          <a:xfrm>
            <a:off x="6989342" y="5538747"/>
            <a:ext cx="2571886" cy="781248"/>
            <a:chOff x="7032214" y="5666494"/>
            <a:chExt cx="2571886" cy="781248"/>
          </a:xfrm>
        </p:grpSpPr>
        <p:sp>
          <p:nvSpPr>
            <p:cNvPr id="8" name="TextBox 7">
              <a:extLst>
                <a:ext uri="{FF2B5EF4-FFF2-40B4-BE49-F238E27FC236}">
                  <a16:creationId xmlns:a16="http://schemas.microsoft.com/office/drawing/2014/main" id="{B9F4D0B3-2400-2F5A-31F3-392F5F4A5B4E}"/>
                </a:ext>
              </a:extLst>
            </p:cNvPr>
            <p:cNvSpPr txBox="1"/>
            <p:nvPr/>
          </p:nvSpPr>
          <p:spPr>
            <a:xfrm>
              <a:off x="7716959" y="5758017"/>
              <a:ext cx="18871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Independent research</a:t>
              </a:r>
            </a:p>
          </p:txBody>
        </p:sp>
        <p:pic>
          <p:nvPicPr>
            <p:cNvPr id="9" name="Graphic 8" descr="Badge Tick1 with solid fill">
              <a:extLst>
                <a:ext uri="{FF2B5EF4-FFF2-40B4-BE49-F238E27FC236}">
                  <a16:creationId xmlns:a16="http://schemas.microsoft.com/office/drawing/2014/main" id="{DBB07F97-8943-7755-6528-CD75D754E5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32214" y="5666494"/>
              <a:ext cx="781248" cy="781248"/>
            </a:xfrm>
            <a:prstGeom prst="rect">
              <a:avLst/>
            </a:prstGeom>
          </p:spPr>
        </p:pic>
      </p:grpSp>
      <p:grpSp>
        <p:nvGrpSpPr>
          <p:cNvPr id="10" name="Group 9">
            <a:extLst>
              <a:ext uri="{FF2B5EF4-FFF2-40B4-BE49-F238E27FC236}">
                <a16:creationId xmlns:a16="http://schemas.microsoft.com/office/drawing/2014/main" id="{44B9D118-406F-EB5B-617C-C49EFEADB720}"/>
              </a:ext>
            </a:extLst>
          </p:cNvPr>
          <p:cNvGrpSpPr/>
          <p:nvPr userDrawn="1"/>
        </p:nvGrpSpPr>
        <p:grpSpPr>
          <a:xfrm>
            <a:off x="2786386" y="3471454"/>
            <a:ext cx="1794296" cy="781248"/>
            <a:chOff x="4086545" y="1398671"/>
            <a:chExt cx="1794296" cy="781248"/>
          </a:xfrm>
        </p:grpSpPr>
        <p:sp>
          <p:nvSpPr>
            <p:cNvPr id="11" name="TextBox 10">
              <a:extLst>
                <a:ext uri="{FF2B5EF4-FFF2-40B4-BE49-F238E27FC236}">
                  <a16:creationId xmlns:a16="http://schemas.microsoft.com/office/drawing/2014/main" id="{417B8A69-00EA-A6E9-7E0D-3F1E14FE3DB8}"/>
                </a:ext>
              </a:extLst>
            </p:cNvPr>
            <p:cNvSpPr txBox="1"/>
            <p:nvPr/>
          </p:nvSpPr>
          <p:spPr>
            <a:xfrm>
              <a:off x="4823845" y="1597143"/>
              <a:ext cx="10569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Roleplay</a:t>
              </a:r>
            </a:p>
          </p:txBody>
        </p:sp>
        <p:pic>
          <p:nvPicPr>
            <p:cNvPr id="12" name="Graphic 11" descr="Badge Tick1 with solid fill">
              <a:extLst>
                <a:ext uri="{FF2B5EF4-FFF2-40B4-BE49-F238E27FC236}">
                  <a16:creationId xmlns:a16="http://schemas.microsoft.com/office/drawing/2014/main" id="{2FF45E70-2D25-55F4-3B93-A08211BB07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6545" y="1398671"/>
              <a:ext cx="781248" cy="781248"/>
            </a:xfrm>
            <a:prstGeom prst="rect">
              <a:avLst/>
            </a:prstGeom>
          </p:spPr>
        </p:pic>
      </p:grpSp>
      <p:grpSp>
        <p:nvGrpSpPr>
          <p:cNvPr id="13" name="Group 12">
            <a:extLst>
              <a:ext uri="{FF2B5EF4-FFF2-40B4-BE49-F238E27FC236}">
                <a16:creationId xmlns:a16="http://schemas.microsoft.com/office/drawing/2014/main" id="{25B7FA4A-1063-67C1-440D-6D2D12E3A302}"/>
              </a:ext>
            </a:extLst>
          </p:cNvPr>
          <p:cNvGrpSpPr/>
          <p:nvPr userDrawn="1"/>
        </p:nvGrpSpPr>
        <p:grpSpPr>
          <a:xfrm>
            <a:off x="9462631" y="1578083"/>
            <a:ext cx="2417031" cy="781248"/>
            <a:chOff x="9563863" y="475262"/>
            <a:chExt cx="2417031" cy="781248"/>
          </a:xfrm>
        </p:grpSpPr>
        <p:sp>
          <p:nvSpPr>
            <p:cNvPr id="14" name="TextBox 13">
              <a:extLst>
                <a:ext uri="{FF2B5EF4-FFF2-40B4-BE49-F238E27FC236}">
                  <a16:creationId xmlns:a16="http://schemas.microsoft.com/office/drawing/2014/main" id="{3D9EC01E-1332-2C51-777A-900F4CFC7318}"/>
                </a:ext>
              </a:extLst>
            </p:cNvPr>
            <p:cNvSpPr txBox="1"/>
            <p:nvPr/>
          </p:nvSpPr>
          <p:spPr>
            <a:xfrm>
              <a:off x="10281447" y="547814"/>
              <a:ext cx="16994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Visiting other departments</a:t>
              </a:r>
            </a:p>
          </p:txBody>
        </p:sp>
        <p:pic>
          <p:nvPicPr>
            <p:cNvPr id="15" name="Graphic 14" descr="Badge Tick1 with solid fill">
              <a:extLst>
                <a:ext uri="{FF2B5EF4-FFF2-40B4-BE49-F238E27FC236}">
                  <a16:creationId xmlns:a16="http://schemas.microsoft.com/office/drawing/2014/main" id="{1FFE2C1D-BCDD-F746-6ED1-E03AD1C27D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63863" y="475262"/>
              <a:ext cx="781248" cy="781248"/>
            </a:xfrm>
            <a:prstGeom prst="rect">
              <a:avLst/>
            </a:prstGeom>
          </p:spPr>
        </p:pic>
      </p:grpSp>
      <p:grpSp>
        <p:nvGrpSpPr>
          <p:cNvPr id="16" name="Group 15">
            <a:extLst>
              <a:ext uri="{FF2B5EF4-FFF2-40B4-BE49-F238E27FC236}">
                <a16:creationId xmlns:a16="http://schemas.microsoft.com/office/drawing/2014/main" id="{DF7EFC21-B90F-2138-EB4E-3A4C0D1422C8}"/>
              </a:ext>
            </a:extLst>
          </p:cNvPr>
          <p:cNvGrpSpPr/>
          <p:nvPr userDrawn="1"/>
        </p:nvGrpSpPr>
        <p:grpSpPr>
          <a:xfrm>
            <a:off x="9483417" y="3454083"/>
            <a:ext cx="3090551" cy="781248"/>
            <a:chOff x="8890343" y="2694254"/>
            <a:chExt cx="3090551" cy="781248"/>
          </a:xfrm>
        </p:grpSpPr>
        <p:sp>
          <p:nvSpPr>
            <p:cNvPr id="17" name="TextBox 16">
              <a:extLst>
                <a:ext uri="{FF2B5EF4-FFF2-40B4-BE49-F238E27FC236}">
                  <a16:creationId xmlns:a16="http://schemas.microsoft.com/office/drawing/2014/main" id="{31B67932-D642-90CA-A352-05F3EB855486}"/>
                </a:ext>
              </a:extLst>
            </p:cNvPr>
            <p:cNvSpPr txBox="1"/>
            <p:nvPr/>
          </p:nvSpPr>
          <p:spPr>
            <a:xfrm>
              <a:off x="9604100" y="2839557"/>
              <a:ext cx="23767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Departmental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rotation</a:t>
              </a:r>
            </a:p>
          </p:txBody>
        </p:sp>
        <p:pic>
          <p:nvPicPr>
            <p:cNvPr id="18" name="Graphic 17" descr="Badge Tick1 with solid fill">
              <a:extLst>
                <a:ext uri="{FF2B5EF4-FFF2-40B4-BE49-F238E27FC236}">
                  <a16:creationId xmlns:a16="http://schemas.microsoft.com/office/drawing/2014/main" id="{E46C9595-C95E-C1C2-0D61-B228ED4A79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90343" y="2694254"/>
              <a:ext cx="781248" cy="781248"/>
            </a:xfrm>
            <a:prstGeom prst="rect">
              <a:avLst/>
            </a:prstGeom>
          </p:spPr>
        </p:pic>
      </p:grpSp>
      <p:grpSp>
        <p:nvGrpSpPr>
          <p:cNvPr id="19" name="Group 18">
            <a:extLst>
              <a:ext uri="{FF2B5EF4-FFF2-40B4-BE49-F238E27FC236}">
                <a16:creationId xmlns:a16="http://schemas.microsoft.com/office/drawing/2014/main" id="{07691F5C-F038-AEB9-A771-CD25CD951686}"/>
              </a:ext>
            </a:extLst>
          </p:cNvPr>
          <p:cNvGrpSpPr/>
          <p:nvPr userDrawn="1"/>
        </p:nvGrpSpPr>
        <p:grpSpPr>
          <a:xfrm>
            <a:off x="6953898" y="2514835"/>
            <a:ext cx="2206464" cy="781248"/>
            <a:chOff x="6657410" y="2524422"/>
            <a:chExt cx="2206464" cy="781248"/>
          </a:xfrm>
        </p:grpSpPr>
        <p:sp>
          <p:nvSpPr>
            <p:cNvPr id="20" name="TextBox 19">
              <a:extLst>
                <a:ext uri="{FF2B5EF4-FFF2-40B4-BE49-F238E27FC236}">
                  <a16:creationId xmlns:a16="http://schemas.microsoft.com/office/drawing/2014/main" id="{6F3E0B47-9E15-B424-725C-83004F71702B}"/>
                </a:ext>
              </a:extLst>
            </p:cNvPr>
            <p:cNvSpPr txBox="1"/>
            <p:nvPr/>
          </p:nvSpPr>
          <p:spPr>
            <a:xfrm>
              <a:off x="7408372" y="2633753"/>
              <a:ext cx="1455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Reflective journal</a:t>
              </a:r>
            </a:p>
          </p:txBody>
        </p:sp>
        <p:pic>
          <p:nvPicPr>
            <p:cNvPr id="21" name="Graphic 20" descr="Badge Tick1 with solid fill">
              <a:extLst>
                <a:ext uri="{FF2B5EF4-FFF2-40B4-BE49-F238E27FC236}">
                  <a16:creationId xmlns:a16="http://schemas.microsoft.com/office/drawing/2014/main" id="{D7A003DB-1DA5-A4D6-E712-7912EA20D6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7410" y="2524422"/>
              <a:ext cx="781248" cy="781248"/>
            </a:xfrm>
            <a:prstGeom prst="rect">
              <a:avLst/>
            </a:prstGeom>
          </p:spPr>
        </p:pic>
      </p:grpSp>
      <p:grpSp>
        <p:nvGrpSpPr>
          <p:cNvPr id="22" name="Group 21">
            <a:extLst>
              <a:ext uri="{FF2B5EF4-FFF2-40B4-BE49-F238E27FC236}">
                <a16:creationId xmlns:a16="http://schemas.microsoft.com/office/drawing/2014/main" id="{B14E75CA-9FAD-FE7B-721B-4121E6CAE336}"/>
              </a:ext>
            </a:extLst>
          </p:cNvPr>
          <p:cNvGrpSpPr/>
          <p:nvPr userDrawn="1"/>
        </p:nvGrpSpPr>
        <p:grpSpPr>
          <a:xfrm>
            <a:off x="4817245" y="2485693"/>
            <a:ext cx="2172097" cy="781248"/>
            <a:chOff x="4875937" y="2333166"/>
            <a:chExt cx="2172097" cy="781248"/>
          </a:xfrm>
        </p:grpSpPr>
        <p:sp>
          <p:nvSpPr>
            <p:cNvPr id="23" name="TextBox 22">
              <a:extLst>
                <a:ext uri="{FF2B5EF4-FFF2-40B4-BE49-F238E27FC236}">
                  <a16:creationId xmlns:a16="http://schemas.microsoft.com/office/drawing/2014/main" id="{DB42EF98-DEC4-EEC2-6960-5EFED131D5A1}"/>
                </a:ext>
              </a:extLst>
            </p:cNvPr>
            <p:cNvSpPr txBox="1"/>
            <p:nvPr/>
          </p:nvSpPr>
          <p:spPr>
            <a:xfrm>
              <a:off x="5607284" y="2483612"/>
              <a:ext cx="1440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Inhouse training</a:t>
              </a:r>
            </a:p>
          </p:txBody>
        </p:sp>
        <p:pic>
          <p:nvPicPr>
            <p:cNvPr id="24" name="Graphic 23" descr="Badge Tick1 with solid fill">
              <a:extLst>
                <a:ext uri="{FF2B5EF4-FFF2-40B4-BE49-F238E27FC236}">
                  <a16:creationId xmlns:a16="http://schemas.microsoft.com/office/drawing/2014/main" id="{780B7529-47FD-B495-A883-1C6FAFEED5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75937" y="2333166"/>
              <a:ext cx="781248" cy="781248"/>
            </a:xfrm>
            <a:prstGeom prst="rect">
              <a:avLst/>
            </a:prstGeom>
          </p:spPr>
        </p:pic>
      </p:grpSp>
      <p:grpSp>
        <p:nvGrpSpPr>
          <p:cNvPr id="25" name="Group 24">
            <a:extLst>
              <a:ext uri="{FF2B5EF4-FFF2-40B4-BE49-F238E27FC236}">
                <a16:creationId xmlns:a16="http://schemas.microsoft.com/office/drawing/2014/main" id="{B24CD340-96A9-1278-7B1E-3422ABE898E0}"/>
              </a:ext>
            </a:extLst>
          </p:cNvPr>
          <p:cNvGrpSpPr/>
          <p:nvPr userDrawn="1"/>
        </p:nvGrpSpPr>
        <p:grpSpPr>
          <a:xfrm>
            <a:off x="2786386" y="2513998"/>
            <a:ext cx="2108874" cy="781248"/>
            <a:chOff x="2786386" y="2665521"/>
            <a:chExt cx="2108874" cy="781248"/>
          </a:xfrm>
        </p:grpSpPr>
        <p:sp>
          <p:nvSpPr>
            <p:cNvPr id="26" name="TextBox 25">
              <a:extLst>
                <a:ext uri="{FF2B5EF4-FFF2-40B4-BE49-F238E27FC236}">
                  <a16:creationId xmlns:a16="http://schemas.microsoft.com/office/drawing/2014/main" id="{4F243C51-DD7E-D84E-D8C5-14532822B9BA}"/>
                </a:ext>
              </a:extLst>
            </p:cNvPr>
            <p:cNvSpPr txBox="1"/>
            <p:nvPr/>
          </p:nvSpPr>
          <p:spPr>
            <a:xfrm>
              <a:off x="3506107" y="2841328"/>
              <a:ext cx="13891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Mentoring</a:t>
              </a:r>
            </a:p>
          </p:txBody>
        </p:sp>
        <p:pic>
          <p:nvPicPr>
            <p:cNvPr id="27" name="Graphic 26" descr="Badge Tick1 with solid fill">
              <a:extLst>
                <a:ext uri="{FF2B5EF4-FFF2-40B4-BE49-F238E27FC236}">
                  <a16:creationId xmlns:a16="http://schemas.microsoft.com/office/drawing/2014/main" id="{7666D526-4FA7-682A-E26B-05E1C89ADC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6386" y="2665521"/>
              <a:ext cx="781248" cy="781248"/>
            </a:xfrm>
            <a:prstGeom prst="rect">
              <a:avLst/>
            </a:prstGeom>
          </p:spPr>
        </p:pic>
      </p:grpSp>
      <p:grpSp>
        <p:nvGrpSpPr>
          <p:cNvPr id="28" name="Group 27">
            <a:extLst>
              <a:ext uri="{FF2B5EF4-FFF2-40B4-BE49-F238E27FC236}">
                <a16:creationId xmlns:a16="http://schemas.microsoft.com/office/drawing/2014/main" id="{7CFED9BB-7F33-EA6A-5543-74EA0730D917}"/>
              </a:ext>
            </a:extLst>
          </p:cNvPr>
          <p:cNvGrpSpPr/>
          <p:nvPr userDrawn="1"/>
        </p:nvGrpSpPr>
        <p:grpSpPr>
          <a:xfrm>
            <a:off x="4823845" y="3442462"/>
            <a:ext cx="2457082" cy="775305"/>
            <a:chOff x="4034221" y="3418294"/>
            <a:chExt cx="2457082" cy="775305"/>
          </a:xfrm>
        </p:grpSpPr>
        <p:sp>
          <p:nvSpPr>
            <p:cNvPr id="29" name="TextBox 28">
              <a:extLst>
                <a:ext uri="{FF2B5EF4-FFF2-40B4-BE49-F238E27FC236}">
                  <a16:creationId xmlns:a16="http://schemas.microsoft.com/office/drawing/2014/main" id="{BE6D2A1A-D36D-80D9-D325-07678E0A06DF}"/>
                </a:ext>
              </a:extLst>
            </p:cNvPr>
            <p:cNvSpPr txBox="1"/>
            <p:nvPr/>
          </p:nvSpPr>
          <p:spPr>
            <a:xfrm>
              <a:off x="4765429" y="3513560"/>
              <a:ext cx="17258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Written assignments</a:t>
              </a:r>
            </a:p>
          </p:txBody>
        </p:sp>
        <p:pic>
          <p:nvPicPr>
            <p:cNvPr id="30" name="Graphic 29" descr="Badge Tick1 with solid fill">
              <a:extLst>
                <a:ext uri="{FF2B5EF4-FFF2-40B4-BE49-F238E27FC236}">
                  <a16:creationId xmlns:a16="http://schemas.microsoft.com/office/drawing/2014/main" id="{A127DC6C-2771-55E3-24D4-15FD19E7ED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34221" y="3418294"/>
              <a:ext cx="775305" cy="775305"/>
            </a:xfrm>
            <a:prstGeom prst="rect">
              <a:avLst/>
            </a:prstGeom>
          </p:spPr>
        </p:pic>
      </p:grpSp>
      <p:grpSp>
        <p:nvGrpSpPr>
          <p:cNvPr id="31" name="Group 30">
            <a:extLst>
              <a:ext uri="{FF2B5EF4-FFF2-40B4-BE49-F238E27FC236}">
                <a16:creationId xmlns:a16="http://schemas.microsoft.com/office/drawing/2014/main" id="{DD2A8BA8-FF78-59C2-6503-3066D08A66EE}"/>
              </a:ext>
            </a:extLst>
          </p:cNvPr>
          <p:cNvGrpSpPr/>
          <p:nvPr userDrawn="1"/>
        </p:nvGrpSpPr>
        <p:grpSpPr>
          <a:xfrm>
            <a:off x="6976179" y="3453088"/>
            <a:ext cx="1887695" cy="781248"/>
            <a:chOff x="6657410" y="3499646"/>
            <a:chExt cx="1887695" cy="781248"/>
          </a:xfrm>
        </p:grpSpPr>
        <p:sp>
          <p:nvSpPr>
            <p:cNvPr id="32" name="TextBox 31">
              <a:extLst>
                <a:ext uri="{FF2B5EF4-FFF2-40B4-BE49-F238E27FC236}">
                  <a16:creationId xmlns:a16="http://schemas.microsoft.com/office/drawing/2014/main" id="{759A54D6-DDAE-7308-7C8B-04D815011137}"/>
                </a:ext>
              </a:extLst>
            </p:cNvPr>
            <p:cNvSpPr txBox="1"/>
            <p:nvPr/>
          </p:nvSpPr>
          <p:spPr>
            <a:xfrm>
              <a:off x="7344522" y="3711811"/>
              <a:ext cx="120058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Research</a:t>
              </a:r>
            </a:p>
          </p:txBody>
        </p:sp>
        <p:pic>
          <p:nvPicPr>
            <p:cNvPr id="33" name="Graphic 32" descr="Badge Tick1 with solid fill">
              <a:extLst>
                <a:ext uri="{FF2B5EF4-FFF2-40B4-BE49-F238E27FC236}">
                  <a16:creationId xmlns:a16="http://schemas.microsoft.com/office/drawing/2014/main" id="{F36C7E80-0902-97DC-E7B0-20552344C5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7410" y="3499646"/>
              <a:ext cx="781248" cy="781248"/>
            </a:xfrm>
            <a:prstGeom prst="rect">
              <a:avLst/>
            </a:prstGeom>
          </p:spPr>
        </p:pic>
      </p:grpSp>
      <p:grpSp>
        <p:nvGrpSpPr>
          <p:cNvPr id="34" name="Group 33">
            <a:extLst>
              <a:ext uri="{FF2B5EF4-FFF2-40B4-BE49-F238E27FC236}">
                <a16:creationId xmlns:a16="http://schemas.microsoft.com/office/drawing/2014/main" id="{44C0D2D4-5086-5B84-C2E5-AD1AC67DD425}"/>
              </a:ext>
            </a:extLst>
          </p:cNvPr>
          <p:cNvGrpSpPr/>
          <p:nvPr userDrawn="1"/>
        </p:nvGrpSpPr>
        <p:grpSpPr>
          <a:xfrm>
            <a:off x="9483417" y="4518533"/>
            <a:ext cx="2733965" cy="781248"/>
            <a:chOff x="6933585" y="1150501"/>
            <a:chExt cx="2733965" cy="781248"/>
          </a:xfrm>
        </p:grpSpPr>
        <p:sp>
          <p:nvSpPr>
            <p:cNvPr id="35" name="TextBox 34">
              <a:extLst>
                <a:ext uri="{FF2B5EF4-FFF2-40B4-BE49-F238E27FC236}">
                  <a16:creationId xmlns:a16="http://schemas.microsoft.com/office/drawing/2014/main" id="{CF83274E-2399-36F7-ECA6-AED6E2F609E7}"/>
                </a:ext>
              </a:extLst>
            </p:cNvPr>
            <p:cNvSpPr txBox="1"/>
            <p:nvPr/>
          </p:nvSpPr>
          <p:spPr>
            <a:xfrm>
              <a:off x="7676390" y="1361367"/>
              <a:ext cx="19911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E-portfolio</a:t>
              </a:r>
            </a:p>
          </p:txBody>
        </p:sp>
        <p:pic>
          <p:nvPicPr>
            <p:cNvPr id="36" name="Graphic 35" descr="Badge Tick1 with solid fill">
              <a:extLst>
                <a:ext uri="{FF2B5EF4-FFF2-40B4-BE49-F238E27FC236}">
                  <a16:creationId xmlns:a16="http://schemas.microsoft.com/office/drawing/2014/main" id="{67D99AE1-8A02-0BFD-6838-3935FA5EE2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33585" y="1150501"/>
              <a:ext cx="781248" cy="781248"/>
            </a:xfrm>
            <a:prstGeom prst="rect">
              <a:avLst/>
            </a:prstGeom>
          </p:spPr>
        </p:pic>
      </p:grpSp>
      <p:grpSp>
        <p:nvGrpSpPr>
          <p:cNvPr id="37" name="Group 36">
            <a:extLst>
              <a:ext uri="{FF2B5EF4-FFF2-40B4-BE49-F238E27FC236}">
                <a16:creationId xmlns:a16="http://schemas.microsoft.com/office/drawing/2014/main" id="{0B7C4FE0-1CD5-00B5-5AD1-1300D01FBDF3}"/>
              </a:ext>
            </a:extLst>
          </p:cNvPr>
          <p:cNvGrpSpPr/>
          <p:nvPr userDrawn="1"/>
        </p:nvGrpSpPr>
        <p:grpSpPr>
          <a:xfrm>
            <a:off x="9493371" y="5470020"/>
            <a:ext cx="2137195" cy="781248"/>
            <a:chOff x="9579115" y="4944163"/>
            <a:chExt cx="2137195" cy="781248"/>
          </a:xfrm>
        </p:grpSpPr>
        <p:sp>
          <p:nvSpPr>
            <p:cNvPr id="38" name="TextBox 37">
              <a:extLst>
                <a:ext uri="{FF2B5EF4-FFF2-40B4-BE49-F238E27FC236}">
                  <a16:creationId xmlns:a16="http://schemas.microsoft.com/office/drawing/2014/main" id="{3DFB946B-628A-9AC9-731C-A1E8E550A9BF}"/>
                </a:ext>
              </a:extLst>
            </p:cNvPr>
            <p:cNvSpPr txBox="1"/>
            <p:nvPr/>
          </p:nvSpPr>
          <p:spPr>
            <a:xfrm>
              <a:off x="10305113" y="5093388"/>
              <a:ext cx="141119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Workshops</a:t>
              </a:r>
            </a:p>
          </p:txBody>
        </p:sp>
        <p:pic>
          <p:nvPicPr>
            <p:cNvPr id="39" name="Graphic 38" descr="Badge Tick1 with solid fill">
              <a:extLst>
                <a:ext uri="{FF2B5EF4-FFF2-40B4-BE49-F238E27FC236}">
                  <a16:creationId xmlns:a16="http://schemas.microsoft.com/office/drawing/2014/main" id="{1579B1CF-B366-7A20-45AB-F7BFBC6FA7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79115" y="4944163"/>
              <a:ext cx="781248" cy="781248"/>
            </a:xfrm>
            <a:prstGeom prst="rect">
              <a:avLst/>
            </a:prstGeom>
          </p:spPr>
        </p:pic>
      </p:grpSp>
      <p:pic>
        <p:nvPicPr>
          <p:cNvPr id="40" name="Graphic 39" descr="Badge Tick1 with solid fill">
            <a:extLst>
              <a:ext uri="{FF2B5EF4-FFF2-40B4-BE49-F238E27FC236}">
                <a16:creationId xmlns:a16="http://schemas.microsoft.com/office/drawing/2014/main" id="{3C3482C1-176C-7CE6-9DC2-41EA5CE7A92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53898" y="4543649"/>
            <a:ext cx="781248" cy="781248"/>
          </a:xfrm>
          <a:prstGeom prst="rect">
            <a:avLst/>
          </a:prstGeom>
        </p:spPr>
      </p:pic>
      <p:grpSp>
        <p:nvGrpSpPr>
          <p:cNvPr id="41" name="Group 40">
            <a:extLst>
              <a:ext uri="{FF2B5EF4-FFF2-40B4-BE49-F238E27FC236}">
                <a16:creationId xmlns:a16="http://schemas.microsoft.com/office/drawing/2014/main" id="{8518E9D0-04D0-2F4B-0802-5E6920313AC9}"/>
              </a:ext>
            </a:extLst>
          </p:cNvPr>
          <p:cNvGrpSpPr/>
          <p:nvPr userDrawn="1"/>
        </p:nvGrpSpPr>
        <p:grpSpPr>
          <a:xfrm>
            <a:off x="4823845" y="4512200"/>
            <a:ext cx="2171990" cy="917664"/>
            <a:chOff x="4859831" y="4335764"/>
            <a:chExt cx="2171990" cy="917664"/>
          </a:xfrm>
        </p:grpSpPr>
        <p:sp>
          <p:nvSpPr>
            <p:cNvPr id="42" name="TextBox 41">
              <a:extLst>
                <a:ext uri="{FF2B5EF4-FFF2-40B4-BE49-F238E27FC236}">
                  <a16:creationId xmlns:a16="http://schemas.microsoft.com/office/drawing/2014/main" id="{581DE26E-7F8A-DF50-4E71-F0D6ECFF54C0}"/>
                </a:ext>
              </a:extLst>
            </p:cNvPr>
            <p:cNvSpPr txBox="1"/>
            <p:nvPr/>
          </p:nvSpPr>
          <p:spPr>
            <a:xfrm>
              <a:off x="5591071" y="4422431"/>
              <a:ext cx="14407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Classroom or taught sessions</a:t>
              </a:r>
            </a:p>
          </p:txBody>
        </p:sp>
        <p:pic>
          <p:nvPicPr>
            <p:cNvPr id="43" name="Graphic 42" descr="Badge Tick1 with solid fill">
              <a:extLst>
                <a:ext uri="{FF2B5EF4-FFF2-40B4-BE49-F238E27FC236}">
                  <a16:creationId xmlns:a16="http://schemas.microsoft.com/office/drawing/2014/main" id="{06A962C3-E78D-128A-CC1B-E627F308CA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59831" y="4335764"/>
              <a:ext cx="781248" cy="781248"/>
            </a:xfrm>
            <a:prstGeom prst="rect">
              <a:avLst/>
            </a:prstGeom>
          </p:spPr>
        </p:pic>
      </p:grpSp>
      <p:grpSp>
        <p:nvGrpSpPr>
          <p:cNvPr id="44" name="Group 43">
            <a:extLst>
              <a:ext uri="{FF2B5EF4-FFF2-40B4-BE49-F238E27FC236}">
                <a16:creationId xmlns:a16="http://schemas.microsoft.com/office/drawing/2014/main" id="{66F45034-B983-E01C-E2B2-8847914693CA}"/>
              </a:ext>
            </a:extLst>
          </p:cNvPr>
          <p:cNvGrpSpPr/>
          <p:nvPr userDrawn="1"/>
        </p:nvGrpSpPr>
        <p:grpSpPr>
          <a:xfrm>
            <a:off x="2786386" y="4495466"/>
            <a:ext cx="1654721" cy="781248"/>
            <a:chOff x="2965825" y="4352400"/>
            <a:chExt cx="1654721" cy="781248"/>
          </a:xfrm>
        </p:grpSpPr>
        <p:sp>
          <p:nvSpPr>
            <p:cNvPr id="45" name="TextBox 44">
              <a:extLst>
                <a:ext uri="{FF2B5EF4-FFF2-40B4-BE49-F238E27FC236}">
                  <a16:creationId xmlns:a16="http://schemas.microsoft.com/office/drawing/2014/main" id="{923EBEF8-8889-D235-CF6A-E7A305668A1F}"/>
                </a:ext>
              </a:extLst>
            </p:cNvPr>
            <p:cNvSpPr txBox="1"/>
            <p:nvPr/>
          </p:nvSpPr>
          <p:spPr>
            <a:xfrm>
              <a:off x="3683822" y="4466604"/>
              <a:ext cx="9367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Team training</a:t>
              </a:r>
            </a:p>
          </p:txBody>
        </p:sp>
        <p:pic>
          <p:nvPicPr>
            <p:cNvPr id="46" name="Graphic 45" descr="Badge Tick1 with solid fill">
              <a:extLst>
                <a:ext uri="{FF2B5EF4-FFF2-40B4-BE49-F238E27FC236}">
                  <a16:creationId xmlns:a16="http://schemas.microsoft.com/office/drawing/2014/main" id="{CE1627EE-F771-F42F-E0D5-A9879C0D89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65825" y="4352400"/>
              <a:ext cx="781248" cy="781248"/>
            </a:xfrm>
            <a:prstGeom prst="rect">
              <a:avLst/>
            </a:prstGeom>
          </p:spPr>
        </p:pic>
      </p:grpSp>
      <p:grpSp>
        <p:nvGrpSpPr>
          <p:cNvPr id="47" name="Group 46">
            <a:extLst>
              <a:ext uri="{FF2B5EF4-FFF2-40B4-BE49-F238E27FC236}">
                <a16:creationId xmlns:a16="http://schemas.microsoft.com/office/drawing/2014/main" id="{4B3D97C0-0ABA-6612-8D28-946392B07FC5}"/>
              </a:ext>
            </a:extLst>
          </p:cNvPr>
          <p:cNvGrpSpPr/>
          <p:nvPr userDrawn="1"/>
        </p:nvGrpSpPr>
        <p:grpSpPr>
          <a:xfrm>
            <a:off x="2810434" y="5538747"/>
            <a:ext cx="1731372" cy="781248"/>
            <a:chOff x="2395762" y="5560233"/>
            <a:chExt cx="1731372" cy="781248"/>
          </a:xfrm>
        </p:grpSpPr>
        <p:sp>
          <p:nvSpPr>
            <p:cNvPr id="48" name="TextBox 47">
              <a:extLst>
                <a:ext uri="{FF2B5EF4-FFF2-40B4-BE49-F238E27FC236}">
                  <a16:creationId xmlns:a16="http://schemas.microsoft.com/office/drawing/2014/main" id="{7CF6CEB5-7B65-54D4-D726-4FBB37C275D1}"/>
                </a:ext>
              </a:extLst>
            </p:cNvPr>
            <p:cNvSpPr txBox="1"/>
            <p:nvPr/>
          </p:nvSpPr>
          <p:spPr>
            <a:xfrm>
              <a:off x="3099182" y="5666493"/>
              <a:ext cx="1027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One to ones</a:t>
              </a:r>
            </a:p>
          </p:txBody>
        </p:sp>
        <p:pic>
          <p:nvPicPr>
            <p:cNvPr id="49" name="Graphic 48" descr="Badge Tick1 with solid fill">
              <a:extLst>
                <a:ext uri="{FF2B5EF4-FFF2-40B4-BE49-F238E27FC236}">
                  <a16:creationId xmlns:a16="http://schemas.microsoft.com/office/drawing/2014/main" id="{FE82145E-07BB-9869-346E-EFDED8D344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95762" y="5560233"/>
              <a:ext cx="781248" cy="781248"/>
            </a:xfrm>
            <a:prstGeom prst="rect">
              <a:avLst/>
            </a:prstGeom>
          </p:spPr>
        </p:pic>
      </p:grpSp>
      <p:grpSp>
        <p:nvGrpSpPr>
          <p:cNvPr id="50" name="Group 49">
            <a:extLst>
              <a:ext uri="{FF2B5EF4-FFF2-40B4-BE49-F238E27FC236}">
                <a16:creationId xmlns:a16="http://schemas.microsoft.com/office/drawing/2014/main" id="{47EB4D8D-2BED-7A9B-86B6-0937A49EB21C}"/>
              </a:ext>
            </a:extLst>
          </p:cNvPr>
          <p:cNvGrpSpPr/>
          <p:nvPr userDrawn="1"/>
        </p:nvGrpSpPr>
        <p:grpSpPr>
          <a:xfrm>
            <a:off x="4823845" y="5540826"/>
            <a:ext cx="2167379" cy="781248"/>
            <a:chOff x="4485313" y="5512163"/>
            <a:chExt cx="2167379" cy="781248"/>
          </a:xfrm>
        </p:grpSpPr>
        <p:sp>
          <p:nvSpPr>
            <p:cNvPr id="51" name="TextBox 50">
              <a:extLst>
                <a:ext uri="{FF2B5EF4-FFF2-40B4-BE49-F238E27FC236}">
                  <a16:creationId xmlns:a16="http://schemas.microsoft.com/office/drawing/2014/main" id="{C3175E2E-CD91-A8C4-AD9E-711DEF101B22}"/>
                </a:ext>
              </a:extLst>
            </p:cNvPr>
            <p:cNvSpPr txBox="1"/>
            <p:nvPr/>
          </p:nvSpPr>
          <p:spPr>
            <a:xfrm>
              <a:off x="5202141" y="5666494"/>
              <a:ext cx="14505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Shadowing colleagues</a:t>
              </a:r>
            </a:p>
          </p:txBody>
        </p:sp>
        <p:pic>
          <p:nvPicPr>
            <p:cNvPr id="52" name="Graphic 51" descr="Badge Tick1 with solid fill">
              <a:extLst>
                <a:ext uri="{FF2B5EF4-FFF2-40B4-BE49-F238E27FC236}">
                  <a16:creationId xmlns:a16="http://schemas.microsoft.com/office/drawing/2014/main" id="{E9B62C46-9D32-168C-83DF-F0A16DFD01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85313" y="5512163"/>
              <a:ext cx="781248" cy="781248"/>
            </a:xfrm>
            <a:prstGeom prst="rect">
              <a:avLst/>
            </a:prstGeom>
          </p:spPr>
        </p:pic>
      </p:grpSp>
      <p:sp>
        <p:nvSpPr>
          <p:cNvPr id="53" name="TextBox 52">
            <a:extLst>
              <a:ext uri="{FF2B5EF4-FFF2-40B4-BE49-F238E27FC236}">
                <a16:creationId xmlns:a16="http://schemas.microsoft.com/office/drawing/2014/main" id="{0B8C6473-5E5C-BFF3-F591-2565386FE841}"/>
              </a:ext>
            </a:extLst>
          </p:cNvPr>
          <p:cNvSpPr txBox="1"/>
          <p:nvPr userDrawn="1"/>
        </p:nvSpPr>
        <p:spPr>
          <a:xfrm>
            <a:off x="481066" y="1347157"/>
            <a:ext cx="6399127" cy="923330"/>
          </a:xfrm>
          <a:prstGeom prst="rect">
            <a:avLst/>
          </a:prstGeom>
          <a:noFill/>
        </p:spPr>
        <p:txBody>
          <a:bodyPr wrap="square">
            <a:spAutoFit/>
          </a:bodyPr>
          <a:lstStyle/>
          <a:p>
            <a:r>
              <a:rPr lang="en-GB" sz="1800" dirty="0">
                <a:solidFill>
                  <a:schemeClr val="bg1"/>
                </a:solidFill>
                <a:latin typeface="Arial" panose="020B0604020202020204" pitchFamily="34" charset="0"/>
                <a:cs typeface="Arial" panose="020B0604020202020204" pitchFamily="34" charset="0"/>
              </a:rPr>
              <a:t>20% off the job is anything in the workplace that is new learning and moves an apprentice towards the successful completion of an apprenticeship standard</a:t>
            </a:r>
            <a:endParaRPr lang="en-GB" dirty="0">
              <a:solidFill>
                <a:schemeClr val="bg1"/>
              </a:solidFill>
              <a:latin typeface="Arial" panose="020B0604020202020204" pitchFamily="34" charset="0"/>
              <a:cs typeface="Arial" panose="020B0604020202020204" pitchFamily="34" charset="0"/>
            </a:endParaRPr>
          </a:p>
        </p:txBody>
      </p:sp>
      <p:grpSp>
        <p:nvGrpSpPr>
          <p:cNvPr id="105" name="Group 104">
            <a:extLst>
              <a:ext uri="{FF2B5EF4-FFF2-40B4-BE49-F238E27FC236}">
                <a16:creationId xmlns:a16="http://schemas.microsoft.com/office/drawing/2014/main" id="{DFD795B7-AFA5-5983-8CAD-5404DEC5AB97}"/>
              </a:ext>
            </a:extLst>
          </p:cNvPr>
          <p:cNvGrpSpPr/>
          <p:nvPr userDrawn="1"/>
        </p:nvGrpSpPr>
        <p:grpSpPr>
          <a:xfrm>
            <a:off x="9462631" y="2519777"/>
            <a:ext cx="3736528" cy="781248"/>
            <a:chOff x="9481096" y="2519508"/>
            <a:chExt cx="3736528" cy="781248"/>
          </a:xfrm>
        </p:grpSpPr>
        <p:sp>
          <p:nvSpPr>
            <p:cNvPr id="106" name="TextBox 105">
              <a:extLst>
                <a:ext uri="{FF2B5EF4-FFF2-40B4-BE49-F238E27FC236}">
                  <a16:creationId xmlns:a16="http://schemas.microsoft.com/office/drawing/2014/main" id="{383158AB-D6E0-CC38-E0AF-4BB5E3D11F62}"/>
                </a:ext>
              </a:extLst>
            </p:cNvPr>
            <p:cNvSpPr txBox="1"/>
            <p:nvPr/>
          </p:nvSpPr>
          <p:spPr>
            <a:xfrm>
              <a:off x="10219369" y="2716703"/>
              <a:ext cx="29982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Coaching sessions</a:t>
              </a:r>
            </a:p>
          </p:txBody>
        </p:sp>
        <p:pic>
          <p:nvPicPr>
            <p:cNvPr id="107" name="Graphic 106" descr="Badge Tick1 with solid fill">
              <a:extLst>
                <a:ext uri="{FF2B5EF4-FFF2-40B4-BE49-F238E27FC236}">
                  <a16:creationId xmlns:a16="http://schemas.microsoft.com/office/drawing/2014/main" id="{0A64498A-413B-150F-F331-0E25076905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81096" y="2519508"/>
              <a:ext cx="781248" cy="781248"/>
            </a:xfrm>
            <a:prstGeom prst="rect">
              <a:avLst/>
            </a:prstGeom>
          </p:spPr>
        </p:pic>
      </p:grpSp>
      <p:pic>
        <p:nvPicPr>
          <p:cNvPr id="109" name="Picture 108" descr="A picture containing vector graphics&#10;&#10;Description automatically generated">
            <a:extLst>
              <a:ext uri="{FF2B5EF4-FFF2-40B4-BE49-F238E27FC236}">
                <a16:creationId xmlns:a16="http://schemas.microsoft.com/office/drawing/2014/main" id="{59272F5E-F7C7-F5F6-F0C2-A12C64235A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4203" y="3408932"/>
            <a:ext cx="2173068" cy="2173068"/>
          </a:xfrm>
          <a:prstGeom prst="rect">
            <a:avLst/>
          </a:prstGeom>
        </p:spPr>
      </p:pic>
    </p:spTree>
    <p:extLst>
      <p:ext uri="{BB962C8B-B14F-4D97-AF65-F5344CB8AC3E}">
        <p14:creationId xmlns:p14="http://schemas.microsoft.com/office/powerpoint/2010/main" val="3323311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lthcare Cleaning Operative L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4" y="208975"/>
            <a:ext cx="9960753" cy="1325563"/>
          </a:xfrm>
          <a:noFill/>
          <a:ln>
            <a:noFill/>
          </a:ln>
        </p:spPr>
        <p:txBody>
          <a:bodyPr/>
          <a:lstStyle>
            <a:lvl1pPr>
              <a:defRPr>
                <a:solidFill>
                  <a:schemeClr val="bg1"/>
                </a:solidFill>
              </a:defRPr>
            </a:lvl1pPr>
          </a:lstStyle>
          <a:p>
            <a:r>
              <a:rPr lang="en-US" dirty="0"/>
              <a:t>Peer Worker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27" r="27"/>
          <a:stretch/>
        </p:blipFill>
        <p:spPr>
          <a:xfrm>
            <a:off x="7866635" y="1413457"/>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584BE4E1-B184-45E6-9E1C-9D7F51265DB8}"/>
              </a:ext>
            </a:extLst>
          </p:cNvPr>
          <p:cNvSpPr>
            <a:spLocks noGrp="1"/>
          </p:cNvSpPr>
          <p:nvPr>
            <p:ph type="body" sz="quarter" idx="10"/>
          </p:nvPr>
        </p:nvSpPr>
        <p:spPr>
          <a:xfrm>
            <a:off x="541338" y="1819275"/>
            <a:ext cx="6605587" cy="4306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35826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CDFEE-E241-2555-F8EA-EABCEAD5B02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58339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896044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CDFEE-E241-2555-F8EA-EABCEAD5B027}"/>
              </a:ext>
            </a:extLst>
          </p:cNvPr>
          <p:cNvSpPr>
            <a:spLocks noGrp="1"/>
          </p:cNvSpPr>
          <p:nvPr>
            <p:ph type="title" hasCustomPrompt="1"/>
          </p:nvPr>
        </p:nvSpPr>
        <p:spPr>
          <a:xfrm>
            <a:off x="355046" y="584397"/>
            <a:ext cx="10515600" cy="949031"/>
          </a:xfrm>
        </p:spPr>
        <p:txBody>
          <a:bodyPr/>
          <a:lstStyle>
            <a:lvl1pPr>
              <a:defRPr b="0"/>
            </a:lvl1pPr>
          </a:lstStyle>
          <a:p>
            <a:r>
              <a:rPr lang="en-GB" dirty="0"/>
              <a:t>An apprenticeship is built upon an agreed</a:t>
            </a:r>
            <a:br>
              <a:rPr lang="en-GB" dirty="0"/>
            </a:br>
            <a:r>
              <a:rPr lang="en-GB" dirty="0"/>
              <a:t>partnership between:</a:t>
            </a:r>
          </a:p>
        </p:txBody>
      </p:sp>
      <p:sp>
        <p:nvSpPr>
          <p:cNvPr id="3" name="Content Placeholder 2">
            <a:extLst>
              <a:ext uri="{FF2B5EF4-FFF2-40B4-BE49-F238E27FC236}">
                <a16:creationId xmlns:a16="http://schemas.microsoft.com/office/drawing/2014/main" id="{3CDD23BD-CD63-8AE0-60A5-E9DB8751CF19}"/>
              </a:ext>
            </a:extLst>
          </p:cNvPr>
          <p:cNvSpPr txBox="1">
            <a:spLocks/>
          </p:cNvSpPr>
          <p:nvPr userDrawn="1"/>
        </p:nvSpPr>
        <p:spPr>
          <a:xfrm>
            <a:off x="308959" y="2130581"/>
            <a:ext cx="6027885" cy="41430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E3D7F"/>
                </a:solidFill>
                <a:latin typeface="+mn-lt"/>
                <a:ea typeface="+mn-ea"/>
                <a:cs typeface="+mn-cs"/>
              </a:defRPr>
            </a:lvl1pPr>
            <a:lvl2pPr marL="800100" indent="-3429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1E3D7F"/>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1E3D7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Blip>
                <a:blip r:embed="rId2"/>
              </a:buBlip>
            </a:pPr>
            <a:r>
              <a:rPr lang="en-GB" sz="2400" dirty="0">
                <a:solidFill>
                  <a:schemeClr val="bg1"/>
                </a:solidFill>
                <a:latin typeface="Arial" panose="020B0604020202020204" pitchFamily="34" charset="0"/>
                <a:cs typeface="Arial" panose="020B0604020202020204" pitchFamily="34" charset="0"/>
              </a:rPr>
              <a:t>An </a:t>
            </a:r>
            <a:r>
              <a:rPr lang="en-GB" sz="2400" b="1" dirty="0">
                <a:solidFill>
                  <a:srgbClr val="FFC000"/>
                </a:solidFill>
                <a:latin typeface="Arial" panose="020B0604020202020204" pitchFamily="34" charset="0"/>
                <a:cs typeface="Arial" panose="020B0604020202020204" pitchFamily="34" charset="0"/>
              </a:rPr>
              <a:t>employer</a:t>
            </a:r>
            <a:r>
              <a:rPr lang="en-GB" sz="2400" dirty="0">
                <a:solidFill>
                  <a:schemeClr val="bg1"/>
                </a:solidFill>
                <a:latin typeface="Arial" panose="020B0604020202020204" pitchFamily="34" charset="0"/>
                <a:cs typeface="Arial" panose="020B0604020202020204" pitchFamily="34" charset="0"/>
              </a:rPr>
              <a:t> with the intention and capability of supporting the apprentice. </a:t>
            </a:r>
          </a:p>
          <a:p>
            <a:pPr marL="342900" indent="-342900">
              <a:buFont typeface="Arial" panose="020B0604020202020204" pitchFamily="34" charset="0"/>
              <a:buBlip>
                <a:blip r:embed="rId2"/>
              </a:buBlip>
            </a:pPr>
            <a:endParaRPr lang="en-GB" sz="24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Blip>
                <a:blip r:embed="rId2"/>
              </a:buBlip>
            </a:pPr>
            <a:r>
              <a:rPr lang="en-GB" sz="2400" dirty="0">
                <a:solidFill>
                  <a:schemeClr val="bg1"/>
                </a:solidFill>
                <a:latin typeface="Arial" panose="020B0604020202020204" pitchFamily="34" charset="0"/>
                <a:cs typeface="Arial" panose="020B0604020202020204" pitchFamily="34" charset="0"/>
              </a:rPr>
              <a:t>An </a:t>
            </a:r>
            <a:r>
              <a:rPr lang="en-GB" sz="2400" b="1" dirty="0">
                <a:solidFill>
                  <a:srgbClr val="FFC000"/>
                </a:solidFill>
                <a:latin typeface="Arial" panose="020B0604020202020204" pitchFamily="34" charset="0"/>
                <a:cs typeface="Arial" panose="020B0604020202020204" pitchFamily="34" charset="0"/>
              </a:rPr>
              <a:t>apprentice</a:t>
            </a:r>
            <a:r>
              <a:rPr lang="en-GB" sz="2400" b="1" dirty="0">
                <a:solidFill>
                  <a:schemeClr val="bg1"/>
                </a:solidFill>
                <a:latin typeface="Arial" panose="020B0604020202020204" pitchFamily="34" charset="0"/>
                <a:cs typeface="Arial" panose="020B0604020202020204" pitchFamily="34" charset="0"/>
              </a:rPr>
              <a:t> </a:t>
            </a:r>
            <a:r>
              <a:rPr lang="en-GB" sz="2400" dirty="0">
                <a:solidFill>
                  <a:schemeClr val="bg1"/>
                </a:solidFill>
                <a:latin typeface="Arial" panose="020B0604020202020204" pitchFamily="34" charset="0"/>
                <a:cs typeface="Arial" panose="020B0604020202020204" pitchFamily="34" charset="0"/>
              </a:rPr>
              <a:t>who is motivated to learn and work hard to complete their apprenticeship</a:t>
            </a:r>
          </a:p>
          <a:p>
            <a:pPr marL="0" indent="0">
              <a:buFont typeface="Arial" panose="020B0604020202020204" pitchFamily="34" charset="0"/>
              <a:buNone/>
            </a:pPr>
            <a:endParaRPr lang="en-GB" sz="2400" dirty="0">
              <a:solidFill>
                <a:schemeClr val="bg1"/>
              </a:solidFill>
              <a:latin typeface="Arial" panose="020B0604020202020204" pitchFamily="34" charset="0"/>
              <a:cs typeface="Arial" panose="020B0604020202020204" pitchFamily="34" charset="0"/>
            </a:endParaRPr>
          </a:p>
          <a:p>
            <a:pPr marL="342900" indent="-342900">
              <a:buBlip>
                <a:blip r:embed="rId2"/>
              </a:buBlip>
            </a:pPr>
            <a:r>
              <a:rPr lang="en-GB" sz="2400" dirty="0">
                <a:solidFill>
                  <a:schemeClr val="bg1"/>
                </a:solidFill>
                <a:latin typeface="Arial" panose="020B0604020202020204" pitchFamily="34" charset="0"/>
                <a:cs typeface="Arial" panose="020B0604020202020204" pitchFamily="34" charset="0"/>
              </a:rPr>
              <a:t>Training and support delivered on        behalf of the employer by Dynamic Training, a </a:t>
            </a:r>
            <a:r>
              <a:rPr lang="en-GB" sz="2400" b="1" dirty="0">
                <a:solidFill>
                  <a:srgbClr val="FFC000"/>
                </a:solidFill>
                <a:latin typeface="Arial" panose="020B0604020202020204" pitchFamily="34" charset="0"/>
                <a:cs typeface="Arial" panose="020B0604020202020204" pitchFamily="34" charset="0"/>
              </a:rPr>
              <a:t>registered training</a:t>
            </a:r>
            <a:r>
              <a:rPr lang="en-GB" sz="2400" dirty="0">
                <a:solidFill>
                  <a:srgbClr val="FFC000"/>
                </a:solidFill>
                <a:latin typeface="Arial" panose="020B0604020202020204" pitchFamily="34" charset="0"/>
                <a:cs typeface="Arial" panose="020B0604020202020204" pitchFamily="34" charset="0"/>
              </a:rPr>
              <a:t> </a:t>
            </a:r>
            <a:r>
              <a:rPr lang="en-GB" sz="2400" b="1" dirty="0">
                <a:solidFill>
                  <a:srgbClr val="FFC000"/>
                </a:solidFill>
                <a:latin typeface="Arial" panose="020B0604020202020204" pitchFamily="34" charset="0"/>
                <a:cs typeface="Arial" panose="020B0604020202020204" pitchFamily="34" charset="0"/>
              </a:rPr>
              <a:t>provider</a:t>
            </a:r>
            <a:endParaRPr lang="en-GB" sz="2400" dirty="0">
              <a:solidFill>
                <a:srgbClr val="FFC000"/>
              </a:solidFill>
              <a:latin typeface="Arial" panose="020B0604020202020204" pitchFamily="34" charset="0"/>
              <a:cs typeface="Arial" panose="020B0604020202020204" pitchFamily="34" charset="0"/>
            </a:endParaRPr>
          </a:p>
          <a:p>
            <a:pPr marL="342900" indent="-342900">
              <a:buBlip>
                <a:blip r:embed="rId2"/>
              </a:buBlip>
            </a:pPr>
            <a:endParaRPr lang="en-GB" sz="2000" dirty="0"/>
          </a:p>
        </p:txBody>
      </p:sp>
      <p:grpSp>
        <p:nvGrpSpPr>
          <p:cNvPr id="4" name="Group 3">
            <a:extLst>
              <a:ext uri="{FF2B5EF4-FFF2-40B4-BE49-F238E27FC236}">
                <a16:creationId xmlns:a16="http://schemas.microsoft.com/office/drawing/2014/main" id="{F8B90634-2215-989E-EDCB-20FCB53D3FF8}"/>
              </a:ext>
            </a:extLst>
          </p:cNvPr>
          <p:cNvGrpSpPr/>
          <p:nvPr userDrawn="1"/>
        </p:nvGrpSpPr>
        <p:grpSpPr>
          <a:xfrm>
            <a:off x="8308380" y="2324339"/>
            <a:ext cx="2463790" cy="2391606"/>
            <a:chOff x="6139438" y="1631910"/>
            <a:chExt cx="2105897" cy="1981667"/>
          </a:xfrm>
        </p:grpSpPr>
        <p:sp>
          <p:nvSpPr>
            <p:cNvPr id="5" name="Oval 4">
              <a:extLst>
                <a:ext uri="{FF2B5EF4-FFF2-40B4-BE49-F238E27FC236}">
                  <a16:creationId xmlns:a16="http://schemas.microsoft.com/office/drawing/2014/main" id="{24EFFAFB-8CB4-AC57-77E1-F8430032329C}"/>
                </a:ext>
              </a:extLst>
            </p:cNvPr>
            <p:cNvSpPr/>
            <p:nvPr/>
          </p:nvSpPr>
          <p:spPr>
            <a:xfrm>
              <a:off x="6139438" y="1631910"/>
              <a:ext cx="2105897" cy="198166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Rectangle 5">
              <a:extLst>
                <a:ext uri="{FF2B5EF4-FFF2-40B4-BE49-F238E27FC236}">
                  <a16:creationId xmlns:a16="http://schemas.microsoft.com/office/drawing/2014/main" id="{B1156A7D-36EF-ECDB-5B32-FF851CF06FF4}"/>
                </a:ext>
              </a:extLst>
            </p:cNvPr>
            <p:cNvSpPr/>
            <p:nvPr/>
          </p:nvSpPr>
          <p:spPr>
            <a:xfrm>
              <a:off x="6558440" y="2106660"/>
              <a:ext cx="1252715" cy="707886"/>
            </a:xfrm>
            <a:prstGeom prst="rect">
              <a:avLst/>
            </a:prstGeom>
            <a:ln>
              <a:noFill/>
            </a:ln>
          </p:spPr>
          <p:txBody>
            <a:bodyPr wrap="none">
              <a:spAutoFit/>
            </a:bodyPr>
            <a:lstStyle/>
            <a:p>
              <a:pPr algn="ctr" fontAlgn="base"/>
              <a:r>
                <a:rPr lang="en-GB" sz="2000" b="1" dirty="0">
                  <a:solidFill>
                    <a:schemeClr val="bg1"/>
                  </a:solidFill>
                </a:rPr>
                <a:t>The </a:t>
              </a:r>
            </a:p>
            <a:p>
              <a:pPr algn="ctr" fontAlgn="base"/>
              <a:r>
                <a:rPr lang="en-GB" sz="2000" b="1" dirty="0">
                  <a:solidFill>
                    <a:schemeClr val="bg1"/>
                  </a:solidFill>
                </a:rPr>
                <a:t>Employer</a:t>
              </a:r>
              <a:r>
                <a:rPr lang="en-GB" sz="2000" dirty="0">
                  <a:solidFill>
                    <a:schemeClr val="bg1"/>
                  </a:solidFill>
                </a:rPr>
                <a:t> </a:t>
              </a:r>
            </a:p>
          </p:txBody>
        </p:sp>
      </p:grpSp>
      <p:grpSp>
        <p:nvGrpSpPr>
          <p:cNvPr id="7" name="Group 6">
            <a:extLst>
              <a:ext uri="{FF2B5EF4-FFF2-40B4-BE49-F238E27FC236}">
                <a16:creationId xmlns:a16="http://schemas.microsoft.com/office/drawing/2014/main" id="{8FC4EE9D-CE3C-7FEA-FF54-582DE777FCE0}"/>
              </a:ext>
            </a:extLst>
          </p:cNvPr>
          <p:cNvGrpSpPr/>
          <p:nvPr userDrawn="1"/>
        </p:nvGrpSpPr>
        <p:grpSpPr>
          <a:xfrm>
            <a:off x="7494106" y="4002304"/>
            <a:ext cx="2463790" cy="2391606"/>
            <a:chOff x="5501388" y="2706635"/>
            <a:chExt cx="2105897" cy="1981667"/>
          </a:xfrm>
        </p:grpSpPr>
        <p:sp>
          <p:nvSpPr>
            <p:cNvPr id="8" name="Oval 7">
              <a:extLst>
                <a:ext uri="{FF2B5EF4-FFF2-40B4-BE49-F238E27FC236}">
                  <a16:creationId xmlns:a16="http://schemas.microsoft.com/office/drawing/2014/main" id="{DB6A209E-D583-BAD5-CC2F-B7F6D7F2B637}"/>
                </a:ext>
              </a:extLst>
            </p:cNvPr>
            <p:cNvSpPr/>
            <p:nvPr/>
          </p:nvSpPr>
          <p:spPr>
            <a:xfrm>
              <a:off x="5501388" y="2706635"/>
              <a:ext cx="2105897" cy="1981667"/>
            </a:xfrm>
            <a:prstGeom prst="ellipse">
              <a:avLst/>
            </a:prstGeom>
            <a:noFill/>
            <a:ln w="63500">
              <a:solidFill>
                <a:srgbClr val="E30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Rectangle 8">
              <a:extLst>
                <a:ext uri="{FF2B5EF4-FFF2-40B4-BE49-F238E27FC236}">
                  <a16:creationId xmlns:a16="http://schemas.microsoft.com/office/drawing/2014/main" id="{5AA7AAC6-E97E-783F-1F75-12DAA5C64D3C}"/>
                </a:ext>
              </a:extLst>
            </p:cNvPr>
            <p:cNvSpPr/>
            <p:nvPr/>
          </p:nvSpPr>
          <p:spPr>
            <a:xfrm>
              <a:off x="5677281" y="3435470"/>
              <a:ext cx="1357616" cy="699264"/>
            </a:xfrm>
            <a:prstGeom prst="rect">
              <a:avLst/>
            </a:prstGeom>
          </p:spPr>
          <p:txBody>
            <a:bodyPr wrap="none">
              <a:spAutoFit/>
            </a:bodyPr>
            <a:lstStyle/>
            <a:p>
              <a:pPr algn="ctr"/>
              <a:r>
                <a:rPr lang="en-GB" sz="2000" b="1" dirty="0">
                  <a:solidFill>
                    <a:schemeClr val="bg1"/>
                  </a:solidFill>
                </a:rPr>
                <a:t>The </a:t>
              </a:r>
            </a:p>
            <a:p>
              <a:pPr algn="ctr"/>
              <a:r>
                <a:rPr lang="en-GB" sz="2000" b="1" dirty="0">
                  <a:solidFill>
                    <a:schemeClr val="bg1"/>
                  </a:solidFill>
                </a:rPr>
                <a:t>Apprentice</a:t>
              </a:r>
              <a:endParaRPr lang="en-GB" sz="2000" dirty="0">
                <a:solidFill>
                  <a:schemeClr val="bg1"/>
                </a:solidFill>
              </a:endParaRPr>
            </a:p>
          </p:txBody>
        </p:sp>
      </p:grpSp>
      <p:grpSp>
        <p:nvGrpSpPr>
          <p:cNvPr id="10" name="Group 9">
            <a:extLst>
              <a:ext uri="{FF2B5EF4-FFF2-40B4-BE49-F238E27FC236}">
                <a16:creationId xmlns:a16="http://schemas.microsoft.com/office/drawing/2014/main" id="{6A63C414-BB83-C0C9-D5E3-1660ECECEAAB}"/>
              </a:ext>
            </a:extLst>
          </p:cNvPr>
          <p:cNvGrpSpPr/>
          <p:nvPr userDrawn="1"/>
        </p:nvGrpSpPr>
        <p:grpSpPr>
          <a:xfrm>
            <a:off x="9234117" y="3944118"/>
            <a:ext cx="2463790" cy="2391606"/>
            <a:chOff x="6925561" y="2717000"/>
            <a:chExt cx="2105897" cy="1981667"/>
          </a:xfrm>
        </p:grpSpPr>
        <p:sp>
          <p:nvSpPr>
            <p:cNvPr id="11" name="Oval 10">
              <a:extLst>
                <a:ext uri="{FF2B5EF4-FFF2-40B4-BE49-F238E27FC236}">
                  <a16:creationId xmlns:a16="http://schemas.microsoft.com/office/drawing/2014/main" id="{58DB9C21-7FA7-6543-0A10-6C603E298CCB}"/>
                </a:ext>
              </a:extLst>
            </p:cNvPr>
            <p:cNvSpPr/>
            <p:nvPr/>
          </p:nvSpPr>
          <p:spPr>
            <a:xfrm>
              <a:off x="6925561" y="2717000"/>
              <a:ext cx="2105897" cy="1981667"/>
            </a:xfrm>
            <a:prstGeom prst="ellipse">
              <a:avLst/>
            </a:prstGeom>
            <a:noFill/>
            <a:ln w="63500">
              <a:solidFill>
                <a:srgbClr val="F6A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 name="Rectangle 11">
              <a:extLst>
                <a:ext uri="{FF2B5EF4-FFF2-40B4-BE49-F238E27FC236}">
                  <a16:creationId xmlns:a16="http://schemas.microsoft.com/office/drawing/2014/main" id="{5EBE086A-C192-689C-030C-13517E36CE60}"/>
                </a:ext>
              </a:extLst>
            </p:cNvPr>
            <p:cNvSpPr/>
            <p:nvPr/>
          </p:nvSpPr>
          <p:spPr>
            <a:xfrm>
              <a:off x="7544203" y="3421403"/>
              <a:ext cx="1129361" cy="1015663"/>
            </a:xfrm>
            <a:prstGeom prst="rect">
              <a:avLst/>
            </a:prstGeom>
          </p:spPr>
          <p:txBody>
            <a:bodyPr wrap="square">
              <a:spAutoFit/>
            </a:bodyPr>
            <a:lstStyle/>
            <a:p>
              <a:pPr algn="ctr" fontAlgn="base"/>
              <a:r>
                <a:rPr lang="en-GB" sz="2000" b="1" dirty="0">
                  <a:solidFill>
                    <a:schemeClr val="bg1"/>
                  </a:solidFill>
                </a:rPr>
                <a:t>The Training</a:t>
              </a:r>
            </a:p>
            <a:p>
              <a:pPr algn="ctr" fontAlgn="base"/>
              <a:r>
                <a:rPr lang="en-GB" sz="2000" b="1" dirty="0">
                  <a:solidFill>
                    <a:schemeClr val="bg1"/>
                  </a:solidFill>
                </a:rPr>
                <a:t>Provider</a:t>
              </a:r>
              <a:endParaRPr lang="en-GB" sz="2000" dirty="0">
                <a:solidFill>
                  <a:schemeClr val="bg1"/>
                </a:solidFill>
              </a:endParaRPr>
            </a:p>
          </p:txBody>
        </p:sp>
      </p:grpSp>
    </p:spTree>
    <p:extLst>
      <p:ext uri="{BB962C8B-B14F-4D97-AF65-F5344CB8AC3E}">
        <p14:creationId xmlns:p14="http://schemas.microsoft.com/office/powerpoint/2010/main" val="210307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359BE-DAA4-CC99-36A8-A56D8332793F}"/>
              </a:ext>
            </a:extLst>
          </p:cNvPr>
          <p:cNvSpPr>
            <a:spLocks noGrp="1"/>
          </p:cNvSpPr>
          <p:nvPr>
            <p:ph type="title" hasCustomPrompt="1"/>
          </p:nvPr>
        </p:nvSpPr>
        <p:spPr/>
        <p:txBody>
          <a:bodyPr/>
          <a:lstStyle/>
          <a:p>
            <a:r>
              <a:rPr lang="en-US" dirty="0"/>
              <a:t>Apprentice </a:t>
            </a:r>
            <a:r>
              <a:rPr lang="en-US" dirty="0" err="1"/>
              <a:t>responsiblities</a:t>
            </a:r>
            <a:endParaRPr lang="en-GB" dirty="0"/>
          </a:p>
        </p:txBody>
      </p:sp>
      <p:sp>
        <p:nvSpPr>
          <p:cNvPr id="3" name="Content Placeholder 2">
            <a:extLst>
              <a:ext uri="{FF2B5EF4-FFF2-40B4-BE49-F238E27FC236}">
                <a16:creationId xmlns:a16="http://schemas.microsoft.com/office/drawing/2014/main" id="{FE045FD5-E6C4-8820-978D-FB52CB2A4FD7}"/>
              </a:ext>
            </a:extLst>
          </p:cNvPr>
          <p:cNvSpPr txBox="1">
            <a:spLocks/>
          </p:cNvSpPr>
          <p:nvPr userDrawn="1"/>
        </p:nvSpPr>
        <p:spPr>
          <a:xfrm>
            <a:off x="621563" y="1774045"/>
            <a:ext cx="5762255" cy="45620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E3D7F"/>
                </a:solidFill>
                <a:latin typeface="+mn-lt"/>
                <a:ea typeface="+mn-ea"/>
                <a:cs typeface="+mn-cs"/>
              </a:defRPr>
            </a:lvl1pPr>
            <a:lvl2pPr marL="800100" indent="-3429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1E3D7F"/>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1E3D7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schemeClr val="bg1"/>
              </a:solidFill>
            </a:endParaRPr>
          </a:p>
          <a:p>
            <a:pPr marL="342900" indent="-342900">
              <a:buBlip>
                <a:blip r:embed="rId2"/>
              </a:buBlip>
            </a:pPr>
            <a:r>
              <a:rPr lang="en-GB" sz="2400" dirty="0">
                <a:solidFill>
                  <a:schemeClr val="bg1"/>
                </a:solidFill>
              </a:rPr>
              <a:t>Complete the work required,  meeting the targets set by the coach</a:t>
            </a:r>
          </a:p>
          <a:p>
            <a:pPr marL="342900" indent="-342900">
              <a:buBlip>
                <a:blip r:embed="rId2"/>
              </a:buBlip>
            </a:pPr>
            <a:r>
              <a:rPr lang="en-GB" sz="2400" dirty="0">
                <a:solidFill>
                  <a:schemeClr val="bg1"/>
                </a:solidFill>
              </a:rPr>
              <a:t>Attend any training sessions made available to you</a:t>
            </a:r>
          </a:p>
          <a:p>
            <a:pPr marL="342900" indent="-342900">
              <a:buBlip>
                <a:blip r:embed="rId2"/>
              </a:buBlip>
            </a:pPr>
            <a:r>
              <a:rPr lang="en-GB" sz="2400" dirty="0">
                <a:solidFill>
                  <a:schemeClr val="bg1"/>
                </a:solidFill>
              </a:rPr>
              <a:t>Communicate clearly and regularly with your coach</a:t>
            </a:r>
          </a:p>
          <a:p>
            <a:pPr marL="342900" indent="-342900">
              <a:buBlip>
                <a:blip r:embed="rId2"/>
              </a:buBlip>
            </a:pPr>
            <a:r>
              <a:rPr lang="en-GB" sz="2400" dirty="0">
                <a:solidFill>
                  <a:schemeClr val="bg1"/>
                </a:solidFill>
              </a:rPr>
              <a:t>Commence Skills Forward from the beginning of your programme completing 20% activity every month</a:t>
            </a:r>
          </a:p>
          <a:p>
            <a:pPr marL="342900" indent="-342900">
              <a:buBlip>
                <a:blip r:embed="rId2"/>
              </a:buBlip>
            </a:pPr>
            <a:r>
              <a:rPr lang="en-GB" sz="2400" dirty="0">
                <a:solidFill>
                  <a:schemeClr val="bg1"/>
                </a:solidFill>
              </a:rPr>
              <a:t>Record all off the Job training</a:t>
            </a:r>
          </a:p>
          <a:p>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endParaRPr lang="en-GB" sz="2400" dirty="0"/>
          </a:p>
          <a:p>
            <a:pPr marL="342900" indent="-342900">
              <a:buBlip>
                <a:blip r:embed="rId2"/>
              </a:buBlip>
            </a:pPr>
            <a:endParaRPr lang="en-GB" sz="2400" dirty="0"/>
          </a:p>
          <a:p>
            <a:endParaRPr lang="en-GB" sz="2000" dirty="0"/>
          </a:p>
        </p:txBody>
      </p:sp>
      <p:grpSp>
        <p:nvGrpSpPr>
          <p:cNvPr id="4" name="Group 3">
            <a:extLst>
              <a:ext uri="{FF2B5EF4-FFF2-40B4-BE49-F238E27FC236}">
                <a16:creationId xmlns:a16="http://schemas.microsoft.com/office/drawing/2014/main" id="{B1FE4634-FF01-B4EB-9228-AEBE579D86F1}"/>
              </a:ext>
            </a:extLst>
          </p:cNvPr>
          <p:cNvGrpSpPr/>
          <p:nvPr userDrawn="1"/>
        </p:nvGrpSpPr>
        <p:grpSpPr>
          <a:xfrm>
            <a:off x="6983333" y="694048"/>
            <a:ext cx="4306254" cy="1682396"/>
            <a:chOff x="4770284" y="1224831"/>
            <a:chExt cx="4306254" cy="1365703"/>
          </a:xfrm>
        </p:grpSpPr>
        <p:sp>
          <p:nvSpPr>
            <p:cNvPr id="5" name="Arrow: Circular 4">
              <a:extLst>
                <a:ext uri="{FF2B5EF4-FFF2-40B4-BE49-F238E27FC236}">
                  <a16:creationId xmlns:a16="http://schemas.microsoft.com/office/drawing/2014/main" id="{D9B73660-9EE2-BABF-278B-EEF74A4D0352}"/>
                </a:ext>
              </a:extLst>
            </p:cNvPr>
            <p:cNvSpPr/>
            <p:nvPr/>
          </p:nvSpPr>
          <p:spPr>
            <a:xfrm>
              <a:off x="4770284" y="1224831"/>
              <a:ext cx="4306254" cy="1365703"/>
            </a:xfrm>
            <a:prstGeom prst="circularArrow">
              <a:avLst>
                <a:gd name="adj1" fmla="val 10980"/>
                <a:gd name="adj2" fmla="val 1142322"/>
                <a:gd name="adj3" fmla="val 4500000"/>
                <a:gd name="adj4" fmla="val 10800000"/>
                <a:gd name="adj5" fmla="val 12500"/>
              </a:avLst>
            </a:prstGeom>
            <a:solidFill>
              <a:srgbClr val="1E3D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73AC08C3-5495-411E-FC09-A28384C05DA8}"/>
                </a:ext>
              </a:extLst>
            </p:cNvPr>
            <p:cNvSpPr/>
            <p:nvPr/>
          </p:nvSpPr>
          <p:spPr>
            <a:xfrm>
              <a:off x="5900111" y="1694948"/>
              <a:ext cx="1971114" cy="380880"/>
            </a:xfrm>
            <a:custGeom>
              <a:avLst/>
              <a:gdLst>
                <a:gd name="connsiteX0" fmla="*/ 0 w 1971114"/>
                <a:gd name="connsiteY0" fmla="*/ 0 h 380880"/>
                <a:gd name="connsiteX1" fmla="*/ 1971114 w 1971114"/>
                <a:gd name="connsiteY1" fmla="*/ 0 h 380880"/>
                <a:gd name="connsiteX2" fmla="*/ 1971114 w 1971114"/>
                <a:gd name="connsiteY2" fmla="*/ 380880 h 380880"/>
                <a:gd name="connsiteX3" fmla="*/ 0 w 1971114"/>
                <a:gd name="connsiteY3" fmla="*/ 380880 h 380880"/>
                <a:gd name="connsiteX4" fmla="*/ 0 w 1971114"/>
                <a:gd name="connsiteY4" fmla="*/ 0 h 38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114" h="380880">
                  <a:moveTo>
                    <a:pt x="0" y="0"/>
                  </a:moveTo>
                  <a:lnTo>
                    <a:pt x="1971114" y="0"/>
                  </a:lnTo>
                  <a:lnTo>
                    <a:pt x="1971114" y="380880"/>
                  </a:lnTo>
                  <a:lnTo>
                    <a:pt x="0" y="3808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Meet targets</a:t>
              </a:r>
            </a:p>
          </p:txBody>
        </p:sp>
      </p:grpSp>
      <p:grpSp>
        <p:nvGrpSpPr>
          <p:cNvPr id="7" name="Group 6">
            <a:extLst>
              <a:ext uri="{FF2B5EF4-FFF2-40B4-BE49-F238E27FC236}">
                <a16:creationId xmlns:a16="http://schemas.microsoft.com/office/drawing/2014/main" id="{8BF9A47A-3EAF-5D2C-3DFF-D69DFE60DCC6}"/>
              </a:ext>
            </a:extLst>
          </p:cNvPr>
          <p:cNvGrpSpPr/>
          <p:nvPr userDrawn="1"/>
        </p:nvGrpSpPr>
        <p:grpSpPr>
          <a:xfrm>
            <a:off x="6500841" y="1791861"/>
            <a:ext cx="3913129" cy="1682396"/>
            <a:chOff x="4569100" y="2010136"/>
            <a:chExt cx="3913129" cy="1364460"/>
          </a:xfrm>
        </p:grpSpPr>
        <p:sp>
          <p:nvSpPr>
            <p:cNvPr id="8" name="Shape 7">
              <a:extLst>
                <a:ext uri="{FF2B5EF4-FFF2-40B4-BE49-F238E27FC236}">
                  <a16:creationId xmlns:a16="http://schemas.microsoft.com/office/drawing/2014/main" id="{43E9FC98-B0A6-B4CC-B695-D74F75DD281A}"/>
                </a:ext>
              </a:extLst>
            </p:cNvPr>
            <p:cNvSpPr/>
            <p:nvPr/>
          </p:nvSpPr>
          <p:spPr>
            <a:xfrm>
              <a:off x="4605549" y="2010136"/>
              <a:ext cx="3876680" cy="1364460"/>
            </a:xfrm>
            <a:prstGeom prst="leftCircularArrow">
              <a:avLst>
                <a:gd name="adj1" fmla="val 10980"/>
                <a:gd name="adj2" fmla="val 1142322"/>
                <a:gd name="adj3" fmla="val 6300000"/>
                <a:gd name="adj4" fmla="val 18900000"/>
                <a:gd name="adj5" fmla="val 12500"/>
              </a:avLst>
            </a:prstGeom>
            <a:solidFill>
              <a:srgbClr val="F6AE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A6A4073F-8911-AD9F-1D47-AEA18F3A195F}"/>
                </a:ext>
              </a:extLst>
            </p:cNvPr>
            <p:cNvSpPr/>
            <p:nvPr/>
          </p:nvSpPr>
          <p:spPr>
            <a:xfrm>
              <a:off x="4569100" y="2492608"/>
              <a:ext cx="2218812" cy="380880"/>
            </a:xfrm>
            <a:custGeom>
              <a:avLst/>
              <a:gdLst>
                <a:gd name="connsiteX0" fmla="*/ 0 w 2218812"/>
                <a:gd name="connsiteY0" fmla="*/ 0 h 380880"/>
                <a:gd name="connsiteX1" fmla="*/ 2218812 w 2218812"/>
                <a:gd name="connsiteY1" fmla="*/ 0 h 380880"/>
                <a:gd name="connsiteX2" fmla="*/ 2218812 w 2218812"/>
                <a:gd name="connsiteY2" fmla="*/ 380880 h 380880"/>
                <a:gd name="connsiteX3" fmla="*/ 0 w 2218812"/>
                <a:gd name="connsiteY3" fmla="*/ 380880 h 380880"/>
                <a:gd name="connsiteX4" fmla="*/ 0 w 2218812"/>
                <a:gd name="connsiteY4" fmla="*/ 0 h 38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812" h="380880">
                  <a:moveTo>
                    <a:pt x="0" y="0"/>
                  </a:moveTo>
                  <a:lnTo>
                    <a:pt x="2218812" y="0"/>
                  </a:lnTo>
                  <a:lnTo>
                    <a:pt x="2218812" y="380880"/>
                  </a:lnTo>
                  <a:lnTo>
                    <a:pt x="0" y="3808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Attend sessions</a:t>
              </a:r>
            </a:p>
          </p:txBody>
        </p:sp>
      </p:grpSp>
      <p:grpSp>
        <p:nvGrpSpPr>
          <p:cNvPr id="10" name="Group 9">
            <a:extLst>
              <a:ext uri="{FF2B5EF4-FFF2-40B4-BE49-F238E27FC236}">
                <a16:creationId xmlns:a16="http://schemas.microsoft.com/office/drawing/2014/main" id="{2CC61941-FBF6-8D38-69C7-080043DC7E1E}"/>
              </a:ext>
            </a:extLst>
          </p:cNvPr>
          <p:cNvGrpSpPr/>
          <p:nvPr userDrawn="1"/>
        </p:nvGrpSpPr>
        <p:grpSpPr>
          <a:xfrm>
            <a:off x="6983333" y="2830939"/>
            <a:ext cx="4655391" cy="1682396"/>
            <a:chOff x="4842738" y="2797725"/>
            <a:chExt cx="4655391" cy="1365703"/>
          </a:xfrm>
        </p:grpSpPr>
        <p:sp>
          <p:nvSpPr>
            <p:cNvPr id="11" name="Arrow: Circular 10">
              <a:extLst>
                <a:ext uri="{FF2B5EF4-FFF2-40B4-BE49-F238E27FC236}">
                  <a16:creationId xmlns:a16="http://schemas.microsoft.com/office/drawing/2014/main" id="{E6FABD72-9BEA-7BF7-7928-68CB7ADE79F0}"/>
                </a:ext>
              </a:extLst>
            </p:cNvPr>
            <p:cNvSpPr/>
            <p:nvPr/>
          </p:nvSpPr>
          <p:spPr>
            <a:xfrm>
              <a:off x="4842738" y="2797725"/>
              <a:ext cx="4161074" cy="1365703"/>
            </a:xfrm>
            <a:prstGeom prst="circularArrow">
              <a:avLst>
                <a:gd name="adj1" fmla="val 10980"/>
                <a:gd name="adj2" fmla="val 1142322"/>
                <a:gd name="adj3" fmla="val 4500000"/>
                <a:gd name="adj4" fmla="val 13500000"/>
                <a:gd name="adj5" fmla="val 12500"/>
              </a:avLst>
            </a:prstGeom>
            <a:solidFill>
              <a:srgbClr val="E30E2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86176AE4-1E5C-8284-5873-D9B4D83A6411}"/>
                </a:ext>
              </a:extLst>
            </p:cNvPr>
            <p:cNvSpPr/>
            <p:nvPr/>
          </p:nvSpPr>
          <p:spPr>
            <a:xfrm>
              <a:off x="6287640" y="3276113"/>
              <a:ext cx="3210489" cy="380880"/>
            </a:xfrm>
            <a:custGeom>
              <a:avLst/>
              <a:gdLst>
                <a:gd name="connsiteX0" fmla="*/ 0 w 3210489"/>
                <a:gd name="connsiteY0" fmla="*/ 0 h 380880"/>
                <a:gd name="connsiteX1" fmla="*/ 3210489 w 3210489"/>
                <a:gd name="connsiteY1" fmla="*/ 0 h 380880"/>
                <a:gd name="connsiteX2" fmla="*/ 3210489 w 3210489"/>
                <a:gd name="connsiteY2" fmla="*/ 380880 h 380880"/>
                <a:gd name="connsiteX3" fmla="*/ 0 w 3210489"/>
                <a:gd name="connsiteY3" fmla="*/ 380880 h 380880"/>
                <a:gd name="connsiteX4" fmla="*/ 0 w 3210489"/>
                <a:gd name="connsiteY4" fmla="*/ 0 h 38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0489" h="380880">
                  <a:moveTo>
                    <a:pt x="0" y="0"/>
                  </a:moveTo>
                  <a:lnTo>
                    <a:pt x="3210489" y="0"/>
                  </a:lnTo>
                  <a:lnTo>
                    <a:pt x="3210489" y="380880"/>
                  </a:lnTo>
                  <a:lnTo>
                    <a:pt x="0" y="3808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Communicate</a:t>
              </a:r>
            </a:p>
          </p:txBody>
        </p:sp>
      </p:grpSp>
      <p:grpSp>
        <p:nvGrpSpPr>
          <p:cNvPr id="13" name="Group 12">
            <a:extLst>
              <a:ext uri="{FF2B5EF4-FFF2-40B4-BE49-F238E27FC236}">
                <a16:creationId xmlns:a16="http://schemas.microsoft.com/office/drawing/2014/main" id="{48BE1E7D-E2A5-09C8-FC4E-E65080091F54}"/>
              </a:ext>
            </a:extLst>
          </p:cNvPr>
          <p:cNvGrpSpPr/>
          <p:nvPr userDrawn="1"/>
        </p:nvGrpSpPr>
        <p:grpSpPr>
          <a:xfrm>
            <a:off x="6618381" y="4036098"/>
            <a:ext cx="3795589" cy="1365703"/>
            <a:chOff x="4646095" y="3583732"/>
            <a:chExt cx="3795589" cy="1365703"/>
          </a:xfrm>
        </p:grpSpPr>
        <p:sp>
          <p:nvSpPr>
            <p:cNvPr id="14" name="Shape 13">
              <a:extLst>
                <a:ext uri="{FF2B5EF4-FFF2-40B4-BE49-F238E27FC236}">
                  <a16:creationId xmlns:a16="http://schemas.microsoft.com/office/drawing/2014/main" id="{D3312762-5553-2626-A69C-DF061E0289DB}"/>
                </a:ext>
              </a:extLst>
            </p:cNvPr>
            <p:cNvSpPr/>
            <p:nvPr/>
          </p:nvSpPr>
          <p:spPr>
            <a:xfrm>
              <a:off x="4646095" y="3583732"/>
              <a:ext cx="3795589" cy="1365703"/>
            </a:xfrm>
            <a:prstGeom prst="leftCircularArrow">
              <a:avLst>
                <a:gd name="adj1" fmla="val 10980"/>
                <a:gd name="adj2" fmla="val 1142322"/>
                <a:gd name="adj3" fmla="val 6300000"/>
                <a:gd name="adj4" fmla="val 18900000"/>
                <a:gd name="adj5" fmla="val 12500"/>
              </a:avLst>
            </a:prstGeom>
            <a:solidFill>
              <a:srgbClr val="58398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4233FB4E-87AC-FD34-030A-D9E02B6405F0}"/>
                </a:ext>
              </a:extLst>
            </p:cNvPr>
            <p:cNvSpPr/>
            <p:nvPr/>
          </p:nvSpPr>
          <p:spPr>
            <a:xfrm>
              <a:off x="4734918" y="4059619"/>
              <a:ext cx="3279166" cy="380880"/>
            </a:xfrm>
            <a:custGeom>
              <a:avLst/>
              <a:gdLst>
                <a:gd name="connsiteX0" fmla="*/ 0 w 2427978"/>
                <a:gd name="connsiteY0" fmla="*/ 0 h 380880"/>
                <a:gd name="connsiteX1" fmla="*/ 2427978 w 2427978"/>
                <a:gd name="connsiteY1" fmla="*/ 0 h 380880"/>
                <a:gd name="connsiteX2" fmla="*/ 2427978 w 2427978"/>
                <a:gd name="connsiteY2" fmla="*/ 380880 h 380880"/>
                <a:gd name="connsiteX3" fmla="*/ 0 w 2427978"/>
                <a:gd name="connsiteY3" fmla="*/ 380880 h 380880"/>
                <a:gd name="connsiteX4" fmla="*/ 0 w 2427978"/>
                <a:gd name="connsiteY4" fmla="*/ 0 h 38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978" h="380880">
                  <a:moveTo>
                    <a:pt x="0" y="0"/>
                  </a:moveTo>
                  <a:lnTo>
                    <a:pt x="2427978" y="0"/>
                  </a:lnTo>
                  <a:lnTo>
                    <a:pt x="2427978" y="380880"/>
                  </a:lnTo>
                  <a:lnTo>
                    <a:pt x="0" y="3808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Complete English and maths </a:t>
              </a:r>
            </a:p>
          </p:txBody>
        </p:sp>
      </p:grpSp>
      <p:grpSp>
        <p:nvGrpSpPr>
          <p:cNvPr id="16" name="Group 15">
            <a:extLst>
              <a:ext uri="{FF2B5EF4-FFF2-40B4-BE49-F238E27FC236}">
                <a16:creationId xmlns:a16="http://schemas.microsoft.com/office/drawing/2014/main" id="{3EFC73A6-E2CB-B6E6-5062-B01635C98E81}"/>
              </a:ext>
            </a:extLst>
          </p:cNvPr>
          <p:cNvGrpSpPr/>
          <p:nvPr userDrawn="1"/>
        </p:nvGrpSpPr>
        <p:grpSpPr>
          <a:xfrm>
            <a:off x="7071689" y="5013004"/>
            <a:ext cx="4217898" cy="1511913"/>
            <a:chOff x="4815222" y="4459228"/>
            <a:chExt cx="4217898" cy="1173940"/>
          </a:xfrm>
        </p:grpSpPr>
        <p:sp>
          <p:nvSpPr>
            <p:cNvPr id="17" name="Block Arc 16">
              <a:extLst>
                <a:ext uri="{FF2B5EF4-FFF2-40B4-BE49-F238E27FC236}">
                  <a16:creationId xmlns:a16="http://schemas.microsoft.com/office/drawing/2014/main" id="{1E8DBCF7-74E8-63D5-4D71-F79082B578D3}"/>
                </a:ext>
              </a:extLst>
            </p:cNvPr>
            <p:cNvSpPr/>
            <p:nvPr/>
          </p:nvSpPr>
          <p:spPr>
            <a:xfrm>
              <a:off x="4815222" y="4459228"/>
              <a:ext cx="4217898" cy="1173940"/>
            </a:xfrm>
            <a:prstGeom prst="blockArc">
              <a:avLst>
                <a:gd name="adj1" fmla="val 13500000"/>
                <a:gd name="adj2" fmla="val 10800000"/>
                <a:gd name="adj3" fmla="val 12740"/>
              </a:avLst>
            </a:prstGeom>
            <a:solidFill>
              <a:srgbClr val="1AA23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Freeform: Shape 17">
              <a:extLst>
                <a:ext uri="{FF2B5EF4-FFF2-40B4-BE49-F238E27FC236}">
                  <a16:creationId xmlns:a16="http://schemas.microsoft.com/office/drawing/2014/main" id="{67955363-A21A-F1E4-1AE4-3954891687B7}"/>
                </a:ext>
              </a:extLst>
            </p:cNvPr>
            <p:cNvSpPr/>
            <p:nvPr/>
          </p:nvSpPr>
          <p:spPr>
            <a:xfrm>
              <a:off x="5331058" y="4864795"/>
              <a:ext cx="3183922" cy="380880"/>
            </a:xfrm>
            <a:custGeom>
              <a:avLst/>
              <a:gdLst>
                <a:gd name="connsiteX0" fmla="*/ 0 w 3183922"/>
                <a:gd name="connsiteY0" fmla="*/ 0 h 380880"/>
                <a:gd name="connsiteX1" fmla="*/ 3183922 w 3183922"/>
                <a:gd name="connsiteY1" fmla="*/ 0 h 380880"/>
                <a:gd name="connsiteX2" fmla="*/ 3183922 w 3183922"/>
                <a:gd name="connsiteY2" fmla="*/ 380880 h 380880"/>
                <a:gd name="connsiteX3" fmla="*/ 0 w 3183922"/>
                <a:gd name="connsiteY3" fmla="*/ 380880 h 380880"/>
                <a:gd name="connsiteX4" fmla="*/ 0 w 3183922"/>
                <a:gd name="connsiteY4" fmla="*/ 0 h 38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3922" h="380880">
                  <a:moveTo>
                    <a:pt x="0" y="0"/>
                  </a:moveTo>
                  <a:lnTo>
                    <a:pt x="3183922" y="0"/>
                  </a:lnTo>
                  <a:lnTo>
                    <a:pt x="3183922" y="380880"/>
                  </a:lnTo>
                  <a:lnTo>
                    <a:pt x="0" y="3808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Record off the job training </a:t>
              </a:r>
            </a:p>
          </p:txBody>
        </p:sp>
      </p:grpSp>
    </p:spTree>
    <p:extLst>
      <p:ext uri="{BB962C8B-B14F-4D97-AF65-F5344CB8AC3E}">
        <p14:creationId xmlns:p14="http://schemas.microsoft.com/office/powerpoint/2010/main" val="185311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3F475-0DCF-664D-5B7B-167E45497E29}"/>
              </a:ext>
            </a:extLst>
          </p:cNvPr>
          <p:cNvSpPr>
            <a:spLocks noGrp="1"/>
          </p:cNvSpPr>
          <p:nvPr>
            <p:ph type="title" hasCustomPrompt="1"/>
          </p:nvPr>
        </p:nvSpPr>
        <p:spPr/>
        <p:txBody>
          <a:bodyPr/>
          <a:lstStyle>
            <a:lvl1pPr>
              <a:defRPr/>
            </a:lvl1pPr>
          </a:lstStyle>
          <a:p>
            <a:r>
              <a:rPr lang="en-US" dirty="0"/>
              <a:t>Employer responsibilities</a:t>
            </a:r>
            <a:endParaRPr lang="en-GB" dirty="0"/>
          </a:p>
        </p:txBody>
      </p:sp>
      <p:sp>
        <p:nvSpPr>
          <p:cNvPr id="3" name="Content Placeholder 2">
            <a:extLst>
              <a:ext uri="{FF2B5EF4-FFF2-40B4-BE49-F238E27FC236}">
                <a16:creationId xmlns:a16="http://schemas.microsoft.com/office/drawing/2014/main" id="{531F1AC4-3EAD-262A-4413-BBAD0AA50924}"/>
              </a:ext>
            </a:extLst>
          </p:cNvPr>
          <p:cNvSpPr txBox="1">
            <a:spLocks/>
          </p:cNvSpPr>
          <p:nvPr userDrawn="1"/>
        </p:nvSpPr>
        <p:spPr>
          <a:xfrm>
            <a:off x="561975" y="1461790"/>
            <a:ext cx="5792210" cy="55249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E3D7F"/>
                </a:solidFill>
                <a:latin typeface="+mn-lt"/>
                <a:ea typeface="+mn-ea"/>
                <a:cs typeface="+mn-cs"/>
              </a:defRPr>
            </a:lvl1pPr>
            <a:lvl2pPr marL="800100" indent="-3429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1E3D7F"/>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1E3D7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schemeClr val="bg1"/>
              </a:solidFill>
            </a:endParaRPr>
          </a:p>
          <a:p>
            <a:pPr marL="342900" indent="-342900">
              <a:buBlip>
                <a:blip r:embed="rId2"/>
              </a:buBlip>
            </a:pPr>
            <a:r>
              <a:rPr lang="en-GB" sz="1800" b="1" dirty="0">
                <a:solidFill>
                  <a:schemeClr val="bg1"/>
                </a:solidFill>
              </a:rPr>
              <a:t>Develop the apprentice in your workplace</a:t>
            </a:r>
            <a:r>
              <a:rPr lang="en-GB" sz="1800" dirty="0">
                <a:solidFill>
                  <a:schemeClr val="bg1"/>
                </a:solidFill>
              </a:rPr>
              <a:t> – generally demonstrating job skills and also supporting competency development for the standard. </a:t>
            </a:r>
          </a:p>
          <a:p>
            <a:pPr marL="342900" indent="-342900">
              <a:buBlip>
                <a:blip r:embed="rId2"/>
              </a:buBlip>
            </a:pPr>
            <a:r>
              <a:rPr lang="en-GB" sz="1800" dirty="0">
                <a:solidFill>
                  <a:schemeClr val="bg1"/>
                </a:solidFill>
              </a:rPr>
              <a:t>Allow the learner to </a:t>
            </a:r>
            <a:r>
              <a:rPr lang="en-GB" sz="1800" b="1" dirty="0">
                <a:solidFill>
                  <a:schemeClr val="bg1"/>
                </a:solidFill>
              </a:rPr>
              <a:t>attend all workshops and give time for study</a:t>
            </a:r>
            <a:r>
              <a:rPr lang="en-GB" sz="1800" dirty="0">
                <a:solidFill>
                  <a:schemeClr val="bg1"/>
                </a:solidFill>
              </a:rPr>
              <a:t> during the working week. (20% off the job). The workshops should be attended during working hours and should not be immediately prior to or after a night shift. </a:t>
            </a:r>
          </a:p>
          <a:p>
            <a:pPr marL="342900" indent="-342900">
              <a:buBlip>
                <a:blip r:embed="rId2"/>
              </a:buBlip>
            </a:pPr>
            <a:r>
              <a:rPr lang="en-GB" sz="1800" b="1" dirty="0">
                <a:solidFill>
                  <a:schemeClr val="bg1"/>
                </a:solidFill>
              </a:rPr>
              <a:t>Support the apprentice to undertake all tasks</a:t>
            </a:r>
            <a:r>
              <a:rPr lang="en-GB" sz="1800" dirty="0">
                <a:solidFill>
                  <a:schemeClr val="bg1"/>
                </a:solidFill>
              </a:rPr>
              <a:t> included in the programme in your department, and by making arrangements for them to go to other departments/ training sessions</a:t>
            </a:r>
          </a:p>
          <a:p>
            <a:pPr marL="342900" indent="-342900">
              <a:buBlip>
                <a:blip r:embed="rId2"/>
              </a:buBlip>
            </a:pPr>
            <a:r>
              <a:rPr lang="en-GB" sz="1800" dirty="0">
                <a:solidFill>
                  <a:schemeClr val="bg1"/>
                </a:solidFill>
              </a:rPr>
              <a:t>Managers to attend 10-12 weekly formal reviews with the coach and apprentice. </a:t>
            </a:r>
          </a:p>
          <a:p>
            <a:pPr marL="342900" indent="-342900">
              <a:buBlip>
                <a:blip r:embed="rId2"/>
              </a:buBlip>
            </a:pPr>
            <a:r>
              <a:rPr lang="en-GB" sz="1800" dirty="0">
                <a:solidFill>
                  <a:schemeClr val="bg1"/>
                </a:solidFill>
              </a:rPr>
              <a:t>Communicate any cause for concerns as early as possible </a:t>
            </a:r>
          </a:p>
          <a:p>
            <a:pPr marL="342900" indent="-342900">
              <a:buBlip>
                <a:blip r:embed="rId2"/>
              </a:buBlip>
            </a:pPr>
            <a:endParaRPr lang="en-GB" sz="2000" dirty="0"/>
          </a:p>
          <a:p>
            <a:pPr marL="444500" lvl="1" indent="0">
              <a:buNone/>
            </a:pPr>
            <a:endParaRPr lang="en-GB" sz="22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endParaRPr lang="en-GB" sz="2400" dirty="0"/>
          </a:p>
          <a:p>
            <a:pPr marL="342900" indent="-342900">
              <a:buBlip>
                <a:blip r:embed="rId2"/>
              </a:buBlip>
            </a:pPr>
            <a:endParaRPr lang="en-GB" sz="2400" dirty="0"/>
          </a:p>
          <a:p>
            <a:endParaRPr lang="en-GB" sz="2000" dirty="0"/>
          </a:p>
        </p:txBody>
      </p:sp>
      <p:grpSp>
        <p:nvGrpSpPr>
          <p:cNvPr id="4" name="Group 3">
            <a:extLst>
              <a:ext uri="{FF2B5EF4-FFF2-40B4-BE49-F238E27FC236}">
                <a16:creationId xmlns:a16="http://schemas.microsoft.com/office/drawing/2014/main" id="{602995FC-93A7-9334-D58D-50DD10E8777A}"/>
              </a:ext>
            </a:extLst>
          </p:cNvPr>
          <p:cNvGrpSpPr/>
          <p:nvPr userDrawn="1"/>
        </p:nvGrpSpPr>
        <p:grpSpPr>
          <a:xfrm>
            <a:off x="6941506" y="219458"/>
            <a:ext cx="4053339" cy="1951328"/>
            <a:chOff x="5090660" y="1165124"/>
            <a:chExt cx="4053339" cy="1419590"/>
          </a:xfrm>
        </p:grpSpPr>
        <p:sp>
          <p:nvSpPr>
            <p:cNvPr id="5" name="Arrow: Circular 4">
              <a:extLst>
                <a:ext uri="{FF2B5EF4-FFF2-40B4-BE49-F238E27FC236}">
                  <a16:creationId xmlns:a16="http://schemas.microsoft.com/office/drawing/2014/main" id="{FA747750-D04E-0A9A-B64F-632BA7E47B8E}"/>
                </a:ext>
              </a:extLst>
            </p:cNvPr>
            <p:cNvSpPr/>
            <p:nvPr/>
          </p:nvSpPr>
          <p:spPr>
            <a:xfrm>
              <a:off x="5090660" y="1165124"/>
              <a:ext cx="4053339" cy="1419590"/>
            </a:xfrm>
            <a:prstGeom prst="circularArrow">
              <a:avLst>
                <a:gd name="adj1" fmla="val 10980"/>
                <a:gd name="adj2" fmla="val 1142322"/>
                <a:gd name="adj3" fmla="val 4500000"/>
                <a:gd name="adj4" fmla="val 10800000"/>
                <a:gd name="adj5" fmla="val 12500"/>
              </a:avLst>
            </a:prstGeom>
            <a:solidFill>
              <a:srgbClr val="1E3D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A180CD68-5040-CA39-DA66-6B37792CC578}"/>
                </a:ext>
              </a:extLst>
            </p:cNvPr>
            <p:cNvSpPr/>
            <p:nvPr/>
          </p:nvSpPr>
          <p:spPr>
            <a:xfrm>
              <a:off x="5832423" y="1608825"/>
              <a:ext cx="2752171" cy="395909"/>
            </a:xfrm>
            <a:custGeom>
              <a:avLst/>
              <a:gdLst>
                <a:gd name="connsiteX0" fmla="*/ 0 w 1966135"/>
                <a:gd name="connsiteY0" fmla="*/ 0 h 379918"/>
                <a:gd name="connsiteX1" fmla="*/ 1966135 w 1966135"/>
                <a:gd name="connsiteY1" fmla="*/ 0 h 379918"/>
                <a:gd name="connsiteX2" fmla="*/ 1966135 w 1966135"/>
                <a:gd name="connsiteY2" fmla="*/ 379918 h 379918"/>
                <a:gd name="connsiteX3" fmla="*/ 0 w 1966135"/>
                <a:gd name="connsiteY3" fmla="*/ 379918 h 379918"/>
                <a:gd name="connsiteX4" fmla="*/ 0 w 1966135"/>
                <a:gd name="connsiteY4" fmla="*/ 0 h 37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135" h="379918">
                  <a:moveTo>
                    <a:pt x="0" y="0"/>
                  </a:moveTo>
                  <a:lnTo>
                    <a:pt x="1966135" y="0"/>
                  </a:lnTo>
                  <a:lnTo>
                    <a:pt x="1966135" y="379918"/>
                  </a:lnTo>
                  <a:lnTo>
                    <a:pt x="0" y="3799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Develop </a:t>
              </a:r>
              <a:r>
                <a:rPr lang="en-GB" sz="1600" dirty="0">
                  <a:solidFill>
                    <a:schemeClr val="bg1"/>
                  </a:solidFill>
                  <a:latin typeface="Arial" panose="020B0604020202020204" pitchFamily="34" charset="0"/>
                  <a:cs typeface="Arial" panose="020B0604020202020204" pitchFamily="34" charset="0"/>
                </a:rPr>
                <a:t>apprentice</a:t>
              </a:r>
              <a:endParaRPr lang="en-GB" sz="1600" kern="1200"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71E8DF1E-59FC-0C30-C630-A87E36449C8E}"/>
              </a:ext>
            </a:extLst>
          </p:cNvPr>
          <p:cNvGrpSpPr/>
          <p:nvPr userDrawn="1"/>
        </p:nvGrpSpPr>
        <p:grpSpPr>
          <a:xfrm>
            <a:off x="6654679" y="3825601"/>
            <a:ext cx="3572667" cy="1745809"/>
            <a:chOff x="4973764" y="3617102"/>
            <a:chExt cx="3572667" cy="1419590"/>
          </a:xfrm>
        </p:grpSpPr>
        <p:sp>
          <p:nvSpPr>
            <p:cNvPr id="8" name="Shape 7">
              <a:extLst>
                <a:ext uri="{FF2B5EF4-FFF2-40B4-BE49-F238E27FC236}">
                  <a16:creationId xmlns:a16="http://schemas.microsoft.com/office/drawing/2014/main" id="{3E312B89-E5D0-54CC-FA1F-6EDB987C2A9F}"/>
                </a:ext>
              </a:extLst>
            </p:cNvPr>
            <p:cNvSpPr/>
            <p:nvPr/>
          </p:nvSpPr>
          <p:spPr>
            <a:xfrm>
              <a:off x="4973764" y="3617102"/>
              <a:ext cx="3572667" cy="1419590"/>
            </a:xfrm>
            <a:prstGeom prst="leftCircularArrow">
              <a:avLst>
                <a:gd name="adj1" fmla="val 10980"/>
                <a:gd name="adj2" fmla="val 1142322"/>
                <a:gd name="adj3" fmla="val 6300000"/>
                <a:gd name="adj4" fmla="val 18900000"/>
                <a:gd name="adj5" fmla="val 12500"/>
              </a:avLst>
            </a:prstGeom>
            <a:solidFill>
              <a:srgbClr val="58398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8B0E1E96-DC54-A74C-2F6F-F8679AEF1861}"/>
                </a:ext>
              </a:extLst>
            </p:cNvPr>
            <p:cNvSpPr/>
            <p:nvPr/>
          </p:nvSpPr>
          <p:spPr>
            <a:xfrm>
              <a:off x="5090660" y="4151568"/>
              <a:ext cx="2285378" cy="395909"/>
            </a:xfrm>
            <a:custGeom>
              <a:avLst/>
              <a:gdLst>
                <a:gd name="connsiteX0" fmla="*/ 0 w 2421846"/>
                <a:gd name="connsiteY0" fmla="*/ 0 h 379918"/>
                <a:gd name="connsiteX1" fmla="*/ 2421846 w 2421846"/>
                <a:gd name="connsiteY1" fmla="*/ 0 h 379918"/>
                <a:gd name="connsiteX2" fmla="*/ 2421846 w 2421846"/>
                <a:gd name="connsiteY2" fmla="*/ 379918 h 379918"/>
                <a:gd name="connsiteX3" fmla="*/ 0 w 2421846"/>
                <a:gd name="connsiteY3" fmla="*/ 379918 h 379918"/>
                <a:gd name="connsiteX4" fmla="*/ 0 w 2421846"/>
                <a:gd name="connsiteY4" fmla="*/ 0 h 37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846" h="379918">
                  <a:moveTo>
                    <a:pt x="0" y="0"/>
                  </a:moveTo>
                  <a:lnTo>
                    <a:pt x="2421846" y="0"/>
                  </a:lnTo>
                  <a:lnTo>
                    <a:pt x="2421846" y="379918"/>
                  </a:lnTo>
                  <a:lnTo>
                    <a:pt x="0" y="3799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Attend reviews </a:t>
              </a:r>
            </a:p>
          </p:txBody>
        </p:sp>
      </p:grpSp>
      <p:grpSp>
        <p:nvGrpSpPr>
          <p:cNvPr id="10" name="Group 9">
            <a:extLst>
              <a:ext uri="{FF2B5EF4-FFF2-40B4-BE49-F238E27FC236}">
                <a16:creationId xmlns:a16="http://schemas.microsoft.com/office/drawing/2014/main" id="{81C2BB42-9454-67C3-3066-97DF61C48E5E}"/>
              </a:ext>
            </a:extLst>
          </p:cNvPr>
          <p:cNvGrpSpPr/>
          <p:nvPr userDrawn="1"/>
        </p:nvGrpSpPr>
        <p:grpSpPr>
          <a:xfrm>
            <a:off x="7193239" y="5098528"/>
            <a:ext cx="3801606" cy="1547400"/>
            <a:chOff x="5217242" y="4527143"/>
            <a:chExt cx="3801606" cy="1220261"/>
          </a:xfrm>
        </p:grpSpPr>
        <p:sp>
          <p:nvSpPr>
            <p:cNvPr id="11" name="Freeform: Shape 10">
              <a:extLst>
                <a:ext uri="{FF2B5EF4-FFF2-40B4-BE49-F238E27FC236}">
                  <a16:creationId xmlns:a16="http://schemas.microsoft.com/office/drawing/2014/main" id="{ED4F66D5-6782-2A57-D28B-53F46E809FED}"/>
                </a:ext>
              </a:extLst>
            </p:cNvPr>
            <p:cNvSpPr/>
            <p:nvPr/>
          </p:nvSpPr>
          <p:spPr>
            <a:xfrm>
              <a:off x="5662759" y="4996138"/>
              <a:ext cx="2908883" cy="395909"/>
            </a:xfrm>
            <a:custGeom>
              <a:avLst/>
              <a:gdLst>
                <a:gd name="connsiteX0" fmla="*/ 0 w 2213208"/>
                <a:gd name="connsiteY0" fmla="*/ 0 h 379918"/>
                <a:gd name="connsiteX1" fmla="*/ 2213208 w 2213208"/>
                <a:gd name="connsiteY1" fmla="*/ 0 h 379918"/>
                <a:gd name="connsiteX2" fmla="*/ 2213208 w 2213208"/>
                <a:gd name="connsiteY2" fmla="*/ 379918 h 379918"/>
                <a:gd name="connsiteX3" fmla="*/ 0 w 2213208"/>
                <a:gd name="connsiteY3" fmla="*/ 379918 h 379918"/>
                <a:gd name="connsiteX4" fmla="*/ 0 w 2213208"/>
                <a:gd name="connsiteY4" fmla="*/ 0 h 37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208" h="379918">
                  <a:moveTo>
                    <a:pt x="0" y="0"/>
                  </a:moveTo>
                  <a:lnTo>
                    <a:pt x="2213208" y="0"/>
                  </a:lnTo>
                  <a:lnTo>
                    <a:pt x="2213208" y="379918"/>
                  </a:lnTo>
                  <a:lnTo>
                    <a:pt x="0" y="3799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Communicate with Dynamic </a:t>
              </a:r>
            </a:p>
          </p:txBody>
        </p:sp>
        <p:sp>
          <p:nvSpPr>
            <p:cNvPr id="12" name="Block Arc 11">
              <a:extLst>
                <a:ext uri="{FF2B5EF4-FFF2-40B4-BE49-F238E27FC236}">
                  <a16:creationId xmlns:a16="http://schemas.microsoft.com/office/drawing/2014/main" id="{0A1EBF2E-5C1C-44D9-D78D-FB39BFAC846A}"/>
                </a:ext>
              </a:extLst>
            </p:cNvPr>
            <p:cNvSpPr/>
            <p:nvPr/>
          </p:nvSpPr>
          <p:spPr>
            <a:xfrm>
              <a:off x="5217242" y="4527143"/>
              <a:ext cx="3801606" cy="1220261"/>
            </a:xfrm>
            <a:prstGeom prst="blockArc">
              <a:avLst>
                <a:gd name="adj1" fmla="val 13500000"/>
                <a:gd name="adj2" fmla="val 10800000"/>
                <a:gd name="adj3" fmla="val 12740"/>
              </a:avLst>
            </a:prstGeom>
            <a:solidFill>
              <a:srgbClr val="1AA23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grpSp>
        <p:nvGrpSpPr>
          <p:cNvPr id="13" name="Group 12">
            <a:extLst>
              <a:ext uri="{FF2B5EF4-FFF2-40B4-BE49-F238E27FC236}">
                <a16:creationId xmlns:a16="http://schemas.microsoft.com/office/drawing/2014/main" id="{AE8802E0-5234-B673-BF65-288D9C204017}"/>
              </a:ext>
            </a:extLst>
          </p:cNvPr>
          <p:cNvGrpSpPr/>
          <p:nvPr userDrawn="1"/>
        </p:nvGrpSpPr>
        <p:grpSpPr>
          <a:xfrm>
            <a:off x="6515446" y="1526467"/>
            <a:ext cx="4028889" cy="1772764"/>
            <a:chOff x="4935600" y="1981416"/>
            <a:chExt cx="4028889" cy="1418299"/>
          </a:xfrm>
        </p:grpSpPr>
        <p:sp>
          <p:nvSpPr>
            <p:cNvPr id="14" name="Shape 13">
              <a:extLst>
                <a:ext uri="{FF2B5EF4-FFF2-40B4-BE49-F238E27FC236}">
                  <a16:creationId xmlns:a16="http://schemas.microsoft.com/office/drawing/2014/main" id="{51D439C0-8CF5-F00E-1415-52A5286F1528}"/>
                </a:ext>
              </a:extLst>
            </p:cNvPr>
            <p:cNvSpPr/>
            <p:nvPr/>
          </p:nvSpPr>
          <p:spPr>
            <a:xfrm>
              <a:off x="4935600" y="1981416"/>
              <a:ext cx="3648995" cy="1418299"/>
            </a:xfrm>
            <a:prstGeom prst="leftCircularArrow">
              <a:avLst>
                <a:gd name="adj1" fmla="val 10980"/>
                <a:gd name="adj2" fmla="val 1142322"/>
                <a:gd name="adj3" fmla="val 6300000"/>
                <a:gd name="adj4" fmla="val 18900000"/>
                <a:gd name="adj5" fmla="val 12500"/>
              </a:avLst>
            </a:prstGeom>
            <a:solidFill>
              <a:srgbClr val="F6AE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54F00998-EA6D-60F8-A4BC-E3BF5D870C15}"/>
                </a:ext>
              </a:extLst>
            </p:cNvPr>
            <p:cNvSpPr/>
            <p:nvPr/>
          </p:nvSpPr>
          <p:spPr>
            <a:xfrm>
              <a:off x="5269913" y="2492609"/>
              <a:ext cx="3694576" cy="395909"/>
            </a:xfrm>
            <a:custGeom>
              <a:avLst/>
              <a:gdLst>
                <a:gd name="connsiteX0" fmla="*/ 0 w 3474318"/>
                <a:gd name="connsiteY0" fmla="*/ 0 h 379918"/>
                <a:gd name="connsiteX1" fmla="*/ 3474318 w 3474318"/>
                <a:gd name="connsiteY1" fmla="*/ 0 h 379918"/>
                <a:gd name="connsiteX2" fmla="*/ 3474318 w 3474318"/>
                <a:gd name="connsiteY2" fmla="*/ 379918 h 379918"/>
                <a:gd name="connsiteX3" fmla="*/ 0 w 3474318"/>
                <a:gd name="connsiteY3" fmla="*/ 379918 h 379918"/>
                <a:gd name="connsiteX4" fmla="*/ 0 w 3474318"/>
                <a:gd name="connsiteY4" fmla="*/ 0 h 37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318" h="379918">
                  <a:moveTo>
                    <a:pt x="0" y="0"/>
                  </a:moveTo>
                  <a:lnTo>
                    <a:pt x="3474318" y="0"/>
                  </a:lnTo>
                  <a:lnTo>
                    <a:pt x="3474318" y="379918"/>
                  </a:lnTo>
                  <a:lnTo>
                    <a:pt x="0" y="3799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Release </a:t>
              </a:r>
              <a:r>
                <a:rPr lang="en-GB" sz="1600" dirty="0">
                  <a:solidFill>
                    <a:schemeClr val="bg1"/>
                  </a:solidFill>
                  <a:latin typeface="Arial" panose="020B0604020202020204" pitchFamily="34" charset="0"/>
                  <a:cs typeface="Arial" panose="020B0604020202020204" pitchFamily="34" charset="0"/>
                </a:rPr>
                <a:t>apprentice</a:t>
              </a:r>
              <a:r>
                <a:rPr lang="en-GB" sz="1600" kern="1200" dirty="0">
                  <a:solidFill>
                    <a:schemeClr val="bg1"/>
                  </a:solidFill>
                  <a:latin typeface="Arial" panose="020B0604020202020204" pitchFamily="34" charset="0"/>
                  <a:cs typeface="Arial" panose="020B0604020202020204" pitchFamily="34" charset="0"/>
                </a:rPr>
                <a:t> to attend workshops</a:t>
              </a:r>
            </a:p>
          </p:txBody>
        </p:sp>
      </p:grpSp>
      <p:grpSp>
        <p:nvGrpSpPr>
          <p:cNvPr id="16" name="Group 15">
            <a:extLst>
              <a:ext uri="{FF2B5EF4-FFF2-40B4-BE49-F238E27FC236}">
                <a16:creationId xmlns:a16="http://schemas.microsoft.com/office/drawing/2014/main" id="{ACE4ACE0-A16B-EBB3-D0F6-97708B0BED99}"/>
              </a:ext>
            </a:extLst>
          </p:cNvPr>
          <p:cNvGrpSpPr/>
          <p:nvPr userDrawn="1"/>
        </p:nvGrpSpPr>
        <p:grpSpPr>
          <a:xfrm>
            <a:off x="7009832" y="2651977"/>
            <a:ext cx="3916685" cy="1745809"/>
            <a:chOff x="5158858" y="2800081"/>
            <a:chExt cx="3916685" cy="1419590"/>
          </a:xfrm>
        </p:grpSpPr>
        <p:sp>
          <p:nvSpPr>
            <p:cNvPr id="17" name="Arrow: Circular 16">
              <a:extLst>
                <a:ext uri="{FF2B5EF4-FFF2-40B4-BE49-F238E27FC236}">
                  <a16:creationId xmlns:a16="http://schemas.microsoft.com/office/drawing/2014/main" id="{57A8CA6D-CE6F-AA08-00BE-AB0D193177D5}"/>
                </a:ext>
              </a:extLst>
            </p:cNvPr>
            <p:cNvSpPr/>
            <p:nvPr/>
          </p:nvSpPr>
          <p:spPr>
            <a:xfrm>
              <a:off x="5158858" y="2800081"/>
              <a:ext cx="3916685" cy="1419590"/>
            </a:xfrm>
            <a:prstGeom prst="circularArrow">
              <a:avLst>
                <a:gd name="adj1" fmla="val 10980"/>
                <a:gd name="adj2" fmla="val 1142322"/>
                <a:gd name="adj3" fmla="val 4500000"/>
                <a:gd name="adj4" fmla="val 13500000"/>
                <a:gd name="adj5" fmla="val 12500"/>
              </a:avLst>
            </a:prstGeom>
            <a:solidFill>
              <a:srgbClr val="E30E2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Freeform: Shape 17">
              <a:extLst>
                <a:ext uri="{FF2B5EF4-FFF2-40B4-BE49-F238E27FC236}">
                  <a16:creationId xmlns:a16="http://schemas.microsoft.com/office/drawing/2014/main" id="{3343FBBC-1F52-1299-D584-1F104206C4E9}"/>
                </a:ext>
              </a:extLst>
            </p:cNvPr>
            <p:cNvSpPr/>
            <p:nvPr/>
          </p:nvSpPr>
          <p:spPr>
            <a:xfrm>
              <a:off x="6446147" y="3266444"/>
              <a:ext cx="2285378" cy="395909"/>
            </a:xfrm>
            <a:custGeom>
              <a:avLst/>
              <a:gdLst>
                <a:gd name="connsiteX0" fmla="*/ 0 w 2421846"/>
                <a:gd name="connsiteY0" fmla="*/ 0 h 379918"/>
                <a:gd name="connsiteX1" fmla="*/ 2421846 w 2421846"/>
                <a:gd name="connsiteY1" fmla="*/ 0 h 379918"/>
                <a:gd name="connsiteX2" fmla="*/ 2421846 w 2421846"/>
                <a:gd name="connsiteY2" fmla="*/ 379918 h 379918"/>
                <a:gd name="connsiteX3" fmla="*/ 0 w 2421846"/>
                <a:gd name="connsiteY3" fmla="*/ 379918 h 379918"/>
                <a:gd name="connsiteX4" fmla="*/ 0 w 2421846"/>
                <a:gd name="connsiteY4" fmla="*/ 0 h 37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846" h="379918">
                  <a:moveTo>
                    <a:pt x="0" y="0"/>
                  </a:moveTo>
                  <a:lnTo>
                    <a:pt x="2421846" y="0"/>
                  </a:lnTo>
                  <a:lnTo>
                    <a:pt x="2421846" y="379918"/>
                  </a:lnTo>
                  <a:lnTo>
                    <a:pt x="0" y="3799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Support Progress </a:t>
              </a:r>
            </a:p>
          </p:txBody>
        </p:sp>
      </p:grpSp>
    </p:spTree>
    <p:extLst>
      <p:ext uri="{BB962C8B-B14F-4D97-AF65-F5344CB8AC3E}">
        <p14:creationId xmlns:p14="http://schemas.microsoft.com/office/powerpoint/2010/main" val="293272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3644-4DAF-CFB6-9068-71ED3EF4142C}"/>
              </a:ext>
            </a:extLst>
          </p:cNvPr>
          <p:cNvSpPr>
            <a:spLocks noGrp="1"/>
          </p:cNvSpPr>
          <p:nvPr>
            <p:ph type="title" hasCustomPrompt="1"/>
          </p:nvPr>
        </p:nvSpPr>
        <p:spPr>
          <a:xfrm>
            <a:off x="450183" y="538004"/>
            <a:ext cx="10515600" cy="949031"/>
          </a:xfrm>
        </p:spPr>
        <p:txBody>
          <a:bodyPr/>
          <a:lstStyle>
            <a:lvl1pPr>
              <a:defRPr/>
            </a:lvl1pPr>
          </a:lstStyle>
          <a:p>
            <a:r>
              <a:rPr lang="en-US" dirty="0"/>
              <a:t>Dynamic Training’s</a:t>
            </a:r>
            <a:br>
              <a:rPr lang="en-US" dirty="0"/>
            </a:br>
            <a:r>
              <a:rPr lang="en-US" dirty="0"/>
              <a:t>responsibilities</a:t>
            </a:r>
            <a:endParaRPr lang="en-GB" dirty="0"/>
          </a:p>
        </p:txBody>
      </p:sp>
      <p:sp>
        <p:nvSpPr>
          <p:cNvPr id="3" name="Content Placeholder 2">
            <a:extLst>
              <a:ext uri="{FF2B5EF4-FFF2-40B4-BE49-F238E27FC236}">
                <a16:creationId xmlns:a16="http://schemas.microsoft.com/office/drawing/2014/main" id="{6566F5FA-6566-0447-456A-74D3E65CFF38}"/>
              </a:ext>
            </a:extLst>
          </p:cNvPr>
          <p:cNvSpPr txBox="1">
            <a:spLocks/>
          </p:cNvSpPr>
          <p:nvPr userDrawn="1"/>
        </p:nvSpPr>
        <p:spPr>
          <a:xfrm>
            <a:off x="557042" y="1549065"/>
            <a:ext cx="5538958" cy="464828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E3D7F"/>
                </a:solidFill>
                <a:latin typeface="+mn-lt"/>
                <a:ea typeface="+mn-ea"/>
                <a:cs typeface="+mn-cs"/>
              </a:defRPr>
            </a:lvl1pPr>
            <a:lvl2pPr marL="800100" indent="-3429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1E3D7F"/>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1E3D7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schemeClr val="bg1"/>
              </a:solidFill>
              <a:latin typeface="Arial" panose="020B0604020202020204" pitchFamily="34" charset="0"/>
              <a:cs typeface="Arial" panose="020B0604020202020204" pitchFamily="34" charset="0"/>
            </a:endParaRPr>
          </a:p>
          <a:p>
            <a:pPr marL="342900" indent="-342900">
              <a:buBlip>
                <a:blip r:embed="rId2"/>
              </a:buBlip>
            </a:pPr>
            <a:r>
              <a:rPr lang="en-GB" sz="2000" dirty="0">
                <a:solidFill>
                  <a:schemeClr val="bg1"/>
                </a:solidFill>
                <a:latin typeface="Arial" panose="020B0604020202020204" pitchFamily="34" charset="0"/>
                <a:cs typeface="Arial" panose="020B0604020202020204" pitchFamily="34" charset="0"/>
              </a:rPr>
              <a:t>Individual learning plan developed with employer</a:t>
            </a:r>
          </a:p>
          <a:p>
            <a:pPr marL="342900" indent="-342900">
              <a:buBlip>
                <a:blip r:embed="rId2"/>
              </a:buBlip>
            </a:pPr>
            <a:r>
              <a:rPr lang="en-GB" sz="2000" dirty="0">
                <a:solidFill>
                  <a:schemeClr val="bg1"/>
                </a:solidFill>
                <a:latin typeface="Arial" panose="020B0604020202020204" pitchFamily="34" charset="0"/>
                <a:cs typeface="Arial" panose="020B0604020202020204" pitchFamily="34" charset="0"/>
              </a:rPr>
              <a:t>Add any additional learning/experience to learning plan</a:t>
            </a:r>
          </a:p>
          <a:p>
            <a:pPr marL="342900" indent="-342900">
              <a:buBlip>
                <a:blip r:embed="rId2"/>
              </a:buBlip>
            </a:pPr>
            <a:r>
              <a:rPr lang="en-GB" sz="2000" dirty="0">
                <a:solidFill>
                  <a:schemeClr val="bg1"/>
                </a:solidFill>
                <a:latin typeface="Arial" panose="020B0604020202020204" pitchFamily="34" charset="0"/>
                <a:cs typeface="Arial" panose="020B0604020202020204" pitchFamily="34" charset="0"/>
              </a:rPr>
              <a:t>Provide learning that meets the learning plan</a:t>
            </a:r>
          </a:p>
          <a:p>
            <a:pPr marL="342900" indent="-342900">
              <a:buBlip>
                <a:blip r:embed="rId2"/>
              </a:buBlip>
            </a:pPr>
            <a:r>
              <a:rPr lang="en-GB" sz="2000" dirty="0">
                <a:solidFill>
                  <a:schemeClr val="bg1"/>
                </a:solidFill>
                <a:latin typeface="Arial" panose="020B0604020202020204" pitchFamily="34" charset="0"/>
                <a:cs typeface="Arial" panose="020B0604020202020204" pitchFamily="34" charset="0"/>
              </a:rPr>
              <a:t>Feedback on work to show development opportunities </a:t>
            </a:r>
          </a:p>
          <a:p>
            <a:pPr marL="342900" indent="-342900">
              <a:buBlip>
                <a:blip r:embed="rId2"/>
              </a:buBlip>
            </a:pPr>
            <a:r>
              <a:rPr lang="en-GB" sz="2000" dirty="0">
                <a:solidFill>
                  <a:schemeClr val="bg1"/>
                </a:solidFill>
                <a:latin typeface="Arial" panose="020B0604020202020204" pitchFamily="34" charset="0"/>
                <a:cs typeface="Arial" panose="020B0604020202020204" pitchFamily="34" charset="0"/>
              </a:rPr>
              <a:t>Adapt delivery and assessment to meet individual needs where applicable </a:t>
            </a:r>
          </a:p>
          <a:p>
            <a:pPr marL="342900" indent="-342900">
              <a:buBlip>
                <a:blip r:embed="rId2"/>
              </a:buBlip>
            </a:pPr>
            <a:r>
              <a:rPr lang="en-GB" sz="2000" dirty="0">
                <a:solidFill>
                  <a:schemeClr val="bg1"/>
                </a:solidFill>
                <a:latin typeface="Arial" panose="020B0604020202020204" pitchFamily="34" charset="0"/>
                <a:cs typeface="Arial" panose="020B0604020202020204" pitchFamily="34" charset="0"/>
              </a:rPr>
              <a:t>Certification on successful completion of the apprenticeship</a:t>
            </a: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endParaRPr lang="en-GB" sz="2400" dirty="0"/>
          </a:p>
          <a:p>
            <a:pPr marL="342900" indent="-342900">
              <a:buBlip>
                <a:blip r:embed="rId2"/>
              </a:buBlip>
            </a:pPr>
            <a:endParaRPr lang="en-GB" sz="2400" dirty="0"/>
          </a:p>
          <a:p>
            <a:endParaRPr lang="en-GB" sz="2000" dirty="0"/>
          </a:p>
        </p:txBody>
      </p:sp>
      <p:grpSp>
        <p:nvGrpSpPr>
          <p:cNvPr id="4" name="Group 3">
            <a:extLst>
              <a:ext uri="{FF2B5EF4-FFF2-40B4-BE49-F238E27FC236}">
                <a16:creationId xmlns:a16="http://schemas.microsoft.com/office/drawing/2014/main" id="{716892C1-E12B-903A-38B8-0A413DE9B6EB}"/>
              </a:ext>
            </a:extLst>
          </p:cNvPr>
          <p:cNvGrpSpPr/>
          <p:nvPr userDrawn="1"/>
        </p:nvGrpSpPr>
        <p:grpSpPr>
          <a:xfrm>
            <a:off x="6205492" y="301842"/>
            <a:ext cx="4571999" cy="1652934"/>
            <a:chOff x="4491963" y="1398532"/>
            <a:chExt cx="4671907" cy="1020595"/>
          </a:xfrm>
        </p:grpSpPr>
        <p:sp>
          <p:nvSpPr>
            <p:cNvPr id="5" name="Arrow: Circular 4">
              <a:extLst>
                <a:ext uri="{FF2B5EF4-FFF2-40B4-BE49-F238E27FC236}">
                  <a16:creationId xmlns:a16="http://schemas.microsoft.com/office/drawing/2014/main" id="{07828BE9-6180-5145-385C-74E764CF2A38}"/>
                </a:ext>
              </a:extLst>
            </p:cNvPr>
            <p:cNvSpPr/>
            <p:nvPr/>
          </p:nvSpPr>
          <p:spPr>
            <a:xfrm>
              <a:off x="4491963" y="1398532"/>
              <a:ext cx="4671907" cy="1020595"/>
            </a:xfrm>
            <a:prstGeom prst="circularArrow">
              <a:avLst>
                <a:gd name="adj1" fmla="val 10980"/>
                <a:gd name="adj2" fmla="val 1142322"/>
                <a:gd name="adj3" fmla="val 4500000"/>
                <a:gd name="adj4" fmla="val 10800000"/>
                <a:gd name="adj5" fmla="val 12500"/>
              </a:avLst>
            </a:prstGeom>
            <a:solidFill>
              <a:srgbClr val="1E3D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BFE746BB-58FF-5E3D-74FB-A8EAEFD9A253}"/>
                </a:ext>
              </a:extLst>
            </p:cNvPr>
            <p:cNvSpPr/>
            <p:nvPr/>
          </p:nvSpPr>
          <p:spPr>
            <a:xfrm>
              <a:off x="5552128" y="1746012"/>
              <a:ext cx="2919241" cy="257300"/>
            </a:xfrm>
            <a:custGeom>
              <a:avLst/>
              <a:gdLst>
                <a:gd name="connsiteX0" fmla="*/ 0 w 2919241"/>
                <a:gd name="connsiteY0" fmla="*/ 0 h 257300"/>
                <a:gd name="connsiteX1" fmla="*/ 2919241 w 2919241"/>
                <a:gd name="connsiteY1" fmla="*/ 0 h 257300"/>
                <a:gd name="connsiteX2" fmla="*/ 2919241 w 2919241"/>
                <a:gd name="connsiteY2" fmla="*/ 257300 h 257300"/>
                <a:gd name="connsiteX3" fmla="*/ 0 w 2919241"/>
                <a:gd name="connsiteY3" fmla="*/ 257300 h 257300"/>
                <a:gd name="connsiteX4" fmla="*/ 0 w 2919241"/>
                <a:gd name="connsiteY4" fmla="*/ 0 h 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9241" h="257300">
                  <a:moveTo>
                    <a:pt x="0" y="0"/>
                  </a:moveTo>
                  <a:lnTo>
                    <a:pt x="2919241" y="0"/>
                  </a:lnTo>
                  <a:lnTo>
                    <a:pt x="2919241" y="257300"/>
                  </a:lnTo>
                  <a:lnTo>
                    <a:pt x="0" y="2573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Create an individual learning plan</a:t>
              </a:r>
            </a:p>
          </p:txBody>
        </p:sp>
      </p:grpSp>
      <p:grpSp>
        <p:nvGrpSpPr>
          <p:cNvPr id="7" name="Group 6">
            <a:extLst>
              <a:ext uri="{FF2B5EF4-FFF2-40B4-BE49-F238E27FC236}">
                <a16:creationId xmlns:a16="http://schemas.microsoft.com/office/drawing/2014/main" id="{89CEA805-FD70-B481-ADA7-D19C68EDCBC5}"/>
              </a:ext>
            </a:extLst>
          </p:cNvPr>
          <p:cNvGrpSpPr/>
          <p:nvPr userDrawn="1"/>
        </p:nvGrpSpPr>
        <p:grpSpPr>
          <a:xfrm>
            <a:off x="5819732" y="1417231"/>
            <a:ext cx="4166375" cy="1574587"/>
            <a:chOff x="4226725" y="2076178"/>
            <a:chExt cx="4257419" cy="1020595"/>
          </a:xfrm>
        </p:grpSpPr>
        <p:sp>
          <p:nvSpPr>
            <p:cNvPr id="8" name="Shape 7">
              <a:extLst>
                <a:ext uri="{FF2B5EF4-FFF2-40B4-BE49-F238E27FC236}">
                  <a16:creationId xmlns:a16="http://schemas.microsoft.com/office/drawing/2014/main" id="{A98BC38C-95D7-668D-AA67-79F833911F88}"/>
                </a:ext>
              </a:extLst>
            </p:cNvPr>
            <p:cNvSpPr/>
            <p:nvPr/>
          </p:nvSpPr>
          <p:spPr>
            <a:xfrm>
              <a:off x="4226725" y="2076178"/>
              <a:ext cx="4257419" cy="1020595"/>
            </a:xfrm>
            <a:prstGeom prst="leftCircularArrow">
              <a:avLst>
                <a:gd name="adj1" fmla="val 10980"/>
                <a:gd name="adj2" fmla="val 1142322"/>
                <a:gd name="adj3" fmla="val 6300000"/>
                <a:gd name="adj4" fmla="val 18900000"/>
                <a:gd name="adj5" fmla="val 12500"/>
              </a:avLst>
            </a:prstGeom>
            <a:solidFill>
              <a:srgbClr val="58398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FE7A4A19-3040-C247-6FA3-16B78D6F18B0}"/>
                </a:ext>
              </a:extLst>
            </p:cNvPr>
            <p:cNvSpPr/>
            <p:nvPr/>
          </p:nvSpPr>
          <p:spPr>
            <a:xfrm>
              <a:off x="4363694" y="2392242"/>
              <a:ext cx="2485726" cy="368965"/>
            </a:xfrm>
            <a:custGeom>
              <a:avLst/>
              <a:gdLst>
                <a:gd name="connsiteX0" fmla="*/ 0 w 2485726"/>
                <a:gd name="connsiteY0" fmla="*/ 0 h 368965"/>
                <a:gd name="connsiteX1" fmla="*/ 2485726 w 2485726"/>
                <a:gd name="connsiteY1" fmla="*/ 0 h 368965"/>
                <a:gd name="connsiteX2" fmla="*/ 2485726 w 2485726"/>
                <a:gd name="connsiteY2" fmla="*/ 368965 h 368965"/>
                <a:gd name="connsiteX3" fmla="*/ 0 w 2485726"/>
                <a:gd name="connsiteY3" fmla="*/ 368965 h 368965"/>
                <a:gd name="connsiteX4" fmla="*/ 0 w 2485726"/>
                <a:gd name="connsiteY4" fmla="*/ 0 h 368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726" h="368965">
                  <a:moveTo>
                    <a:pt x="0" y="0"/>
                  </a:moveTo>
                  <a:lnTo>
                    <a:pt x="2485726" y="0"/>
                  </a:lnTo>
                  <a:lnTo>
                    <a:pt x="2485726" y="368965"/>
                  </a:lnTo>
                  <a:lnTo>
                    <a:pt x="0" y="3689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Recognise prior learning</a:t>
              </a:r>
            </a:p>
          </p:txBody>
        </p:sp>
      </p:grpSp>
      <p:grpSp>
        <p:nvGrpSpPr>
          <p:cNvPr id="10" name="Group 9">
            <a:extLst>
              <a:ext uri="{FF2B5EF4-FFF2-40B4-BE49-F238E27FC236}">
                <a16:creationId xmlns:a16="http://schemas.microsoft.com/office/drawing/2014/main" id="{F7957854-4399-5434-1C47-E51293F8F9E8}"/>
              </a:ext>
            </a:extLst>
          </p:cNvPr>
          <p:cNvGrpSpPr/>
          <p:nvPr userDrawn="1"/>
        </p:nvGrpSpPr>
        <p:grpSpPr>
          <a:xfrm>
            <a:off x="6242498" y="2467759"/>
            <a:ext cx="4473389" cy="1478773"/>
            <a:chOff x="4491963" y="2871148"/>
            <a:chExt cx="4571143" cy="1020595"/>
          </a:xfrm>
        </p:grpSpPr>
        <p:sp>
          <p:nvSpPr>
            <p:cNvPr id="11" name="Arrow: Circular 10">
              <a:extLst>
                <a:ext uri="{FF2B5EF4-FFF2-40B4-BE49-F238E27FC236}">
                  <a16:creationId xmlns:a16="http://schemas.microsoft.com/office/drawing/2014/main" id="{F6FF382C-FF46-FC04-D0A9-A2B6B575C737}"/>
                </a:ext>
              </a:extLst>
            </p:cNvPr>
            <p:cNvSpPr/>
            <p:nvPr/>
          </p:nvSpPr>
          <p:spPr>
            <a:xfrm>
              <a:off x="4491963" y="2871148"/>
              <a:ext cx="4571143" cy="1020595"/>
            </a:xfrm>
            <a:prstGeom prst="circularArrow">
              <a:avLst>
                <a:gd name="adj1" fmla="val 10980"/>
                <a:gd name="adj2" fmla="val 1142322"/>
                <a:gd name="adj3" fmla="val 4500000"/>
                <a:gd name="adj4" fmla="val 13500000"/>
                <a:gd name="adj5" fmla="val 12500"/>
              </a:avLst>
            </a:prstGeom>
            <a:solidFill>
              <a:srgbClr val="1AA23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AA8B3738-B8B2-C6C4-715E-ECDED5B0E2B1}"/>
                </a:ext>
              </a:extLst>
            </p:cNvPr>
            <p:cNvSpPr/>
            <p:nvPr/>
          </p:nvSpPr>
          <p:spPr>
            <a:xfrm>
              <a:off x="6340736" y="3252282"/>
              <a:ext cx="2166777" cy="176155"/>
            </a:xfrm>
            <a:custGeom>
              <a:avLst/>
              <a:gdLst>
                <a:gd name="connsiteX0" fmla="*/ 0 w 2166777"/>
                <a:gd name="connsiteY0" fmla="*/ 0 h 176155"/>
                <a:gd name="connsiteX1" fmla="*/ 2166777 w 2166777"/>
                <a:gd name="connsiteY1" fmla="*/ 0 h 176155"/>
                <a:gd name="connsiteX2" fmla="*/ 2166777 w 2166777"/>
                <a:gd name="connsiteY2" fmla="*/ 176155 h 176155"/>
                <a:gd name="connsiteX3" fmla="*/ 0 w 2166777"/>
                <a:gd name="connsiteY3" fmla="*/ 176155 h 176155"/>
                <a:gd name="connsiteX4" fmla="*/ 0 w 2166777"/>
                <a:gd name="connsiteY4" fmla="*/ 0 h 176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777" h="176155">
                  <a:moveTo>
                    <a:pt x="0" y="0"/>
                  </a:moveTo>
                  <a:lnTo>
                    <a:pt x="2166777" y="0"/>
                  </a:lnTo>
                  <a:lnTo>
                    <a:pt x="2166777" y="176155"/>
                  </a:lnTo>
                  <a:lnTo>
                    <a:pt x="0" y="1761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Provide quality training</a:t>
              </a:r>
            </a:p>
          </p:txBody>
        </p:sp>
      </p:grpSp>
      <p:grpSp>
        <p:nvGrpSpPr>
          <p:cNvPr id="13" name="Group 12">
            <a:extLst>
              <a:ext uri="{FF2B5EF4-FFF2-40B4-BE49-F238E27FC236}">
                <a16:creationId xmlns:a16="http://schemas.microsoft.com/office/drawing/2014/main" id="{45A6E141-794D-3C63-4081-3D89B9BDCCA3}"/>
              </a:ext>
            </a:extLst>
          </p:cNvPr>
          <p:cNvGrpSpPr/>
          <p:nvPr userDrawn="1"/>
        </p:nvGrpSpPr>
        <p:grpSpPr>
          <a:xfrm>
            <a:off x="5821958" y="3451542"/>
            <a:ext cx="4161250" cy="1478772"/>
            <a:chOff x="4367937" y="3459215"/>
            <a:chExt cx="4252183" cy="1019666"/>
          </a:xfrm>
        </p:grpSpPr>
        <p:sp>
          <p:nvSpPr>
            <p:cNvPr id="14" name="Shape 13">
              <a:extLst>
                <a:ext uri="{FF2B5EF4-FFF2-40B4-BE49-F238E27FC236}">
                  <a16:creationId xmlns:a16="http://schemas.microsoft.com/office/drawing/2014/main" id="{56944FF4-C421-185C-236C-DFEF1DCAF4C6}"/>
                </a:ext>
              </a:extLst>
            </p:cNvPr>
            <p:cNvSpPr/>
            <p:nvPr/>
          </p:nvSpPr>
          <p:spPr>
            <a:xfrm>
              <a:off x="4367937" y="3459215"/>
              <a:ext cx="4252183" cy="1019666"/>
            </a:xfrm>
            <a:prstGeom prst="leftCircularArrow">
              <a:avLst>
                <a:gd name="adj1" fmla="val 10980"/>
                <a:gd name="adj2" fmla="val 1142322"/>
                <a:gd name="adj3" fmla="val 6300000"/>
                <a:gd name="adj4" fmla="val 18900000"/>
                <a:gd name="adj5" fmla="val 12500"/>
              </a:avLst>
            </a:prstGeom>
            <a:solidFill>
              <a:srgbClr val="F6AE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E697B504-30F1-6400-C0F2-12FEE07391B6}"/>
                </a:ext>
              </a:extLst>
            </p:cNvPr>
            <p:cNvSpPr/>
            <p:nvPr/>
          </p:nvSpPr>
          <p:spPr>
            <a:xfrm>
              <a:off x="4649108" y="3817411"/>
              <a:ext cx="2206004" cy="352672"/>
            </a:xfrm>
            <a:custGeom>
              <a:avLst/>
              <a:gdLst>
                <a:gd name="connsiteX0" fmla="*/ 0 w 2206004"/>
                <a:gd name="connsiteY0" fmla="*/ 0 h 352672"/>
                <a:gd name="connsiteX1" fmla="*/ 2206004 w 2206004"/>
                <a:gd name="connsiteY1" fmla="*/ 0 h 352672"/>
                <a:gd name="connsiteX2" fmla="*/ 2206004 w 2206004"/>
                <a:gd name="connsiteY2" fmla="*/ 352672 h 352672"/>
                <a:gd name="connsiteX3" fmla="*/ 0 w 2206004"/>
                <a:gd name="connsiteY3" fmla="*/ 352672 h 352672"/>
                <a:gd name="connsiteX4" fmla="*/ 0 w 2206004"/>
                <a:gd name="connsiteY4" fmla="*/ 0 h 35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004" h="352672">
                  <a:moveTo>
                    <a:pt x="0" y="0"/>
                  </a:moveTo>
                  <a:lnTo>
                    <a:pt x="2206004" y="0"/>
                  </a:lnTo>
                  <a:lnTo>
                    <a:pt x="2206004" y="352672"/>
                  </a:lnTo>
                  <a:lnTo>
                    <a:pt x="0" y="3526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Provide regular feedback</a:t>
              </a:r>
            </a:p>
          </p:txBody>
        </p:sp>
      </p:grpSp>
      <p:grpSp>
        <p:nvGrpSpPr>
          <p:cNvPr id="16" name="Group 15">
            <a:extLst>
              <a:ext uri="{FF2B5EF4-FFF2-40B4-BE49-F238E27FC236}">
                <a16:creationId xmlns:a16="http://schemas.microsoft.com/office/drawing/2014/main" id="{E39AA5E0-B9C9-8CF9-42D7-1D3D6C728B5F}"/>
              </a:ext>
            </a:extLst>
          </p:cNvPr>
          <p:cNvGrpSpPr/>
          <p:nvPr userDrawn="1"/>
        </p:nvGrpSpPr>
        <p:grpSpPr>
          <a:xfrm>
            <a:off x="5825432" y="5450769"/>
            <a:ext cx="4241006" cy="1280789"/>
            <a:chOff x="4327188" y="4633061"/>
            <a:chExt cx="4333681" cy="1020595"/>
          </a:xfrm>
        </p:grpSpPr>
        <p:sp>
          <p:nvSpPr>
            <p:cNvPr id="17" name="Freeform: Shape 16">
              <a:extLst>
                <a:ext uri="{FF2B5EF4-FFF2-40B4-BE49-F238E27FC236}">
                  <a16:creationId xmlns:a16="http://schemas.microsoft.com/office/drawing/2014/main" id="{C3C5CD72-A3D1-FAF9-722C-BF25F73179E8}"/>
                </a:ext>
              </a:extLst>
            </p:cNvPr>
            <p:cNvSpPr/>
            <p:nvPr/>
          </p:nvSpPr>
          <p:spPr>
            <a:xfrm>
              <a:off x="4468763" y="4986677"/>
              <a:ext cx="3724150" cy="319631"/>
            </a:xfrm>
            <a:custGeom>
              <a:avLst/>
              <a:gdLst>
                <a:gd name="connsiteX0" fmla="*/ 0 w 3724150"/>
                <a:gd name="connsiteY0" fmla="*/ 0 h 319631"/>
                <a:gd name="connsiteX1" fmla="*/ 3724150 w 3724150"/>
                <a:gd name="connsiteY1" fmla="*/ 0 h 319631"/>
                <a:gd name="connsiteX2" fmla="*/ 3724150 w 3724150"/>
                <a:gd name="connsiteY2" fmla="*/ 319631 h 319631"/>
                <a:gd name="connsiteX3" fmla="*/ 0 w 3724150"/>
                <a:gd name="connsiteY3" fmla="*/ 319631 h 319631"/>
                <a:gd name="connsiteX4" fmla="*/ 0 w 3724150"/>
                <a:gd name="connsiteY4" fmla="*/ 0 h 319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150" h="319631">
                  <a:moveTo>
                    <a:pt x="0" y="0"/>
                  </a:moveTo>
                  <a:lnTo>
                    <a:pt x="3724150" y="0"/>
                  </a:lnTo>
                  <a:lnTo>
                    <a:pt x="3724150" y="319631"/>
                  </a:lnTo>
                  <a:lnTo>
                    <a:pt x="0" y="3196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Certification on completion</a:t>
              </a:r>
            </a:p>
          </p:txBody>
        </p:sp>
        <p:sp>
          <p:nvSpPr>
            <p:cNvPr id="18" name="Shape 17">
              <a:extLst>
                <a:ext uri="{FF2B5EF4-FFF2-40B4-BE49-F238E27FC236}">
                  <a16:creationId xmlns:a16="http://schemas.microsoft.com/office/drawing/2014/main" id="{B73DCBC1-669F-A81C-2D5C-FA7A447A611E}"/>
                </a:ext>
              </a:extLst>
            </p:cNvPr>
            <p:cNvSpPr/>
            <p:nvPr/>
          </p:nvSpPr>
          <p:spPr>
            <a:xfrm>
              <a:off x="4327188" y="4633061"/>
              <a:ext cx="4333681" cy="1020595"/>
            </a:xfrm>
            <a:prstGeom prst="leftCircularArrow">
              <a:avLst>
                <a:gd name="adj1" fmla="val 10980"/>
                <a:gd name="adj2" fmla="val 1142322"/>
                <a:gd name="adj3" fmla="val 6300000"/>
                <a:gd name="adj4" fmla="val 18900000"/>
                <a:gd name="adj5" fmla="val 12500"/>
              </a:avLst>
            </a:prstGeom>
            <a:solidFill>
              <a:srgbClr val="1E3D7F"/>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grpSp>
        <p:nvGrpSpPr>
          <p:cNvPr id="19" name="Group 18">
            <a:extLst>
              <a:ext uri="{FF2B5EF4-FFF2-40B4-BE49-F238E27FC236}">
                <a16:creationId xmlns:a16="http://schemas.microsoft.com/office/drawing/2014/main" id="{245C20D2-95D1-CAAC-2E0F-F49F17474DBF}"/>
              </a:ext>
            </a:extLst>
          </p:cNvPr>
          <p:cNvGrpSpPr/>
          <p:nvPr userDrawn="1"/>
        </p:nvGrpSpPr>
        <p:grpSpPr>
          <a:xfrm>
            <a:off x="6199252" y="4423632"/>
            <a:ext cx="4519129" cy="1478772"/>
            <a:chOff x="4468594" y="4045459"/>
            <a:chExt cx="4617882" cy="1020595"/>
          </a:xfrm>
        </p:grpSpPr>
        <p:sp>
          <p:nvSpPr>
            <p:cNvPr id="20" name="Arrow: Circular 19">
              <a:extLst>
                <a:ext uri="{FF2B5EF4-FFF2-40B4-BE49-F238E27FC236}">
                  <a16:creationId xmlns:a16="http://schemas.microsoft.com/office/drawing/2014/main" id="{01BC73A0-C421-3511-A11E-403A24597EF2}"/>
                </a:ext>
              </a:extLst>
            </p:cNvPr>
            <p:cNvSpPr/>
            <p:nvPr/>
          </p:nvSpPr>
          <p:spPr>
            <a:xfrm>
              <a:off x="4468594" y="4045459"/>
              <a:ext cx="4617882" cy="1020595"/>
            </a:xfrm>
            <a:prstGeom prst="circularArrow">
              <a:avLst>
                <a:gd name="adj1" fmla="val 10980"/>
                <a:gd name="adj2" fmla="val 1142322"/>
                <a:gd name="adj3" fmla="val 4500000"/>
                <a:gd name="adj4" fmla="val 13500000"/>
                <a:gd name="adj5" fmla="val 12500"/>
              </a:avLst>
            </a:prstGeom>
            <a:solidFill>
              <a:srgbClr val="E30E2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id="{8D61F4AE-942D-0293-2138-AEAE52A300F9}"/>
                </a:ext>
              </a:extLst>
            </p:cNvPr>
            <p:cNvSpPr/>
            <p:nvPr/>
          </p:nvSpPr>
          <p:spPr>
            <a:xfrm>
              <a:off x="6260212" y="4369901"/>
              <a:ext cx="2467638" cy="346464"/>
            </a:xfrm>
            <a:custGeom>
              <a:avLst/>
              <a:gdLst>
                <a:gd name="connsiteX0" fmla="*/ 0 w 2467638"/>
                <a:gd name="connsiteY0" fmla="*/ 0 h 346464"/>
                <a:gd name="connsiteX1" fmla="*/ 2467638 w 2467638"/>
                <a:gd name="connsiteY1" fmla="*/ 0 h 346464"/>
                <a:gd name="connsiteX2" fmla="*/ 2467638 w 2467638"/>
                <a:gd name="connsiteY2" fmla="*/ 346464 h 346464"/>
                <a:gd name="connsiteX3" fmla="*/ 0 w 2467638"/>
                <a:gd name="connsiteY3" fmla="*/ 346464 h 346464"/>
                <a:gd name="connsiteX4" fmla="*/ 0 w 2467638"/>
                <a:gd name="connsiteY4" fmla="*/ 0 h 34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638" h="346464">
                  <a:moveTo>
                    <a:pt x="0" y="0"/>
                  </a:moveTo>
                  <a:lnTo>
                    <a:pt x="2467638" y="0"/>
                  </a:lnTo>
                  <a:lnTo>
                    <a:pt x="2467638" y="346464"/>
                  </a:lnTo>
                  <a:lnTo>
                    <a:pt x="0" y="3464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Meet individual needs</a:t>
              </a:r>
            </a:p>
          </p:txBody>
        </p:sp>
      </p:grpSp>
    </p:spTree>
    <p:extLst>
      <p:ext uri="{BB962C8B-B14F-4D97-AF65-F5344CB8AC3E}">
        <p14:creationId xmlns:p14="http://schemas.microsoft.com/office/powerpoint/2010/main" val="387353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3F99-C815-CD82-5B4A-34C500018CA5}"/>
              </a:ext>
            </a:extLst>
          </p:cNvPr>
          <p:cNvSpPr>
            <a:spLocks noGrp="1"/>
          </p:cNvSpPr>
          <p:nvPr>
            <p:ph type="title" hasCustomPrompt="1"/>
          </p:nvPr>
        </p:nvSpPr>
        <p:spPr/>
        <p:txBody>
          <a:bodyPr/>
          <a:lstStyle/>
          <a:p>
            <a:r>
              <a:rPr lang="en-US" dirty="0"/>
              <a:t>Apprenticeship mentor</a:t>
            </a:r>
            <a:endParaRPr lang="en-GB" dirty="0"/>
          </a:p>
        </p:txBody>
      </p:sp>
      <p:sp>
        <p:nvSpPr>
          <p:cNvPr id="5" name="TextBox 4">
            <a:extLst>
              <a:ext uri="{FF2B5EF4-FFF2-40B4-BE49-F238E27FC236}">
                <a16:creationId xmlns:a16="http://schemas.microsoft.com/office/drawing/2014/main" id="{0BB6EB56-5188-6918-69D2-39EA1BC92F32}"/>
              </a:ext>
            </a:extLst>
          </p:cNvPr>
          <p:cNvSpPr txBox="1"/>
          <p:nvPr userDrawn="1"/>
        </p:nvSpPr>
        <p:spPr>
          <a:xfrm>
            <a:off x="479244" y="1900613"/>
            <a:ext cx="7901275" cy="4093428"/>
          </a:xfrm>
          <a:prstGeom prst="rect">
            <a:avLst/>
          </a:prstGeom>
          <a:noFill/>
        </p:spPr>
        <p:txBody>
          <a:bodyPr wrap="square">
            <a:spAutoFit/>
          </a:bodyPr>
          <a:lstStyle/>
          <a:p>
            <a:pPr marL="0" indent="0">
              <a:buNone/>
            </a:pPr>
            <a:r>
              <a:rPr lang="en-GB" sz="2400" dirty="0">
                <a:solidFill>
                  <a:schemeClr val="bg1"/>
                </a:solidFill>
                <a:latin typeface="Arial" panose="020B0604020202020204" pitchFamily="34" charset="0"/>
                <a:cs typeface="Arial" panose="020B0604020202020204" pitchFamily="34" charset="0"/>
              </a:rPr>
              <a:t>As part of the Apprenticeship programme we recommend a staff member acts as a “Mentor” to the Apprentice at work.  </a:t>
            </a:r>
            <a:br>
              <a:rPr lang="en-GB" sz="2400" dirty="0">
                <a:solidFill>
                  <a:schemeClr val="bg1"/>
                </a:solidFill>
                <a:latin typeface="Arial" panose="020B0604020202020204" pitchFamily="34" charset="0"/>
                <a:cs typeface="Arial" panose="020B0604020202020204" pitchFamily="34" charset="0"/>
              </a:rPr>
            </a:br>
            <a:endParaRPr lang="en-GB" sz="2400" dirty="0">
              <a:solidFill>
                <a:schemeClr val="bg1"/>
              </a:solidFill>
              <a:latin typeface="Arial" panose="020B0604020202020204" pitchFamily="34" charset="0"/>
              <a:cs typeface="Arial" panose="020B0604020202020204" pitchFamily="34" charset="0"/>
            </a:endParaRPr>
          </a:p>
          <a:p>
            <a:pPr marL="342900" indent="-342900">
              <a:buBlip>
                <a:blip r:embed="rId2"/>
              </a:buBlip>
            </a:pPr>
            <a:r>
              <a:rPr lang="en-GB" sz="2400" dirty="0">
                <a:solidFill>
                  <a:schemeClr val="bg1"/>
                </a:solidFill>
                <a:latin typeface="Arial" panose="020B0604020202020204" pitchFamily="34" charset="0"/>
                <a:cs typeface="Arial" panose="020B0604020202020204" pitchFamily="34" charset="0"/>
              </a:rPr>
              <a:t>This can make a huge difference to the speed at which a new apprentice to the workplace will manage to settle into their new role. </a:t>
            </a:r>
            <a:br>
              <a:rPr lang="en-GB" sz="2400" dirty="0">
                <a:solidFill>
                  <a:schemeClr val="bg1"/>
                </a:solidFill>
                <a:latin typeface="Arial" panose="020B0604020202020204" pitchFamily="34" charset="0"/>
                <a:cs typeface="Arial" panose="020B0604020202020204" pitchFamily="34" charset="0"/>
              </a:rPr>
            </a:br>
            <a:endParaRPr lang="en-GB" sz="2400" dirty="0">
              <a:solidFill>
                <a:schemeClr val="bg1"/>
              </a:solidFill>
              <a:latin typeface="Arial" panose="020B0604020202020204" pitchFamily="34" charset="0"/>
              <a:cs typeface="Arial" panose="020B0604020202020204" pitchFamily="34" charset="0"/>
            </a:endParaRPr>
          </a:p>
          <a:p>
            <a:pPr marL="342900" indent="-342900">
              <a:buBlip>
                <a:blip r:embed="rId2"/>
              </a:buBlip>
            </a:pPr>
            <a:r>
              <a:rPr lang="en-GB" sz="2400" dirty="0">
                <a:solidFill>
                  <a:schemeClr val="bg1"/>
                </a:solidFill>
                <a:latin typeface="Arial" panose="020B0604020202020204" pitchFamily="34" charset="0"/>
                <a:cs typeface="Arial" panose="020B0604020202020204" pitchFamily="34" charset="0"/>
              </a:rPr>
              <a:t>It is someone who informally supports and encourages the Apprentice.  </a:t>
            </a:r>
            <a:br>
              <a:rPr lang="en-GB" sz="2000" dirty="0">
                <a:solidFill>
                  <a:schemeClr val="bg1"/>
                </a:solidFill>
                <a:latin typeface="Arial" panose="020B0604020202020204" pitchFamily="34" charset="0"/>
                <a:cs typeface="Arial" panose="020B0604020202020204" pitchFamily="34" charset="0"/>
              </a:rPr>
            </a:br>
            <a:endParaRPr lang="en-GB" sz="2000" dirty="0">
              <a:solidFill>
                <a:schemeClr val="bg1"/>
              </a:solidFill>
              <a:latin typeface="Arial" panose="020B0604020202020204" pitchFamily="34" charset="0"/>
              <a:cs typeface="Arial" panose="020B0604020202020204" pitchFamily="34" charset="0"/>
            </a:endParaRPr>
          </a:p>
        </p:txBody>
      </p:sp>
      <p:pic>
        <p:nvPicPr>
          <p:cNvPr id="6" name="Picture 5" descr="Business woman holding sign">
            <a:extLst>
              <a:ext uri="{FF2B5EF4-FFF2-40B4-BE49-F238E27FC236}">
                <a16:creationId xmlns:a16="http://schemas.microsoft.com/office/drawing/2014/main" id="{EB2B2B8C-A7DF-A46B-BAAB-3A6E17413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31272" y="1212861"/>
            <a:ext cx="2163573" cy="5312056"/>
          </a:xfrm>
          <a:prstGeom prst="rect">
            <a:avLst/>
          </a:prstGeom>
        </p:spPr>
      </p:pic>
      <p:sp>
        <p:nvSpPr>
          <p:cNvPr id="7" name="TextBox 6">
            <a:extLst>
              <a:ext uri="{FF2B5EF4-FFF2-40B4-BE49-F238E27FC236}">
                <a16:creationId xmlns:a16="http://schemas.microsoft.com/office/drawing/2014/main" id="{298B7D24-E343-F019-CAF5-E9A776FC71D7}"/>
              </a:ext>
            </a:extLst>
          </p:cNvPr>
          <p:cNvSpPr txBox="1"/>
          <p:nvPr userDrawn="1"/>
        </p:nvSpPr>
        <p:spPr>
          <a:xfrm rot="21434276">
            <a:off x="9057862" y="2858695"/>
            <a:ext cx="1710394" cy="830997"/>
          </a:xfrm>
          <a:prstGeom prst="rect">
            <a:avLst/>
          </a:prstGeom>
          <a:noFill/>
        </p:spPr>
        <p:txBody>
          <a:bodyPr wrap="square" rtlCol="0">
            <a:spAutoFit/>
          </a:bodyPr>
          <a:lstStyle/>
          <a:p>
            <a:pPr algn="ctr"/>
            <a:r>
              <a:rPr lang="en-GB" sz="2400" dirty="0"/>
              <a:t>Apprentice Mentor</a:t>
            </a:r>
          </a:p>
        </p:txBody>
      </p:sp>
    </p:spTree>
    <p:extLst>
      <p:ext uri="{BB962C8B-B14F-4D97-AF65-F5344CB8AC3E}">
        <p14:creationId xmlns:p14="http://schemas.microsoft.com/office/powerpoint/2010/main" val="1532929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39346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10515600" cy="376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91927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0218-DC0A-41EE-A05C-FBA4BC1901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B59534-67E4-4FC3-A6AC-0E194E930DD3}"/>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E41E5277-4439-4904-B1CA-5ED9A95DED8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C04D27-9649-408C-9650-AE32AFD9FF3B}"/>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9" name="Media Placeholder 8">
            <a:extLst>
              <a:ext uri="{FF2B5EF4-FFF2-40B4-BE49-F238E27FC236}">
                <a16:creationId xmlns:a16="http://schemas.microsoft.com/office/drawing/2014/main" id="{5B7B70DA-7FD6-490C-A98B-C0BBA4510B07}"/>
              </a:ext>
            </a:extLst>
          </p:cNvPr>
          <p:cNvSpPr>
            <a:spLocks noGrp="1"/>
          </p:cNvSpPr>
          <p:nvPr>
            <p:ph type="media" sz="quarter" idx="14"/>
          </p:nvPr>
        </p:nvSpPr>
        <p:spPr>
          <a:xfrm>
            <a:off x="5821363" y="2176463"/>
            <a:ext cx="5532437" cy="3703637"/>
          </a:xfrm>
        </p:spPr>
        <p:txBody>
          <a:bodyPr/>
          <a:lstStyle/>
          <a:p>
            <a:endParaRPr lang="en-GB"/>
          </a:p>
        </p:txBody>
      </p:sp>
      <p:sp>
        <p:nvSpPr>
          <p:cNvPr id="11" name="Text Placeholder 10">
            <a:extLst>
              <a:ext uri="{FF2B5EF4-FFF2-40B4-BE49-F238E27FC236}">
                <a16:creationId xmlns:a16="http://schemas.microsoft.com/office/drawing/2014/main" id="{76AEACB5-4F22-4ED3-8B84-8B04D20330AB}"/>
              </a:ext>
            </a:extLst>
          </p:cNvPr>
          <p:cNvSpPr>
            <a:spLocks noGrp="1"/>
          </p:cNvSpPr>
          <p:nvPr>
            <p:ph type="body" sz="quarter" idx="15"/>
          </p:nvPr>
        </p:nvSpPr>
        <p:spPr>
          <a:xfrm>
            <a:off x="838200" y="2176463"/>
            <a:ext cx="4683125"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46030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lthcare Science Assistant L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4" y="208975"/>
            <a:ext cx="9605647" cy="1325563"/>
          </a:xfrm>
          <a:noFill/>
          <a:ln>
            <a:noFill/>
          </a:ln>
        </p:spPr>
        <p:txBody>
          <a:bodyPr/>
          <a:lstStyle>
            <a:lvl1pPr>
              <a:defRPr>
                <a:solidFill>
                  <a:schemeClr val="bg1"/>
                </a:solidFill>
              </a:defRPr>
            </a:lvl1pPr>
          </a:lstStyle>
          <a:p>
            <a:r>
              <a:rPr lang="en-US" dirty="0"/>
              <a:t>Healthcare Science Assistant Level  2</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57757" y="1382444"/>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1F11152A-D588-4093-9A4C-1A50C05C4B4F}"/>
              </a:ext>
            </a:extLst>
          </p:cNvPr>
          <p:cNvSpPr>
            <a:spLocks noGrp="1"/>
          </p:cNvSpPr>
          <p:nvPr>
            <p:ph type="body" sz="quarter" idx="10"/>
          </p:nvPr>
        </p:nvSpPr>
        <p:spPr>
          <a:xfrm>
            <a:off x="541338" y="1819275"/>
            <a:ext cx="6605587" cy="4306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90761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8" name="Picture Placeholder 7">
            <a:extLst>
              <a:ext uri="{FF2B5EF4-FFF2-40B4-BE49-F238E27FC236}">
                <a16:creationId xmlns:a16="http://schemas.microsoft.com/office/drawing/2014/main" id="{4BDF2617-F86F-40D6-8C82-0B38DC82A663}"/>
              </a:ext>
            </a:extLst>
          </p:cNvPr>
          <p:cNvSpPr>
            <a:spLocks noGrp="1"/>
          </p:cNvSpPr>
          <p:nvPr>
            <p:ph type="pic" sz="quarter" idx="13"/>
          </p:nvPr>
        </p:nvSpPr>
        <p:spPr>
          <a:xfrm>
            <a:off x="2432843" y="1888331"/>
            <a:ext cx="7326313" cy="4270375"/>
          </a:xfrm>
        </p:spPr>
        <p:txBody>
          <a:bodyPr/>
          <a:lstStyle/>
          <a:p>
            <a:endParaRPr lang="en-GB"/>
          </a:p>
        </p:txBody>
      </p:sp>
    </p:spTree>
    <p:extLst>
      <p:ext uri="{BB962C8B-B14F-4D97-AF65-F5344CB8AC3E}">
        <p14:creationId xmlns:p14="http://schemas.microsoft.com/office/powerpoint/2010/main" val="4105089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8" name="Picture Placeholder 7">
            <a:extLst>
              <a:ext uri="{FF2B5EF4-FFF2-40B4-BE49-F238E27FC236}">
                <a16:creationId xmlns:a16="http://schemas.microsoft.com/office/drawing/2014/main" id="{4BDF2617-F86F-40D6-8C82-0B38DC82A663}"/>
              </a:ext>
            </a:extLst>
          </p:cNvPr>
          <p:cNvSpPr>
            <a:spLocks noGrp="1"/>
          </p:cNvSpPr>
          <p:nvPr>
            <p:ph type="pic" sz="quarter" idx="13"/>
          </p:nvPr>
        </p:nvSpPr>
        <p:spPr>
          <a:xfrm>
            <a:off x="838200" y="2131400"/>
            <a:ext cx="3377648" cy="2336428"/>
          </a:xfrm>
        </p:spPr>
        <p:txBody>
          <a:bodyPr/>
          <a:lstStyle/>
          <a:p>
            <a:endParaRPr lang="en-GB"/>
          </a:p>
        </p:txBody>
      </p:sp>
      <p:sp>
        <p:nvSpPr>
          <p:cNvPr id="7" name="Picture Placeholder 7">
            <a:extLst>
              <a:ext uri="{FF2B5EF4-FFF2-40B4-BE49-F238E27FC236}">
                <a16:creationId xmlns:a16="http://schemas.microsoft.com/office/drawing/2014/main" id="{329C243D-5B7C-4948-A1FF-45D6F3C0C6F2}"/>
              </a:ext>
            </a:extLst>
          </p:cNvPr>
          <p:cNvSpPr>
            <a:spLocks noGrp="1"/>
          </p:cNvSpPr>
          <p:nvPr>
            <p:ph type="pic" sz="quarter" idx="14"/>
          </p:nvPr>
        </p:nvSpPr>
        <p:spPr>
          <a:xfrm>
            <a:off x="7976154" y="2131400"/>
            <a:ext cx="3377648" cy="2336428"/>
          </a:xfrm>
        </p:spPr>
        <p:txBody>
          <a:bodyPr/>
          <a:lstStyle/>
          <a:p>
            <a:endParaRPr lang="en-GB"/>
          </a:p>
        </p:txBody>
      </p:sp>
      <p:sp>
        <p:nvSpPr>
          <p:cNvPr id="9" name="Picture Placeholder 7">
            <a:extLst>
              <a:ext uri="{FF2B5EF4-FFF2-40B4-BE49-F238E27FC236}">
                <a16:creationId xmlns:a16="http://schemas.microsoft.com/office/drawing/2014/main" id="{D24F449D-D6EA-4CDF-98E6-319CA84D45B0}"/>
              </a:ext>
            </a:extLst>
          </p:cNvPr>
          <p:cNvSpPr>
            <a:spLocks noGrp="1"/>
          </p:cNvSpPr>
          <p:nvPr>
            <p:ph type="pic" sz="quarter" idx="15"/>
          </p:nvPr>
        </p:nvSpPr>
        <p:spPr>
          <a:xfrm>
            <a:off x="4407176" y="2131400"/>
            <a:ext cx="3377648" cy="2336428"/>
          </a:xfrm>
        </p:spPr>
        <p:txBody>
          <a:bodyPr/>
          <a:lstStyle/>
          <a:p>
            <a:endParaRPr lang="en-GB"/>
          </a:p>
        </p:txBody>
      </p:sp>
      <p:sp>
        <p:nvSpPr>
          <p:cNvPr id="10" name="Text Placeholder 9">
            <a:extLst>
              <a:ext uri="{FF2B5EF4-FFF2-40B4-BE49-F238E27FC236}">
                <a16:creationId xmlns:a16="http://schemas.microsoft.com/office/drawing/2014/main" id="{883BD9C6-1DDA-40BB-9F43-36871E05F31E}"/>
              </a:ext>
            </a:extLst>
          </p:cNvPr>
          <p:cNvSpPr>
            <a:spLocks noGrp="1"/>
          </p:cNvSpPr>
          <p:nvPr>
            <p:ph type="body" sz="quarter" idx="16"/>
          </p:nvPr>
        </p:nvSpPr>
        <p:spPr>
          <a:xfrm>
            <a:off x="838200"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
        <p:nvSpPr>
          <p:cNvPr id="11" name="Text Placeholder 9">
            <a:extLst>
              <a:ext uri="{FF2B5EF4-FFF2-40B4-BE49-F238E27FC236}">
                <a16:creationId xmlns:a16="http://schemas.microsoft.com/office/drawing/2014/main" id="{CAAA858A-C80B-4500-BA65-F5BF12A0C1C5}"/>
              </a:ext>
            </a:extLst>
          </p:cNvPr>
          <p:cNvSpPr>
            <a:spLocks noGrp="1"/>
          </p:cNvSpPr>
          <p:nvPr>
            <p:ph type="body" sz="quarter" idx="17"/>
          </p:nvPr>
        </p:nvSpPr>
        <p:spPr>
          <a:xfrm>
            <a:off x="4406624"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
        <p:nvSpPr>
          <p:cNvPr id="12" name="Text Placeholder 9">
            <a:extLst>
              <a:ext uri="{FF2B5EF4-FFF2-40B4-BE49-F238E27FC236}">
                <a16:creationId xmlns:a16="http://schemas.microsoft.com/office/drawing/2014/main" id="{6EC02E56-202F-4E14-89CD-76B47BC47EF2}"/>
              </a:ext>
            </a:extLst>
          </p:cNvPr>
          <p:cNvSpPr>
            <a:spLocks noGrp="1"/>
          </p:cNvSpPr>
          <p:nvPr>
            <p:ph type="body" sz="quarter" idx="18"/>
          </p:nvPr>
        </p:nvSpPr>
        <p:spPr>
          <a:xfrm>
            <a:off x="7975878"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Tree>
    <p:extLst>
      <p:ext uri="{BB962C8B-B14F-4D97-AF65-F5344CB8AC3E}">
        <p14:creationId xmlns:p14="http://schemas.microsoft.com/office/powerpoint/2010/main" val="1613266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312534"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able Placeholder 7">
            <a:extLst>
              <a:ext uri="{FF2B5EF4-FFF2-40B4-BE49-F238E27FC236}">
                <a16:creationId xmlns:a16="http://schemas.microsoft.com/office/drawing/2014/main" id="{6175EBF8-50C6-4E32-8794-99F4EED8025B}"/>
              </a:ext>
            </a:extLst>
          </p:cNvPr>
          <p:cNvSpPr>
            <a:spLocks noGrp="1"/>
          </p:cNvSpPr>
          <p:nvPr>
            <p:ph type="tbl" sz="quarter" idx="14"/>
          </p:nvPr>
        </p:nvSpPr>
        <p:spPr>
          <a:xfrm>
            <a:off x="5335588" y="1966913"/>
            <a:ext cx="6018212" cy="3762375"/>
          </a:xfrm>
        </p:spPr>
        <p:txBody>
          <a:bodyPr/>
          <a:lstStyle/>
          <a:p>
            <a:endParaRPr lang="en-GB"/>
          </a:p>
        </p:txBody>
      </p:sp>
    </p:spTree>
    <p:extLst>
      <p:ext uri="{BB962C8B-B14F-4D97-AF65-F5344CB8AC3E}">
        <p14:creationId xmlns:p14="http://schemas.microsoft.com/office/powerpoint/2010/main" val="14140059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5257800" cy="376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53DDE662-E80A-4146-9D53-E0810A48E4CD}"/>
              </a:ext>
            </a:extLst>
          </p:cNvPr>
          <p:cNvSpPr>
            <a:spLocks noGrp="1"/>
          </p:cNvSpPr>
          <p:nvPr>
            <p:ph type="pic" sz="quarter" idx="14"/>
          </p:nvPr>
        </p:nvSpPr>
        <p:spPr>
          <a:xfrm>
            <a:off x="6096000" y="1966913"/>
            <a:ext cx="5257800" cy="3762375"/>
          </a:xfrm>
        </p:spPr>
        <p:txBody>
          <a:bodyPr/>
          <a:lstStyle/>
          <a:p>
            <a:endParaRPr lang="en-GB"/>
          </a:p>
        </p:txBody>
      </p:sp>
    </p:spTree>
    <p:extLst>
      <p:ext uri="{BB962C8B-B14F-4D97-AF65-F5344CB8AC3E}">
        <p14:creationId xmlns:p14="http://schemas.microsoft.com/office/powerpoint/2010/main" val="16248282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6">
            <a:extLst>
              <a:ext uri="{FF2B5EF4-FFF2-40B4-BE49-F238E27FC236}">
                <a16:creationId xmlns:a16="http://schemas.microsoft.com/office/drawing/2014/main" id="{D480CA89-7D6A-4621-8EFA-38898603D16D}"/>
              </a:ext>
            </a:extLst>
          </p:cNvPr>
          <p:cNvSpPr>
            <a:spLocks noGrp="1"/>
          </p:cNvSpPr>
          <p:nvPr>
            <p:ph type="body" sz="quarter" idx="14"/>
          </p:nvPr>
        </p:nvSpPr>
        <p:spPr>
          <a:xfrm>
            <a:off x="6636152" y="1966912"/>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412729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AEB61-3876-4D9F-8E9B-B6646ABA29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80477D-C3D2-478D-8ACA-48BE2920FB0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5E66027E-A187-445B-912E-493B4500A2F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8B9E7D6-CD6C-436B-9D90-86E3DAEC051E}"/>
              </a:ext>
            </a:extLst>
          </p:cNvPr>
          <p:cNvSpPr>
            <a:spLocks noGrp="1"/>
          </p:cNvSpPr>
          <p:nvPr>
            <p:ph type="sldNum" sz="quarter" idx="12"/>
          </p:nvPr>
        </p:nvSpPr>
        <p:spPr/>
        <p:txBody>
          <a:bodyPr/>
          <a:lstStyle/>
          <a:p>
            <a:fld id="{26D1CC21-AFC1-41CB-87A0-25FF6684EDBA}" type="slidenum">
              <a:rPr lang="en-GB" smtClean="0"/>
              <a:t>‹#›</a:t>
            </a:fld>
            <a:endParaRPr lang="en-GB"/>
          </a:p>
        </p:txBody>
      </p:sp>
    </p:spTree>
    <p:extLst>
      <p:ext uri="{BB962C8B-B14F-4D97-AF65-F5344CB8AC3E}">
        <p14:creationId xmlns:p14="http://schemas.microsoft.com/office/powerpoint/2010/main" val="29898964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8CD5D-A5BC-454E-A853-66E8EA5239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05B6DC-09CD-45A3-9B2B-59C2FD95B9BA}"/>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17E0D66F-B358-4255-BA11-5272055AF8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EDC683-2946-4BAF-9E27-8CD91077A694}"/>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8D8913A5-C4E4-4CF9-BF15-712EFECE1AAC}"/>
              </a:ext>
            </a:extLst>
          </p:cNvPr>
          <p:cNvSpPr>
            <a:spLocks noGrp="1"/>
          </p:cNvSpPr>
          <p:nvPr>
            <p:ph type="body" sz="quarter" idx="13"/>
          </p:nvPr>
        </p:nvSpPr>
        <p:spPr>
          <a:xfrm>
            <a:off x="83820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8" name="Text Placeholder 6">
            <a:extLst>
              <a:ext uri="{FF2B5EF4-FFF2-40B4-BE49-F238E27FC236}">
                <a16:creationId xmlns:a16="http://schemas.microsoft.com/office/drawing/2014/main" id="{3B35102A-011B-4014-8695-EF8AC1C958B8}"/>
              </a:ext>
            </a:extLst>
          </p:cNvPr>
          <p:cNvSpPr>
            <a:spLocks noGrp="1"/>
          </p:cNvSpPr>
          <p:nvPr>
            <p:ph type="body" sz="quarter" idx="14"/>
          </p:nvPr>
        </p:nvSpPr>
        <p:spPr>
          <a:xfrm>
            <a:off x="376555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9" name="Text Placeholder 6">
            <a:extLst>
              <a:ext uri="{FF2B5EF4-FFF2-40B4-BE49-F238E27FC236}">
                <a16:creationId xmlns:a16="http://schemas.microsoft.com/office/drawing/2014/main" id="{D8D23C75-BA16-4D33-B1F8-B92E249E3ECA}"/>
              </a:ext>
            </a:extLst>
          </p:cNvPr>
          <p:cNvSpPr>
            <a:spLocks noGrp="1"/>
          </p:cNvSpPr>
          <p:nvPr>
            <p:ph type="body" sz="quarter" idx="15"/>
          </p:nvPr>
        </p:nvSpPr>
        <p:spPr>
          <a:xfrm>
            <a:off x="669290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0" name="Text Placeholder 6">
            <a:extLst>
              <a:ext uri="{FF2B5EF4-FFF2-40B4-BE49-F238E27FC236}">
                <a16:creationId xmlns:a16="http://schemas.microsoft.com/office/drawing/2014/main" id="{3B8F42B0-F4FD-4347-9FB0-CB453E0112F5}"/>
              </a:ext>
            </a:extLst>
          </p:cNvPr>
          <p:cNvSpPr>
            <a:spLocks noGrp="1"/>
          </p:cNvSpPr>
          <p:nvPr>
            <p:ph type="body" sz="quarter" idx="16"/>
          </p:nvPr>
        </p:nvSpPr>
        <p:spPr>
          <a:xfrm>
            <a:off x="962025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2" name="Picture Placeholder 11">
            <a:extLst>
              <a:ext uri="{FF2B5EF4-FFF2-40B4-BE49-F238E27FC236}">
                <a16:creationId xmlns:a16="http://schemas.microsoft.com/office/drawing/2014/main" id="{B1B06D73-3850-4283-9B4A-A18CEC9E4E6C}"/>
              </a:ext>
            </a:extLst>
          </p:cNvPr>
          <p:cNvSpPr>
            <a:spLocks noGrp="1"/>
          </p:cNvSpPr>
          <p:nvPr>
            <p:ph type="pic" sz="quarter" idx="17"/>
          </p:nvPr>
        </p:nvSpPr>
        <p:spPr>
          <a:xfrm>
            <a:off x="838200" y="2609850"/>
            <a:ext cx="2330450" cy="1739900"/>
          </a:xfrm>
        </p:spPr>
        <p:txBody>
          <a:bodyPr/>
          <a:lstStyle/>
          <a:p>
            <a:endParaRPr lang="en-GB"/>
          </a:p>
        </p:txBody>
      </p:sp>
      <p:sp>
        <p:nvSpPr>
          <p:cNvPr id="13" name="Picture Placeholder 11">
            <a:extLst>
              <a:ext uri="{FF2B5EF4-FFF2-40B4-BE49-F238E27FC236}">
                <a16:creationId xmlns:a16="http://schemas.microsoft.com/office/drawing/2014/main" id="{69F7A626-CBFB-4101-8D2A-380DC6574E98}"/>
              </a:ext>
            </a:extLst>
          </p:cNvPr>
          <p:cNvSpPr>
            <a:spLocks noGrp="1"/>
          </p:cNvSpPr>
          <p:nvPr>
            <p:ph type="pic" sz="quarter" idx="18"/>
          </p:nvPr>
        </p:nvSpPr>
        <p:spPr>
          <a:xfrm>
            <a:off x="9620250" y="2609850"/>
            <a:ext cx="2330450" cy="1739900"/>
          </a:xfrm>
        </p:spPr>
        <p:txBody>
          <a:bodyPr/>
          <a:lstStyle/>
          <a:p>
            <a:endParaRPr lang="en-GB"/>
          </a:p>
        </p:txBody>
      </p:sp>
      <p:sp>
        <p:nvSpPr>
          <p:cNvPr id="14" name="Picture Placeholder 11">
            <a:extLst>
              <a:ext uri="{FF2B5EF4-FFF2-40B4-BE49-F238E27FC236}">
                <a16:creationId xmlns:a16="http://schemas.microsoft.com/office/drawing/2014/main" id="{C1B4BFEE-565B-491F-AD6E-0E3CBD8906FE}"/>
              </a:ext>
            </a:extLst>
          </p:cNvPr>
          <p:cNvSpPr>
            <a:spLocks noGrp="1"/>
          </p:cNvSpPr>
          <p:nvPr>
            <p:ph type="pic" sz="quarter" idx="19"/>
          </p:nvPr>
        </p:nvSpPr>
        <p:spPr>
          <a:xfrm>
            <a:off x="6692900" y="2609850"/>
            <a:ext cx="2330450" cy="1739900"/>
          </a:xfrm>
        </p:spPr>
        <p:txBody>
          <a:bodyPr/>
          <a:lstStyle/>
          <a:p>
            <a:endParaRPr lang="en-GB"/>
          </a:p>
        </p:txBody>
      </p:sp>
      <p:sp>
        <p:nvSpPr>
          <p:cNvPr id="15" name="Picture Placeholder 11">
            <a:extLst>
              <a:ext uri="{FF2B5EF4-FFF2-40B4-BE49-F238E27FC236}">
                <a16:creationId xmlns:a16="http://schemas.microsoft.com/office/drawing/2014/main" id="{C939CB5D-8DD5-4089-A354-D365A9C44D67}"/>
              </a:ext>
            </a:extLst>
          </p:cNvPr>
          <p:cNvSpPr>
            <a:spLocks noGrp="1"/>
          </p:cNvSpPr>
          <p:nvPr>
            <p:ph type="pic" sz="quarter" idx="20"/>
          </p:nvPr>
        </p:nvSpPr>
        <p:spPr>
          <a:xfrm>
            <a:off x="3765550" y="2609850"/>
            <a:ext cx="2330450" cy="1739900"/>
          </a:xfrm>
        </p:spPr>
        <p:txBody>
          <a:bodyPr/>
          <a:lstStyle/>
          <a:p>
            <a:endParaRPr lang="en-GB"/>
          </a:p>
        </p:txBody>
      </p:sp>
    </p:spTree>
    <p:extLst>
      <p:ext uri="{BB962C8B-B14F-4D97-AF65-F5344CB8AC3E}">
        <p14:creationId xmlns:p14="http://schemas.microsoft.com/office/powerpoint/2010/main" val="6859173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10515600" cy="376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740532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0218-DC0A-41EE-A05C-FBA4BC1901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B59534-67E4-4FC3-A6AC-0E194E930DD3}"/>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E41E5277-4439-4904-B1CA-5ED9A95DED8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C04D27-9649-408C-9650-AE32AFD9FF3B}"/>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9" name="Media Placeholder 8">
            <a:extLst>
              <a:ext uri="{FF2B5EF4-FFF2-40B4-BE49-F238E27FC236}">
                <a16:creationId xmlns:a16="http://schemas.microsoft.com/office/drawing/2014/main" id="{5B7B70DA-7FD6-490C-A98B-C0BBA4510B07}"/>
              </a:ext>
            </a:extLst>
          </p:cNvPr>
          <p:cNvSpPr>
            <a:spLocks noGrp="1"/>
          </p:cNvSpPr>
          <p:nvPr>
            <p:ph type="media" sz="quarter" idx="14"/>
          </p:nvPr>
        </p:nvSpPr>
        <p:spPr>
          <a:xfrm>
            <a:off x="5821363" y="2176463"/>
            <a:ext cx="5532437" cy="3703637"/>
          </a:xfrm>
        </p:spPr>
        <p:txBody>
          <a:bodyPr/>
          <a:lstStyle/>
          <a:p>
            <a:endParaRPr lang="en-GB"/>
          </a:p>
        </p:txBody>
      </p:sp>
      <p:sp>
        <p:nvSpPr>
          <p:cNvPr id="11" name="Text Placeholder 10">
            <a:extLst>
              <a:ext uri="{FF2B5EF4-FFF2-40B4-BE49-F238E27FC236}">
                <a16:creationId xmlns:a16="http://schemas.microsoft.com/office/drawing/2014/main" id="{76AEACB5-4F22-4ED3-8B84-8B04D20330AB}"/>
              </a:ext>
            </a:extLst>
          </p:cNvPr>
          <p:cNvSpPr>
            <a:spLocks noGrp="1"/>
          </p:cNvSpPr>
          <p:nvPr>
            <p:ph type="body" sz="quarter" idx="15"/>
          </p:nvPr>
        </p:nvSpPr>
        <p:spPr>
          <a:xfrm>
            <a:off x="838200" y="2176463"/>
            <a:ext cx="4683125"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444007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8" name="Picture Placeholder 7">
            <a:extLst>
              <a:ext uri="{FF2B5EF4-FFF2-40B4-BE49-F238E27FC236}">
                <a16:creationId xmlns:a16="http://schemas.microsoft.com/office/drawing/2014/main" id="{4BDF2617-F86F-40D6-8C82-0B38DC82A663}"/>
              </a:ext>
            </a:extLst>
          </p:cNvPr>
          <p:cNvSpPr>
            <a:spLocks noGrp="1"/>
          </p:cNvSpPr>
          <p:nvPr>
            <p:ph type="pic" sz="quarter" idx="13"/>
          </p:nvPr>
        </p:nvSpPr>
        <p:spPr>
          <a:xfrm>
            <a:off x="2432843" y="1888331"/>
            <a:ext cx="7326313" cy="4270375"/>
          </a:xfrm>
        </p:spPr>
        <p:txBody>
          <a:bodyPr/>
          <a:lstStyle/>
          <a:p>
            <a:endParaRPr lang="en-GB"/>
          </a:p>
        </p:txBody>
      </p:sp>
    </p:spTree>
    <p:extLst>
      <p:ext uri="{BB962C8B-B14F-4D97-AF65-F5344CB8AC3E}">
        <p14:creationId xmlns:p14="http://schemas.microsoft.com/office/powerpoint/2010/main" val="3384896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lthcare Science Associate L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4" y="208975"/>
            <a:ext cx="10067286" cy="1325563"/>
          </a:xfrm>
          <a:noFill/>
          <a:ln>
            <a:noFill/>
          </a:ln>
        </p:spPr>
        <p:txBody>
          <a:bodyPr/>
          <a:lstStyle>
            <a:lvl1pPr>
              <a:defRPr>
                <a:solidFill>
                  <a:schemeClr val="bg1"/>
                </a:solidFill>
              </a:defRPr>
            </a:lvl1pPr>
          </a:lstStyle>
          <a:p>
            <a:r>
              <a:rPr lang="en-US" dirty="0"/>
              <a:t>Healthcare Science Associate Level  4</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373567"/>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D8B58E73-E12D-4292-867B-72E5E4EF3E4E}"/>
              </a:ext>
            </a:extLst>
          </p:cNvPr>
          <p:cNvSpPr>
            <a:spLocks noGrp="1"/>
          </p:cNvSpPr>
          <p:nvPr>
            <p:ph type="body" sz="quarter" idx="10"/>
          </p:nvPr>
        </p:nvSpPr>
        <p:spPr>
          <a:xfrm>
            <a:off x="541338" y="1819275"/>
            <a:ext cx="6605587" cy="4306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781126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8" name="Picture Placeholder 7">
            <a:extLst>
              <a:ext uri="{FF2B5EF4-FFF2-40B4-BE49-F238E27FC236}">
                <a16:creationId xmlns:a16="http://schemas.microsoft.com/office/drawing/2014/main" id="{4BDF2617-F86F-40D6-8C82-0B38DC82A663}"/>
              </a:ext>
            </a:extLst>
          </p:cNvPr>
          <p:cNvSpPr>
            <a:spLocks noGrp="1"/>
          </p:cNvSpPr>
          <p:nvPr>
            <p:ph type="pic" sz="quarter" idx="13"/>
          </p:nvPr>
        </p:nvSpPr>
        <p:spPr>
          <a:xfrm>
            <a:off x="838200" y="2131400"/>
            <a:ext cx="3377648" cy="2336428"/>
          </a:xfrm>
        </p:spPr>
        <p:txBody>
          <a:bodyPr/>
          <a:lstStyle/>
          <a:p>
            <a:endParaRPr lang="en-GB"/>
          </a:p>
        </p:txBody>
      </p:sp>
      <p:sp>
        <p:nvSpPr>
          <p:cNvPr id="7" name="Picture Placeholder 7">
            <a:extLst>
              <a:ext uri="{FF2B5EF4-FFF2-40B4-BE49-F238E27FC236}">
                <a16:creationId xmlns:a16="http://schemas.microsoft.com/office/drawing/2014/main" id="{329C243D-5B7C-4948-A1FF-45D6F3C0C6F2}"/>
              </a:ext>
            </a:extLst>
          </p:cNvPr>
          <p:cNvSpPr>
            <a:spLocks noGrp="1"/>
          </p:cNvSpPr>
          <p:nvPr>
            <p:ph type="pic" sz="quarter" idx="14"/>
          </p:nvPr>
        </p:nvSpPr>
        <p:spPr>
          <a:xfrm>
            <a:off x="7976154" y="2131400"/>
            <a:ext cx="3377648" cy="2336428"/>
          </a:xfrm>
        </p:spPr>
        <p:txBody>
          <a:bodyPr/>
          <a:lstStyle/>
          <a:p>
            <a:endParaRPr lang="en-GB"/>
          </a:p>
        </p:txBody>
      </p:sp>
      <p:sp>
        <p:nvSpPr>
          <p:cNvPr id="9" name="Picture Placeholder 7">
            <a:extLst>
              <a:ext uri="{FF2B5EF4-FFF2-40B4-BE49-F238E27FC236}">
                <a16:creationId xmlns:a16="http://schemas.microsoft.com/office/drawing/2014/main" id="{D24F449D-D6EA-4CDF-98E6-319CA84D45B0}"/>
              </a:ext>
            </a:extLst>
          </p:cNvPr>
          <p:cNvSpPr>
            <a:spLocks noGrp="1"/>
          </p:cNvSpPr>
          <p:nvPr>
            <p:ph type="pic" sz="quarter" idx="15"/>
          </p:nvPr>
        </p:nvSpPr>
        <p:spPr>
          <a:xfrm>
            <a:off x="4407176" y="2131400"/>
            <a:ext cx="3377648" cy="2336428"/>
          </a:xfrm>
        </p:spPr>
        <p:txBody>
          <a:bodyPr/>
          <a:lstStyle/>
          <a:p>
            <a:endParaRPr lang="en-GB"/>
          </a:p>
        </p:txBody>
      </p:sp>
      <p:sp>
        <p:nvSpPr>
          <p:cNvPr id="10" name="Text Placeholder 9">
            <a:extLst>
              <a:ext uri="{FF2B5EF4-FFF2-40B4-BE49-F238E27FC236}">
                <a16:creationId xmlns:a16="http://schemas.microsoft.com/office/drawing/2014/main" id="{883BD9C6-1DDA-40BB-9F43-36871E05F31E}"/>
              </a:ext>
            </a:extLst>
          </p:cNvPr>
          <p:cNvSpPr>
            <a:spLocks noGrp="1"/>
          </p:cNvSpPr>
          <p:nvPr>
            <p:ph type="body" sz="quarter" idx="16"/>
          </p:nvPr>
        </p:nvSpPr>
        <p:spPr>
          <a:xfrm>
            <a:off x="838200"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
        <p:nvSpPr>
          <p:cNvPr id="11" name="Text Placeholder 9">
            <a:extLst>
              <a:ext uri="{FF2B5EF4-FFF2-40B4-BE49-F238E27FC236}">
                <a16:creationId xmlns:a16="http://schemas.microsoft.com/office/drawing/2014/main" id="{CAAA858A-C80B-4500-BA65-F5BF12A0C1C5}"/>
              </a:ext>
            </a:extLst>
          </p:cNvPr>
          <p:cNvSpPr>
            <a:spLocks noGrp="1"/>
          </p:cNvSpPr>
          <p:nvPr>
            <p:ph type="body" sz="quarter" idx="17"/>
          </p:nvPr>
        </p:nvSpPr>
        <p:spPr>
          <a:xfrm>
            <a:off x="4406624"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
        <p:nvSpPr>
          <p:cNvPr id="12" name="Text Placeholder 9">
            <a:extLst>
              <a:ext uri="{FF2B5EF4-FFF2-40B4-BE49-F238E27FC236}">
                <a16:creationId xmlns:a16="http://schemas.microsoft.com/office/drawing/2014/main" id="{6EC02E56-202F-4E14-89CD-76B47BC47EF2}"/>
              </a:ext>
            </a:extLst>
          </p:cNvPr>
          <p:cNvSpPr>
            <a:spLocks noGrp="1"/>
          </p:cNvSpPr>
          <p:nvPr>
            <p:ph type="body" sz="quarter" idx="18"/>
          </p:nvPr>
        </p:nvSpPr>
        <p:spPr>
          <a:xfrm>
            <a:off x="7975878"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Tree>
    <p:extLst>
      <p:ext uri="{BB962C8B-B14F-4D97-AF65-F5344CB8AC3E}">
        <p14:creationId xmlns:p14="http://schemas.microsoft.com/office/powerpoint/2010/main" val="2826760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312534"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able Placeholder 7">
            <a:extLst>
              <a:ext uri="{FF2B5EF4-FFF2-40B4-BE49-F238E27FC236}">
                <a16:creationId xmlns:a16="http://schemas.microsoft.com/office/drawing/2014/main" id="{6175EBF8-50C6-4E32-8794-99F4EED8025B}"/>
              </a:ext>
            </a:extLst>
          </p:cNvPr>
          <p:cNvSpPr>
            <a:spLocks noGrp="1"/>
          </p:cNvSpPr>
          <p:nvPr>
            <p:ph type="tbl" sz="quarter" idx="14"/>
          </p:nvPr>
        </p:nvSpPr>
        <p:spPr>
          <a:xfrm>
            <a:off x="5335588" y="1966913"/>
            <a:ext cx="6018212" cy="3762375"/>
          </a:xfrm>
        </p:spPr>
        <p:txBody>
          <a:bodyPr/>
          <a:lstStyle/>
          <a:p>
            <a:endParaRPr lang="en-GB"/>
          </a:p>
        </p:txBody>
      </p:sp>
    </p:spTree>
    <p:extLst>
      <p:ext uri="{BB962C8B-B14F-4D97-AF65-F5344CB8AC3E}">
        <p14:creationId xmlns:p14="http://schemas.microsoft.com/office/powerpoint/2010/main" val="16081676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5257800" cy="376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53DDE662-E80A-4146-9D53-E0810A48E4CD}"/>
              </a:ext>
            </a:extLst>
          </p:cNvPr>
          <p:cNvSpPr>
            <a:spLocks noGrp="1"/>
          </p:cNvSpPr>
          <p:nvPr>
            <p:ph type="pic" sz="quarter" idx="14"/>
          </p:nvPr>
        </p:nvSpPr>
        <p:spPr>
          <a:xfrm>
            <a:off x="6096000" y="1966913"/>
            <a:ext cx="5257800" cy="3762375"/>
          </a:xfrm>
        </p:spPr>
        <p:txBody>
          <a:bodyPr/>
          <a:lstStyle/>
          <a:p>
            <a:endParaRPr lang="en-GB"/>
          </a:p>
        </p:txBody>
      </p:sp>
    </p:spTree>
    <p:extLst>
      <p:ext uri="{BB962C8B-B14F-4D97-AF65-F5344CB8AC3E}">
        <p14:creationId xmlns:p14="http://schemas.microsoft.com/office/powerpoint/2010/main" val="8176863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6">
            <a:extLst>
              <a:ext uri="{FF2B5EF4-FFF2-40B4-BE49-F238E27FC236}">
                <a16:creationId xmlns:a16="http://schemas.microsoft.com/office/drawing/2014/main" id="{D480CA89-7D6A-4621-8EFA-38898603D16D}"/>
              </a:ext>
            </a:extLst>
          </p:cNvPr>
          <p:cNvSpPr>
            <a:spLocks noGrp="1"/>
          </p:cNvSpPr>
          <p:nvPr>
            <p:ph type="body" sz="quarter" idx="14"/>
          </p:nvPr>
        </p:nvSpPr>
        <p:spPr>
          <a:xfrm>
            <a:off x="6636152" y="1966912"/>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819951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8497D-C2C9-45AF-BCBF-21301035C6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F3D903-04F5-4933-BE5C-A7952374BE2D}"/>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23A31F86-904B-4921-9689-708653458E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ED0C106-57D1-4DDE-8FD6-AED5B3B4E9A8}"/>
              </a:ext>
            </a:extLst>
          </p:cNvPr>
          <p:cNvSpPr>
            <a:spLocks noGrp="1"/>
          </p:cNvSpPr>
          <p:nvPr>
            <p:ph type="sldNum" sz="quarter" idx="12"/>
          </p:nvPr>
        </p:nvSpPr>
        <p:spPr/>
        <p:txBody>
          <a:bodyPr/>
          <a:lstStyle/>
          <a:p>
            <a:fld id="{26D1CC21-AFC1-41CB-87A0-25FF6684EDBA}" type="slidenum">
              <a:rPr lang="en-GB" smtClean="0"/>
              <a:t>‹#›</a:t>
            </a:fld>
            <a:endParaRPr lang="en-GB"/>
          </a:p>
        </p:txBody>
      </p:sp>
    </p:spTree>
    <p:extLst>
      <p:ext uri="{BB962C8B-B14F-4D97-AF65-F5344CB8AC3E}">
        <p14:creationId xmlns:p14="http://schemas.microsoft.com/office/powerpoint/2010/main" val="17713150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8CD5D-A5BC-454E-A853-66E8EA5239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05B6DC-09CD-45A3-9B2B-59C2FD95B9BA}"/>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17E0D66F-B358-4255-BA11-5272055AF8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EDC683-2946-4BAF-9E27-8CD91077A694}"/>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8D8913A5-C4E4-4CF9-BF15-712EFECE1AAC}"/>
              </a:ext>
            </a:extLst>
          </p:cNvPr>
          <p:cNvSpPr>
            <a:spLocks noGrp="1"/>
          </p:cNvSpPr>
          <p:nvPr>
            <p:ph type="body" sz="quarter" idx="13"/>
          </p:nvPr>
        </p:nvSpPr>
        <p:spPr>
          <a:xfrm>
            <a:off x="83820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8" name="Text Placeholder 6">
            <a:extLst>
              <a:ext uri="{FF2B5EF4-FFF2-40B4-BE49-F238E27FC236}">
                <a16:creationId xmlns:a16="http://schemas.microsoft.com/office/drawing/2014/main" id="{3B35102A-011B-4014-8695-EF8AC1C958B8}"/>
              </a:ext>
            </a:extLst>
          </p:cNvPr>
          <p:cNvSpPr>
            <a:spLocks noGrp="1"/>
          </p:cNvSpPr>
          <p:nvPr>
            <p:ph type="body" sz="quarter" idx="14"/>
          </p:nvPr>
        </p:nvSpPr>
        <p:spPr>
          <a:xfrm>
            <a:off x="376555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9" name="Text Placeholder 6">
            <a:extLst>
              <a:ext uri="{FF2B5EF4-FFF2-40B4-BE49-F238E27FC236}">
                <a16:creationId xmlns:a16="http://schemas.microsoft.com/office/drawing/2014/main" id="{D8D23C75-BA16-4D33-B1F8-B92E249E3ECA}"/>
              </a:ext>
            </a:extLst>
          </p:cNvPr>
          <p:cNvSpPr>
            <a:spLocks noGrp="1"/>
          </p:cNvSpPr>
          <p:nvPr>
            <p:ph type="body" sz="quarter" idx="15"/>
          </p:nvPr>
        </p:nvSpPr>
        <p:spPr>
          <a:xfrm>
            <a:off x="669290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0" name="Text Placeholder 6">
            <a:extLst>
              <a:ext uri="{FF2B5EF4-FFF2-40B4-BE49-F238E27FC236}">
                <a16:creationId xmlns:a16="http://schemas.microsoft.com/office/drawing/2014/main" id="{3B8F42B0-F4FD-4347-9FB0-CB453E0112F5}"/>
              </a:ext>
            </a:extLst>
          </p:cNvPr>
          <p:cNvSpPr>
            <a:spLocks noGrp="1"/>
          </p:cNvSpPr>
          <p:nvPr>
            <p:ph type="body" sz="quarter" idx="16"/>
          </p:nvPr>
        </p:nvSpPr>
        <p:spPr>
          <a:xfrm>
            <a:off x="962025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2" name="Picture Placeholder 11">
            <a:extLst>
              <a:ext uri="{FF2B5EF4-FFF2-40B4-BE49-F238E27FC236}">
                <a16:creationId xmlns:a16="http://schemas.microsoft.com/office/drawing/2014/main" id="{B1B06D73-3850-4283-9B4A-A18CEC9E4E6C}"/>
              </a:ext>
            </a:extLst>
          </p:cNvPr>
          <p:cNvSpPr>
            <a:spLocks noGrp="1"/>
          </p:cNvSpPr>
          <p:nvPr>
            <p:ph type="pic" sz="quarter" idx="17"/>
          </p:nvPr>
        </p:nvSpPr>
        <p:spPr>
          <a:xfrm>
            <a:off x="838200" y="2609850"/>
            <a:ext cx="2330450" cy="1739900"/>
          </a:xfrm>
        </p:spPr>
        <p:txBody>
          <a:bodyPr/>
          <a:lstStyle/>
          <a:p>
            <a:endParaRPr lang="en-GB"/>
          </a:p>
        </p:txBody>
      </p:sp>
      <p:sp>
        <p:nvSpPr>
          <p:cNvPr id="13" name="Picture Placeholder 11">
            <a:extLst>
              <a:ext uri="{FF2B5EF4-FFF2-40B4-BE49-F238E27FC236}">
                <a16:creationId xmlns:a16="http://schemas.microsoft.com/office/drawing/2014/main" id="{69F7A626-CBFB-4101-8D2A-380DC6574E98}"/>
              </a:ext>
            </a:extLst>
          </p:cNvPr>
          <p:cNvSpPr>
            <a:spLocks noGrp="1"/>
          </p:cNvSpPr>
          <p:nvPr>
            <p:ph type="pic" sz="quarter" idx="18"/>
          </p:nvPr>
        </p:nvSpPr>
        <p:spPr>
          <a:xfrm>
            <a:off x="9620250" y="2609850"/>
            <a:ext cx="2330450" cy="1739900"/>
          </a:xfrm>
        </p:spPr>
        <p:txBody>
          <a:bodyPr/>
          <a:lstStyle/>
          <a:p>
            <a:endParaRPr lang="en-GB"/>
          </a:p>
        </p:txBody>
      </p:sp>
      <p:sp>
        <p:nvSpPr>
          <p:cNvPr id="14" name="Picture Placeholder 11">
            <a:extLst>
              <a:ext uri="{FF2B5EF4-FFF2-40B4-BE49-F238E27FC236}">
                <a16:creationId xmlns:a16="http://schemas.microsoft.com/office/drawing/2014/main" id="{C1B4BFEE-565B-491F-AD6E-0E3CBD8906FE}"/>
              </a:ext>
            </a:extLst>
          </p:cNvPr>
          <p:cNvSpPr>
            <a:spLocks noGrp="1"/>
          </p:cNvSpPr>
          <p:nvPr>
            <p:ph type="pic" sz="quarter" idx="19"/>
          </p:nvPr>
        </p:nvSpPr>
        <p:spPr>
          <a:xfrm>
            <a:off x="6692900" y="2609850"/>
            <a:ext cx="2330450" cy="1739900"/>
          </a:xfrm>
        </p:spPr>
        <p:txBody>
          <a:bodyPr/>
          <a:lstStyle/>
          <a:p>
            <a:endParaRPr lang="en-GB"/>
          </a:p>
        </p:txBody>
      </p:sp>
      <p:sp>
        <p:nvSpPr>
          <p:cNvPr id="15" name="Picture Placeholder 11">
            <a:extLst>
              <a:ext uri="{FF2B5EF4-FFF2-40B4-BE49-F238E27FC236}">
                <a16:creationId xmlns:a16="http://schemas.microsoft.com/office/drawing/2014/main" id="{C939CB5D-8DD5-4089-A354-D365A9C44D67}"/>
              </a:ext>
            </a:extLst>
          </p:cNvPr>
          <p:cNvSpPr>
            <a:spLocks noGrp="1"/>
          </p:cNvSpPr>
          <p:nvPr>
            <p:ph type="pic" sz="quarter" idx="20"/>
          </p:nvPr>
        </p:nvSpPr>
        <p:spPr>
          <a:xfrm>
            <a:off x="3765550" y="2609850"/>
            <a:ext cx="2330450" cy="1739900"/>
          </a:xfrm>
        </p:spPr>
        <p:txBody>
          <a:bodyPr/>
          <a:lstStyle/>
          <a:p>
            <a:endParaRPr lang="en-GB"/>
          </a:p>
        </p:txBody>
      </p:sp>
    </p:spTree>
    <p:extLst>
      <p:ext uri="{BB962C8B-B14F-4D97-AF65-F5344CB8AC3E}">
        <p14:creationId xmlns:p14="http://schemas.microsoft.com/office/powerpoint/2010/main" val="25520716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10515600" cy="376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13087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0218-DC0A-41EE-A05C-FBA4BC1901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B59534-67E4-4FC3-A6AC-0E194E930DD3}"/>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E41E5277-4439-4904-B1CA-5ED9A95DED8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C04D27-9649-408C-9650-AE32AFD9FF3B}"/>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9" name="Media Placeholder 8">
            <a:extLst>
              <a:ext uri="{FF2B5EF4-FFF2-40B4-BE49-F238E27FC236}">
                <a16:creationId xmlns:a16="http://schemas.microsoft.com/office/drawing/2014/main" id="{5B7B70DA-7FD6-490C-A98B-C0BBA4510B07}"/>
              </a:ext>
            </a:extLst>
          </p:cNvPr>
          <p:cNvSpPr>
            <a:spLocks noGrp="1"/>
          </p:cNvSpPr>
          <p:nvPr>
            <p:ph type="media" sz="quarter" idx="14"/>
          </p:nvPr>
        </p:nvSpPr>
        <p:spPr>
          <a:xfrm>
            <a:off x="5821363" y="2176463"/>
            <a:ext cx="5532437" cy="3703637"/>
          </a:xfrm>
        </p:spPr>
        <p:txBody>
          <a:bodyPr/>
          <a:lstStyle/>
          <a:p>
            <a:endParaRPr lang="en-GB"/>
          </a:p>
        </p:txBody>
      </p:sp>
      <p:sp>
        <p:nvSpPr>
          <p:cNvPr id="11" name="Text Placeholder 10">
            <a:extLst>
              <a:ext uri="{FF2B5EF4-FFF2-40B4-BE49-F238E27FC236}">
                <a16:creationId xmlns:a16="http://schemas.microsoft.com/office/drawing/2014/main" id="{76AEACB5-4F22-4ED3-8B84-8B04D20330AB}"/>
              </a:ext>
            </a:extLst>
          </p:cNvPr>
          <p:cNvSpPr>
            <a:spLocks noGrp="1"/>
          </p:cNvSpPr>
          <p:nvPr>
            <p:ph type="body" sz="quarter" idx="15"/>
          </p:nvPr>
        </p:nvSpPr>
        <p:spPr>
          <a:xfrm>
            <a:off x="838200" y="2176463"/>
            <a:ext cx="4683125"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85623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8" name="Picture Placeholder 7">
            <a:extLst>
              <a:ext uri="{FF2B5EF4-FFF2-40B4-BE49-F238E27FC236}">
                <a16:creationId xmlns:a16="http://schemas.microsoft.com/office/drawing/2014/main" id="{4BDF2617-F86F-40D6-8C82-0B38DC82A663}"/>
              </a:ext>
            </a:extLst>
          </p:cNvPr>
          <p:cNvSpPr>
            <a:spLocks noGrp="1"/>
          </p:cNvSpPr>
          <p:nvPr>
            <p:ph type="pic" sz="quarter" idx="13"/>
          </p:nvPr>
        </p:nvSpPr>
        <p:spPr>
          <a:xfrm>
            <a:off x="2432843" y="1888331"/>
            <a:ext cx="7326313" cy="4270375"/>
          </a:xfrm>
        </p:spPr>
        <p:txBody>
          <a:bodyPr/>
          <a:lstStyle/>
          <a:p>
            <a:endParaRPr lang="en-GB"/>
          </a:p>
        </p:txBody>
      </p:sp>
    </p:spTree>
    <p:extLst>
      <p:ext uri="{BB962C8B-B14F-4D97-AF65-F5344CB8AC3E}">
        <p14:creationId xmlns:p14="http://schemas.microsoft.com/office/powerpoint/2010/main" val="27459013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8" name="Picture Placeholder 7">
            <a:extLst>
              <a:ext uri="{FF2B5EF4-FFF2-40B4-BE49-F238E27FC236}">
                <a16:creationId xmlns:a16="http://schemas.microsoft.com/office/drawing/2014/main" id="{4BDF2617-F86F-40D6-8C82-0B38DC82A663}"/>
              </a:ext>
            </a:extLst>
          </p:cNvPr>
          <p:cNvSpPr>
            <a:spLocks noGrp="1"/>
          </p:cNvSpPr>
          <p:nvPr>
            <p:ph type="pic" sz="quarter" idx="13"/>
          </p:nvPr>
        </p:nvSpPr>
        <p:spPr>
          <a:xfrm>
            <a:off x="838200" y="2131400"/>
            <a:ext cx="3377648" cy="2336428"/>
          </a:xfrm>
        </p:spPr>
        <p:txBody>
          <a:bodyPr/>
          <a:lstStyle/>
          <a:p>
            <a:endParaRPr lang="en-GB"/>
          </a:p>
        </p:txBody>
      </p:sp>
      <p:sp>
        <p:nvSpPr>
          <p:cNvPr id="7" name="Picture Placeholder 7">
            <a:extLst>
              <a:ext uri="{FF2B5EF4-FFF2-40B4-BE49-F238E27FC236}">
                <a16:creationId xmlns:a16="http://schemas.microsoft.com/office/drawing/2014/main" id="{329C243D-5B7C-4948-A1FF-45D6F3C0C6F2}"/>
              </a:ext>
            </a:extLst>
          </p:cNvPr>
          <p:cNvSpPr>
            <a:spLocks noGrp="1"/>
          </p:cNvSpPr>
          <p:nvPr>
            <p:ph type="pic" sz="quarter" idx="14"/>
          </p:nvPr>
        </p:nvSpPr>
        <p:spPr>
          <a:xfrm>
            <a:off x="7976154" y="2131400"/>
            <a:ext cx="3377648" cy="2336428"/>
          </a:xfrm>
        </p:spPr>
        <p:txBody>
          <a:bodyPr/>
          <a:lstStyle/>
          <a:p>
            <a:endParaRPr lang="en-GB"/>
          </a:p>
        </p:txBody>
      </p:sp>
      <p:sp>
        <p:nvSpPr>
          <p:cNvPr id="9" name="Picture Placeholder 7">
            <a:extLst>
              <a:ext uri="{FF2B5EF4-FFF2-40B4-BE49-F238E27FC236}">
                <a16:creationId xmlns:a16="http://schemas.microsoft.com/office/drawing/2014/main" id="{D24F449D-D6EA-4CDF-98E6-319CA84D45B0}"/>
              </a:ext>
            </a:extLst>
          </p:cNvPr>
          <p:cNvSpPr>
            <a:spLocks noGrp="1"/>
          </p:cNvSpPr>
          <p:nvPr>
            <p:ph type="pic" sz="quarter" idx="15"/>
          </p:nvPr>
        </p:nvSpPr>
        <p:spPr>
          <a:xfrm>
            <a:off x="4407176" y="2131400"/>
            <a:ext cx="3377648" cy="2336428"/>
          </a:xfrm>
        </p:spPr>
        <p:txBody>
          <a:bodyPr/>
          <a:lstStyle/>
          <a:p>
            <a:endParaRPr lang="en-GB"/>
          </a:p>
        </p:txBody>
      </p:sp>
      <p:sp>
        <p:nvSpPr>
          <p:cNvPr id="10" name="Text Placeholder 9">
            <a:extLst>
              <a:ext uri="{FF2B5EF4-FFF2-40B4-BE49-F238E27FC236}">
                <a16:creationId xmlns:a16="http://schemas.microsoft.com/office/drawing/2014/main" id="{883BD9C6-1DDA-40BB-9F43-36871E05F31E}"/>
              </a:ext>
            </a:extLst>
          </p:cNvPr>
          <p:cNvSpPr>
            <a:spLocks noGrp="1"/>
          </p:cNvSpPr>
          <p:nvPr>
            <p:ph type="body" sz="quarter" idx="16"/>
          </p:nvPr>
        </p:nvSpPr>
        <p:spPr>
          <a:xfrm>
            <a:off x="838200"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
        <p:nvSpPr>
          <p:cNvPr id="11" name="Text Placeholder 9">
            <a:extLst>
              <a:ext uri="{FF2B5EF4-FFF2-40B4-BE49-F238E27FC236}">
                <a16:creationId xmlns:a16="http://schemas.microsoft.com/office/drawing/2014/main" id="{CAAA858A-C80B-4500-BA65-F5BF12A0C1C5}"/>
              </a:ext>
            </a:extLst>
          </p:cNvPr>
          <p:cNvSpPr>
            <a:spLocks noGrp="1"/>
          </p:cNvSpPr>
          <p:nvPr>
            <p:ph type="body" sz="quarter" idx="17"/>
          </p:nvPr>
        </p:nvSpPr>
        <p:spPr>
          <a:xfrm>
            <a:off x="4406624"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
        <p:nvSpPr>
          <p:cNvPr id="12" name="Text Placeholder 9">
            <a:extLst>
              <a:ext uri="{FF2B5EF4-FFF2-40B4-BE49-F238E27FC236}">
                <a16:creationId xmlns:a16="http://schemas.microsoft.com/office/drawing/2014/main" id="{6EC02E56-202F-4E14-89CD-76B47BC47EF2}"/>
              </a:ext>
            </a:extLst>
          </p:cNvPr>
          <p:cNvSpPr>
            <a:spLocks noGrp="1"/>
          </p:cNvSpPr>
          <p:nvPr>
            <p:ph type="body" sz="quarter" idx="18"/>
          </p:nvPr>
        </p:nvSpPr>
        <p:spPr>
          <a:xfrm>
            <a:off x="7975878"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Tree>
    <p:extLst>
      <p:ext uri="{BB962C8B-B14F-4D97-AF65-F5344CB8AC3E}">
        <p14:creationId xmlns:p14="http://schemas.microsoft.com/office/powerpoint/2010/main" val="1532205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HSW L3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328915" y="1293366"/>
            <a:ext cx="7848600" cy="706055"/>
          </a:xfrm>
          <a:ln>
            <a:noFill/>
          </a:ln>
        </p:spPr>
        <p:txBody>
          <a:bodyPr/>
          <a:lstStyle>
            <a:lvl1pPr>
              <a:defRPr>
                <a:solidFill>
                  <a:schemeClr val="bg1"/>
                </a:solidFill>
              </a:defRPr>
            </a:lvl1pPr>
          </a:lstStyle>
          <a:p>
            <a:r>
              <a:rPr lang="en-US" dirty="0"/>
              <a:t>Senior Healthcare Support Worker Level 3</a:t>
            </a:r>
            <a:br>
              <a:rPr lang="en-US" dirty="0"/>
            </a:br>
            <a:br>
              <a:rPr lang="en-US" dirty="0"/>
            </a:br>
            <a:endParaRPr lang="en-GB" dirty="0"/>
          </a:p>
        </p:txBody>
      </p:sp>
      <p:sp>
        <p:nvSpPr>
          <p:cNvPr id="6" name="TextBox 5">
            <a:extLst>
              <a:ext uri="{FF2B5EF4-FFF2-40B4-BE49-F238E27FC236}">
                <a16:creationId xmlns:a16="http://schemas.microsoft.com/office/drawing/2014/main" id="{194C5776-DBA9-4BFC-9FFE-396D39EF2F64}"/>
              </a:ext>
            </a:extLst>
          </p:cNvPr>
          <p:cNvSpPr txBox="1"/>
          <p:nvPr userDrawn="1"/>
        </p:nvSpPr>
        <p:spPr>
          <a:xfrm>
            <a:off x="345796" y="2854316"/>
            <a:ext cx="6673046" cy="3170099"/>
          </a:xfrm>
          <a:prstGeom prst="rect">
            <a:avLst/>
          </a:prstGeom>
          <a:noFill/>
        </p:spPr>
        <p:txBody>
          <a:bodyPr wrap="square">
            <a:spAutoFit/>
          </a:bodyPr>
          <a:lstStyle/>
          <a:p>
            <a:pPr marL="171450" indent="-171450">
              <a:lnSpc>
                <a:spcPct val="150000"/>
              </a:lnSpc>
              <a:buBlip>
                <a:blip r:embed="rId2"/>
              </a:buBlip>
            </a:pPr>
            <a:r>
              <a:rPr lang="en-GB" sz="2000" b="0" i="0" u="none" strike="noStrike" baseline="0" dirty="0">
                <a:solidFill>
                  <a:schemeClr val="bg1"/>
                </a:solidFill>
                <a:latin typeface="Arial" panose="020B0604020202020204" pitchFamily="34" charset="0"/>
                <a:cs typeface="Arial" panose="020B0604020202020204" pitchFamily="34" charset="0"/>
              </a:rPr>
              <a:t>Adult nursing support</a:t>
            </a:r>
          </a:p>
          <a:p>
            <a:pPr marL="171450" indent="-171450">
              <a:lnSpc>
                <a:spcPct val="150000"/>
              </a:lnSpc>
              <a:buBlip>
                <a:blip r:embed="rId2"/>
              </a:buBlip>
            </a:pPr>
            <a:r>
              <a:rPr lang="en-GB" sz="2000" b="0" i="0" u="none" strike="noStrike" baseline="0" dirty="0">
                <a:solidFill>
                  <a:schemeClr val="bg1"/>
                </a:solidFill>
                <a:latin typeface="Arial" panose="020B0604020202020204" pitchFamily="34" charset="0"/>
                <a:cs typeface="Arial" panose="020B0604020202020204" pitchFamily="34" charset="0"/>
              </a:rPr>
              <a:t>Allied health therapy support</a:t>
            </a:r>
          </a:p>
          <a:p>
            <a:pPr marL="171450" indent="-171450">
              <a:lnSpc>
                <a:spcPct val="150000"/>
              </a:lnSpc>
              <a:buBlip>
                <a:blip r:embed="rId2"/>
              </a:buBlip>
            </a:pPr>
            <a:r>
              <a:rPr lang="en-GB" sz="2000" b="0" i="0" u="none" strike="noStrike" baseline="0" dirty="0">
                <a:solidFill>
                  <a:schemeClr val="bg1"/>
                </a:solidFill>
                <a:latin typeface="Arial" panose="020B0604020202020204" pitchFamily="34" charset="0"/>
                <a:cs typeface="Arial" panose="020B0604020202020204" pitchFamily="34" charset="0"/>
              </a:rPr>
              <a:t>Mental health support</a:t>
            </a:r>
          </a:p>
          <a:p>
            <a:pPr marL="171450" indent="-171450">
              <a:lnSpc>
                <a:spcPct val="150000"/>
              </a:lnSpc>
              <a:buBlip>
                <a:blip r:embed="rId2"/>
              </a:buBlip>
            </a:pPr>
            <a:r>
              <a:rPr lang="en-GB" sz="2000" b="0" i="0" u="none" strike="noStrike" baseline="0" dirty="0">
                <a:solidFill>
                  <a:schemeClr val="bg1"/>
                </a:solidFill>
                <a:latin typeface="Arial" panose="020B0604020202020204" pitchFamily="34" charset="0"/>
                <a:cs typeface="Arial" panose="020B0604020202020204" pitchFamily="34" charset="0"/>
              </a:rPr>
              <a:t>Maternity support</a:t>
            </a:r>
          </a:p>
          <a:p>
            <a:pPr marL="171450" indent="-171450">
              <a:lnSpc>
                <a:spcPct val="150000"/>
              </a:lnSpc>
              <a:buBlip>
                <a:blip r:embed="rId2"/>
              </a:buBlip>
            </a:pPr>
            <a:r>
              <a:rPr lang="en-GB" sz="2000" b="0" i="0" u="none" strike="noStrike" baseline="0" dirty="0">
                <a:solidFill>
                  <a:schemeClr val="bg1"/>
                </a:solidFill>
                <a:latin typeface="Arial" panose="020B0604020202020204" pitchFamily="34" charset="0"/>
                <a:cs typeface="Arial" panose="020B0604020202020204" pitchFamily="34" charset="0"/>
              </a:rPr>
              <a:t>Theatre support</a:t>
            </a:r>
          </a:p>
          <a:p>
            <a:pPr marL="171450" indent="-171450">
              <a:lnSpc>
                <a:spcPct val="150000"/>
              </a:lnSpc>
              <a:buBlip>
                <a:blip r:embed="rId2"/>
              </a:buBlip>
            </a:pPr>
            <a:r>
              <a:rPr lang="en-GB" sz="2000" b="0" i="0" u="none" strike="noStrike" baseline="0" dirty="0">
                <a:solidFill>
                  <a:schemeClr val="bg1"/>
                </a:solidFill>
                <a:latin typeface="Arial" panose="020B0604020202020204" pitchFamily="34" charset="0"/>
                <a:cs typeface="Arial" panose="020B0604020202020204" pitchFamily="34" charset="0"/>
              </a:rPr>
              <a:t>Children and young peoples support</a:t>
            </a:r>
          </a:p>
          <a:p>
            <a:r>
              <a:rPr lang="en-GB" sz="2000" b="0" i="0" u="none" strike="noStrike" baseline="0" dirty="0">
                <a:solidFill>
                  <a:schemeClr val="bg1"/>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E6F731CC-23C9-419F-8FE2-6A0BA7DA497C}"/>
              </a:ext>
            </a:extLst>
          </p:cNvPr>
          <p:cNvSpPr txBox="1"/>
          <p:nvPr userDrawn="1"/>
        </p:nvSpPr>
        <p:spPr>
          <a:xfrm>
            <a:off x="345796" y="2042854"/>
            <a:ext cx="6094070" cy="523220"/>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Has 6 apprenticeship pathways</a:t>
            </a:r>
            <a:endParaRPr lang="en-GB" sz="280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E934B22F-B9AE-4E5F-A9A6-C8C244E65A9F}"/>
              </a:ext>
            </a:extLst>
          </p:cNvPr>
          <p:cNvPicPr>
            <a:picLocks noChangeAspect="1"/>
          </p:cNvPicPr>
          <p:nvPr userDrawn="1"/>
        </p:nvPicPr>
        <p:blipFill>
          <a:blip r:embed="rId3">
            <a:extLst>
              <a:ext uri="{28A0092B-C50C-407E-A947-70E740481C1C}">
                <a14:useLocalDpi xmlns:a14="http://schemas.microsoft.com/office/drawing/2010/main" val="0"/>
              </a:ext>
            </a:extLst>
          </a:blip>
          <a:srcRect l="54" r="54"/>
          <a:stretch/>
        </p:blipFill>
        <p:spPr>
          <a:xfrm>
            <a:off x="9660544" y="418612"/>
            <a:ext cx="1936494" cy="1292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0D10BA47-856B-42BA-BAC9-6E1E8BCC7962}"/>
              </a:ext>
            </a:extLst>
          </p:cNvPr>
          <p:cNvPicPr>
            <a:picLocks noChangeAspect="1"/>
          </p:cNvPicPr>
          <p:nvPr userDrawn="1"/>
        </p:nvPicPr>
        <p:blipFill>
          <a:blip r:embed="rId4">
            <a:extLst>
              <a:ext uri="{28A0092B-C50C-407E-A947-70E740481C1C}">
                <a14:useLocalDpi xmlns:a14="http://schemas.microsoft.com/office/drawing/2010/main" val="0"/>
              </a:ext>
            </a:extLst>
          </a:blip>
          <a:srcRect l="54" r="54"/>
          <a:stretch/>
        </p:blipFill>
        <p:spPr>
          <a:xfrm>
            <a:off x="9660545" y="2061076"/>
            <a:ext cx="1936495" cy="1292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B469BB0A-7050-4AA6-978D-0E4B8312E52D}"/>
              </a:ext>
            </a:extLst>
          </p:cNvPr>
          <p:cNvPicPr>
            <a:picLocks noChangeAspect="1"/>
          </p:cNvPicPr>
          <p:nvPr userDrawn="1"/>
        </p:nvPicPr>
        <p:blipFill>
          <a:blip r:embed="rId5">
            <a:extLst>
              <a:ext uri="{28A0092B-C50C-407E-A947-70E740481C1C}">
                <a14:useLocalDpi xmlns:a14="http://schemas.microsoft.com/office/drawing/2010/main" val="0"/>
              </a:ext>
            </a:extLst>
          </a:blip>
          <a:srcRect l="54" r="54"/>
          <a:stretch/>
        </p:blipFill>
        <p:spPr>
          <a:xfrm>
            <a:off x="9640800" y="3747565"/>
            <a:ext cx="1936323" cy="12922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a:extLst>
              <a:ext uri="{FF2B5EF4-FFF2-40B4-BE49-F238E27FC236}">
                <a16:creationId xmlns:a16="http://schemas.microsoft.com/office/drawing/2014/main" id="{626D9498-8994-4A3C-BA20-9009EFBFB557}"/>
              </a:ext>
            </a:extLst>
          </p:cNvPr>
          <p:cNvPicPr>
            <a:picLocks noChangeAspect="1"/>
          </p:cNvPicPr>
          <p:nvPr userDrawn="1"/>
        </p:nvPicPr>
        <p:blipFill>
          <a:blip r:embed="rId6">
            <a:extLst>
              <a:ext uri="{28A0092B-C50C-407E-A947-70E740481C1C}">
                <a14:useLocalDpi xmlns:a14="http://schemas.microsoft.com/office/drawing/2010/main" val="0"/>
              </a:ext>
            </a:extLst>
          </a:blip>
          <a:srcRect l="54" r="54"/>
          <a:stretch/>
        </p:blipFill>
        <p:spPr>
          <a:xfrm>
            <a:off x="7353219" y="2061077"/>
            <a:ext cx="1936323" cy="12922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6F7ABF89-5CA1-4F67-8F76-148039D9CF45}"/>
              </a:ext>
            </a:extLst>
          </p:cNvPr>
          <p:cNvPicPr>
            <a:picLocks noChangeAspect="1"/>
          </p:cNvPicPr>
          <p:nvPr userDrawn="1"/>
        </p:nvPicPr>
        <p:blipFill>
          <a:blip r:embed="rId7">
            <a:extLst>
              <a:ext uri="{28A0092B-C50C-407E-A947-70E740481C1C}">
                <a14:useLocalDpi xmlns:a14="http://schemas.microsoft.com/office/drawing/2010/main" val="0"/>
              </a:ext>
            </a:extLst>
          </a:blip>
          <a:srcRect l="54" r="54"/>
          <a:stretch/>
        </p:blipFill>
        <p:spPr>
          <a:xfrm>
            <a:off x="7353218" y="3747565"/>
            <a:ext cx="1936323" cy="12922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Picture 18">
            <a:extLst>
              <a:ext uri="{FF2B5EF4-FFF2-40B4-BE49-F238E27FC236}">
                <a16:creationId xmlns:a16="http://schemas.microsoft.com/office/drawing/2014/main" id="{0BE86817-24FA-4847-A9D6-FECF153A025B}"/>
              </a:ext>
            </a:extLst>
          </p:cNvPr>
          <p:cNvPicPr>
            <a:picLocks noChangeAspect="1"/>
          </p:cNvPicPr>
          <p:nvPr userDrawn="1"/>
        </p:nvPicPr>
        <p:blipFill>
          <a:blip r:embed="rId8">
            <a:extLst>
              <a:ext uri="{28A0092B-C50C-407E-A947-70E740481C1C}">
                <a14:useLocalDpi xmlns:a14="http://schemas.microsoft.com/office/drawing/2010/main" val="0"/>
              </a:ext>
            </a:extLst>
          </a:blip>
          <a:srcRect l="54" r="54"/>
          <a:stretch/>
        </p:blipFill>
        <p:spPr>
          <a:xfrm>
            <a:off x="7353217" y="405436"/>
            <a:ext cx="1936323" cy="12922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826917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312534"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able Placeholder 7">
            <a:extLst>
              <a:ext uri="{FF2B5EF4-FFF2-40B4-BE49-F238E27FC236}">
                <a16:creationId xmlns:a16="http://schemas.microsoft.com/office/drawing/2014/main" id="{6175EBF8-50C6-4E32-8794-99F4EED8025B}"/>
              </a:ext>
            </a:extLst>
          </p:cNvPr>
          <p:cNvSpPr>
            <a:spLocks noGrp="1"/>
          </p:cNvSpPr>
          <p:nvPr>
            <p:ph type="tbl" sz="quarter" idx="14"/>
          </p:nvPr>
        </p:nvSpPr>
        <p:spPr>
          <a:xfrm>
            <a:off x="5335588" y="1966913"/>
            <a:ext cx="6018212" cy="3762375"/>
          </a:xfrm>
        </p:spPr>
        <p:txBody>
          <a:bodyPr/>
          <a:lstStyle/>
          <a:p>
            <a:endParaRPr lang="en-GB"/>
          </a:p>
        </p:txBody>
      </p:sp>
    </p:spTree>
    <p:extLst>
      <p:ext uri="{BB962C8B-B14F-4D97-AF65-F5344CB8AC3E}">
        <p14:creationId xmlns:p14="http://schemas.microsoft.com/office/powerpoint/2010/main" val="21201685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5257800" cy="376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53DDE662-E80A-4146-9D53-E0810A48E4CD}"/>
              </a:ext>
            </a:extLst>
          </p:cNvPr>
          <p:cNvSpPr>
            <a:spLocks noGrp="1"/>
          </p:cNvSpPr>
          <p:nvPr>
            <p:ph type="pic" sz="quarter" idx="14"/>
          </p:nvPr>
        </p:nvSpPr>
        <p:spPr>
          <a:xfrm>
            <a:off x="6096000" y="1966913"/>
            <a:ext cx="5257800" cy="3762375"/>
          </a:xfrm>
        </p:spPr>
        <p:txBody>
          <a:bodyPr/>
          <a:lstStyle/>
          <a:p>
            <a:endParaRPr lang="en-GB"/>
          </a:p>
        </p:txBody>
      </p:sp>
    </p:spTree>
    <p:extLst>
      <p:ext uri="{BB962C8B-B14F-4D97-AF65-F5344CB8AC3E}">
        <p14:creationId xmlns:p14="http://schemas.microsoft.com/office/powerpoint/2010/main" val="23487599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6">
            <a:extLst>
              <a:ext uri="{FF2B5EF4-FFF2-40B4-BE49-F238E27FC236}">
                <a16:creationId xmlns:a16="http://schemas.microsoft.com/office/drawing/2014/main" id="{D480CA89-7D6A-4621-8EFA-38898603D16D}"/>
              </a:ext>
            </a:extLst>
          </p:cNvPr>
          <p:cNvSpPr>
            <a:spLocks noGrp="1"/>
          </p:cNvSpPr>
          <p:nvPr>
            <p:ph type="body" sz="quarter" idx="14"/>
          </p:nvPr>
        </p:nvSpPr>
        <p:spPr>
          <a:xfrm>
            <a:off x="6636152" y="1966912"/>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90283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870860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3633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DB5FD-08B4-44EA-8AC2-E17024F75C8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799344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C55C7-5D55-4EC3-B603-37E6D518AB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4EB1A9-B728-4D76-92F5-709D6A255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96834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B159-747B-4F01-BB4A-FD4B281525E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D91DA08-A8A9-46EF-9B2E-B4CECC0A8B3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376F282-BD63-4263-B351-389E3DEB258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654112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8CD5D-A5BC-454E-A853-66E8EA5239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05B6DC-09CD-45A3-9B2B-59C2FD95B9BA}"/>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17E0D66F-B358-4255-BA11-5272055AF8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EDC683-2946-4BAF-9E27-8CD91077A694}"/>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8D8913A5-C4E4-4CF9-BF15-712EFECE1AAC}"/>
              </a:ext>
            </a:extLst>
          </p:cNvPr>
          <p:cNvSpPr>
            <a:spLocks noGrp="1"/>
          </p:cNvSpPr>
          <p:nvPr>
            <p:ph type="body" sz="quarter" idx="13"/>
          </p:nvPr>
        </p:nvSpPr>
        <p:spPr>
          <a:xfrm>
            <a:off x="83820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8" name="Text Placeholder 6">
            <a:extLst>
              <a:ext uri="{FF2B5EF4-FFF2-40B4-BE49-F238E27FC236}">
                <a16:creationId xmlns:a16="http://schemas.microsoft.com/office/drawing/2014/main" id="{3B35102A-011B-4014-8695-EF8AC1C958B8}"/>
              </a:ext>
            </a:extLst>
          </p:cNvPr>
          <p:cNvSpPr>
            <a:spLocks noGrp="1"/>
          </p:cNvSpPr>
          <p:nvPr>
            <p:ph type="body" sz="quarter" idx="14"/>
          </p:nvPr>
        </p:nvSpPr>
        <p:spPr>
          <a:xfrm>
            <a:off x="376555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9" name="Text Placeholder 6">
            <a:extLst>
              <a:ext uri="{FF2B5EF4-FFF2-40B4-BE49-F238E27FC236}">
                <a16:creationId xmlns:a16="http://schemas.microsoft.com/office/drawing/2014/main" id="{D8D23C75-BA16-4D33-B1F8-B92E249E3ECA}"/>
              </a:ext>
            </a:extLst>
          </p:cNvPr>
          <p:cNvSpPr>
            <a:spLocks noGrp="1"/>
          </p:cNvSpPr>
          <p:nvPr>
            <p:ph type="body" sz="quarter" idx="15"/>
          </p:nvPr>
        </p:nvSpPr>
        <p:spPr>
          <a:xfrm>
            <a:off x="669290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0" name="Text Placeholder 6">
            <a:extLst>
              <a:ext uri="{FF2B5EF4-FFF2-40B4-BE49-F238E27FC236}">
                <a16:creationId xmlns:a16="http://schemas.microsoft.com/office/drawing/2014/main" id="{3B8F42B0-F4FD-4347-9FB0-CB453E0112F5}"/>
              </a:ext>
            </a:extLst>
          </p:cNvPr>
          <p:cNvSpPr>
            <a:spLocks noGrp="1"/>
          </p:cNvSpPr>
          <p:nvPr>
            <p:ph type="body" sz="quarter" idx="16"/>
          </p:nvPr>
        </p:nvSpPr>
        <p:spPr>
          <a:xfrm>
            <a:off x="962025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2" name="Picture Placeholder 11">
            <a:extLst>
              <a:ext uri="{FF2B5EF4-FFF2-40B4-BE49-F238E27FC236}">
                <a16:creationId xmlns:a16="http://schemas.microsoft.com/office/drawing/2014/main" id="{B1B06D73-3850-4283-9B4A-A18CEC9E4E6C}"/>
              </a:ext>
            </a:extLst>
          </p:cNvPr>
          <p:cNvSpPr>
            <a:spLocks noGrp="1"/>
          </p:cNvSpPr>
          <p:nvPr>
            <p:ph type="pic" sz="quarter" idx="17"/>
          </p:nvPr>
        </p:nvSpPr>
        <p:spPr>
          <a:xfrm>
            <a:off x="838200" y="2609850"/>
            <a:ext cx="2330450" cy="1739900"/>
          </a:xfrm>
        </p:spPr>
        <p:txBody>
          <a:bodyPr/>
          <a:lstStyle/>
          <a:p>
            <a:endParaRPr lang="en-GB"/>
          </a:p>
        </p:txBody>
      </p:sp>
      <p:sp>
        <p:nvSpPr>
          <p:cNvPr id="13" name="Picture Placeholder 11">
            <a:extLst>
              <a:ext uri="{FF2B5EF4-FFF2-40B4-BE49-F238E27FC236}">
                <a16:creationId xmlns:a16="http://schemas.microsoft.com/office/drawing/2014/main" id="{69F7A626-CBFB-4101-8D2A-380DC6574E98}"/>
              </a:ext>
            </a:extLst>
          </p:cNvPr>
          <p:cNvSpPr>
            <a:spLocks noGrp="1"/>
          </p:cNvSpPr>
          <p:nvPr>
            <p:ph type="pic" sz="quarter" idx="18"/>
          </p:nvPr>
        </p:nvSpPr>
        <p:spPr>
          <a:xfrm>
            <a:off x="9620250" y="2609850"/>
            <a:ext cx="2330450" cy="1739900"/>
          </a:xfrm>
        </p:spPr>
        <p:txBody>
          <a:bodyPr/>
          <a:lstStyle/>
          <a:p>
            <a:endParaRPr lang="en-GB"/>
          </a:p>
        </p:txBody>
      </p:sp>
      <p:sp>
        <p:nvSpPr>
          <p:cNvPr id="14" name="Picture Placeholder 11">
            <a:extLst>
              <a:ext uri="{FF2B5EF4-FFF2-40B4-BE49-F238E27FC236}">
                <a16:creationId xmlns:a16="http://schemas.microsoft.com/office/drawing/2014/main" id="{C1B4BFEE-565B-491F-AD6E-0E3CBD8906FE}"/>
              </a:ext>
            </a:extLst>
          </p:cNvPr>
          <p:cNvSpPr>
            <a:spLocks noGrp="1"/>
          </p:cNvSpPr>
          <p:nvPr>
            <p:ph type="pic" sz="quarter" idx="19"/>
          </p:nvPr>
        </p:nvSpPr>
        <p:spPr>
          <a:xfrm>
            <a:off x="6692900" y="2609850"/>
            <a:ext cx="2330450" cy="1739900"/>
          </a:xfrm>
        </p:spPr>
        <p:txBody>
          <a:bodyPr/>
          <a:lstStyle/>
          <a:p>
            <a:endParaRPr lang="en-GB"/>
          </a:p>
        </p:txBody>
      </p:sp>
      <p:sp>
        <p:nvSpPr>
          <p:cNvPr id="15" name="Picture Placeholder 11">
            <a:extLst>
              <a:ext uri="{FF2B5EF4-FFF2-40B4-BE49-F238E27FC236}">
                <a16:creationId xmlns:a16="http://schemas.microsoft.com/office/drawing/2014/main" id="{C939CB5D-8DD5-4089-A354-D365A9C44D67}"/>
              </a:ext>
            </a:extLst>
          </p:cNvPr>
          <p:cNvSpPr>
            <a:spLocks noGrp="1"/>
          </p:cNvSpPr>
          <p:nvPr>
            <p:ph type="pic" sz="quarter" idx="20"/>
          </p:nvPr>
        </p:nvSpPr>
        <p:spPr>
          <a:xfrm>
            <a:off x="3765550" y="2609850"/>
            <a:ext cx="2330450" cy="1739900"/>
          </a:xfrm>
        </p:spPr>
        <p:txBody>
          <a:bodyPr/>
          <a:lstStyle/>
          <a:p>
            <a:endParaRPr lang="en-GB"/>
          </a:p>
        </p:txBody>
      </p:sp>
    </p:spTree>
    <p:extLst>
      <p:ext uri="{BB962C8B-B14F-4D97-AF65-F5344CB8AC3E}">
        <p14:creationId xmlns:p14="http://schemas.microsoft.com/office/powerpoint/2010/main" val="40587229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10515600" cy="376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60175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HSW L3 adult nursing suppor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799695"/>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4415F117-4EF6-40A3-AD5C-C0F0B0834499}"/>
              </a:ext>
            </a:extLst>
          </p:cNvPr>
          <p:cNvSpPr txBox="1"/>
          <p:nvPr userDrawn="1"/>
        </p:nvSpPr>
        <p:spPr>
          <a:xfrm>
            <a:off x="781050" y="2213227"/>
            <a:ext cx="6673046" cy="3631763"/>
          </a:xfrm>
          <a:prstGeom prst="rect">
            <a:avLst/>
          </a:prstGeom>
          <a:noFill/>
        </p:spPr>
        <p:txBody>
          <a:bodyPr wrap="square">
            <a:spAutoFit/>
          </a:bodyPr>
          <a:lstStyle/>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Programme duration 18 months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need to be in a role that aligns with the apprenticeship</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learn new knowledge, skills and behaviours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be assigned a Skills &amp; Development Coach who will challenge and stretch you and prepare you for End Point Assessment	</a:t>
            </a:r>
          </a:p>
          <a:p>
            <a:r>
              <a:rPr lang="en-GB" sz="2000" b="0" i="0" u="none" strike="noStrike" baseline="0" dirty="0">
                <a:solidFill>
                  <a:schemeClr val="bg1"/>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D4E9EF9-96C5-4C0B-B298-C462299B7441}"/>
              </a:ext>
            </a:extLst>
          </p:cNvPr>
          <p:cNvSpPr>
            <a:spLocks noGrp="1"/>
          </p:cNvSpPr>
          <p:nvPr>
            <p:ph type="title" hasCustomPrompt="1"/>
          </p:nvPr>
        </p:nvSpPr>
        <p:spPr/>
        <p:txBody>
          <a:bodyPr/>
          <a:lstStyle>
            <a:lvl1pPr>
              <a:defRPr/>
            </a:lvl1pPr>
          </a:lstStyle>
          <a:p>
            <a:r>
              <a:rPr lang="en-US" dirty="0"/>
              <a:t>Senior Healthcare Support Worker</a:t>
            </a:r>
            <a:br>
              <a:rPr lang="en-US" dirty="0"/>
            </a:br>
            <a:r>
              <a:rPr lang="en-US" dirty="0"/>
              <a:t>Adult Nursing Support Level 3</a:t>
            </a:r>
            <a:endParaRPr lang="en-GB" dirty="0"/>
          </a:p>
        </p:txBody>
      </p:sp>
    </p:spTree>
    <p:extLst>
      <p:ext uri="{BB962C8B-B14F-4D97-AF65-F5344CB8AC3E}">
        <p14:creationId xmlns:p14="http://schemas.microsoft.com/office/powerpoint/2010/main" val="32139176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0218-DC0A-41EE-A05C-FBA4BC1901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B59534-67E4-4FC3-A6AC-0E194E930DD3}"/>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E41E5277-4439-4904-B1CA-5ED9A95DED8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C04D27-9649-408C-9650-AE32AFD9FF3B}"/>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9" name="Media Placeholder 8">
            <a:extLst>
              <a:ext uri="{FF2B5EF4-FFF2-40B4-BE49-F238E27FC236}">
                <a16:creationId xmlns:a16="http://schemas.microsoft.com/office/drawing/2014/main" id="{5B7B70DA-7FD6-490C-A98B-C0BBA4510B07}"/>
              </a:ext>
            </a:extLst>
          </p:cNvPr>
          <p:cNvSpPr>
            <a:spLocks noGrp="1"/>
          </p:cNvSpPr>
          <p:nvPr>
            <p:ph type="media" sz="quarter" idx="14"/>
          </p:nvPr>
        </p:nvSpPr>
        <p:spPr>
          <a:xfrm>
            <a:off x="5821363" y="2176463"/>
            <a:ext cx="5532437" cy="3703637"/>
          </a:xfrm>
        </p:spPr>
        <p:txBody>
          <a:bodyPr/>
          <a:lstStyle/>
          <a:p>
            <a:endParaRPr lang="en-GB"/>
          </a:p>
        </p:txBody>
      </p:sp>
      <p:sp>
        <p:nvSpPr>
          <p:cNvPr id="11" name="Text Placeholder 10">
            <a:extLst>
              <a:ext uri="{FF2B5EF4-FFF2-40B4-BE49-F238E27FC236}">
                <a16:creationId xmlns:a16="http://schemas.microsoft.com/office/drawing/2014/main" id="{76AEACB5-4F22-4ED3-8B84-8B04D20330AB}"/>
              </a:ext>
            </a:extLst>
          </p:cNvPr>
          <p:cNvSpPr>
            <a:spLocks noGrp="1"/>
          </p:cNvSpPr>
          <p:nvPr>
            <p:ph type="body" sz="quarter" idx="15"/>
          </p:nvPr>
        </p:nvSpPr>
        <p:spPr>
          <a:xfrm>
            <a:off x="838200" y="2176463"/>
            <a:ext cx="4683125"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536092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8" name="Picture Placeholder 7">
            <a:extLst>
              <a:ext uri="{FF2B5EF4-FFF2-40B4-BE49-F238E27FC236}">
                <a16:creationId xmlns:a16="http://schemas.microsoft.com/office/drawing/2014/main" id="{4BDF2617-F86F-40D6-8C82-0B38DC82A663}"/>
              </a:ext>
            </a:extLst>
          </p:cNvPr>
          <p:cNvSpPr>
            <a:spLocks noGrp="1"/>
          </p:cNvSpPr>
          <p:nvPr>
            <p:ph type="pic" sz="quarter" idx="13"/>
          </p:nvPr>
        </p:nvSpPr>
        <p:spPr>
          <a:xfrm>
            <a:off x="2432843" y="1888331"/>
            <a:ext cx="7326313" cy="4270375"/>
          </a:xfrm>
        </p:spPr>
        <p:txBody>
          <a:bodyPr/>
          <a:lstStyle/>
          <a:p>
            <a:endParaRPr lang="en-GB"/>
          </a:p>
        </p:txBody>
      </p:sp>
    </p:spTree>
    <p:extLst>
      <p:ext uri="{BB962C8B-B14F-4D97-AF65-F5344CB8AC3E}">
        <p14:creationId xmlns:p14="http://schemas.microsoft.com/office/powerpoint/2010/main" val="7595403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8" name="Picture Placeholder 7">
            <a:extLst>
              <a:ext uri="{FF2B5EF4-FFF2-40B4-BE49-F238E27FC236}">
                <a16:creationId xmlns:a16="http://schemas.microsoft.com/office/drawing/2014/main" id="{4BDF2617-F86F-40D6-8C82-0B38DC82A663}"/>
              </a:ext>
            </a:extLst>
          </p:cNvPr>
          <p:cNvSpPr>
            <a:spLocks noGrp="1"/>
          </p:cNvSpPr>
          <p:nvPr>
            <p:ph type="pic" sz="quarter" idx="13"/>
          </p:nvPr>
        </p:nvSpPr>
        <p:spPr>
          <a:xfrm>
            <a:off x="838200" y="2131400"/>
            <a:ext cx="3377648" cy="2336428"/>
          </a:xfrm>
        </p:spPr>
        <p:txBody>
          <a:bodyPr/>
          <a:lstStyle/>
          <a:p>
            <a:endParaRPr lang="en-GB"/>
          </a:p>
        </p:txBody>
      </p:sp>
      <p:sp>
        <p:nvSpPr>
          <p:cNvPr id="7" name="Picture Placeholder 7">
            <a:extLst>
              <a:ext uri="{FF2B5EF4-FFF2-40B4-BE49-F238E27FC236}">
                <a16:creationId xmlns:a16="http://schemas.microsoft.com/office/drawing/2014/main" id="{329C243D-5B7C-4948-A1FF-45D6F3C0C6F2}"/>
              </a:ext>
            </a:extLst>
          </p:cNvPr>
          <p:cNvSpPr>
            <a:spLocks noGrp="1"/>
          </p:cNvSpPr>
          <p:nvPr>
            <p:ph type="pic" sz="quarter" idx="14"/>
          </p:nvPr>
        </p:nvSpPr>
        <p:spPr>
          <a:xfrm>
            <a:off x="7976154" y="2131400"/>
            <a:ext cx="3377648" cy="2336428"/>
          </a:xfrm>
        </p:spPr>
        <p:txBody>
          <a:bodyPr/>
          <a:lstStyle/>
          <a:p>
            <a:endParaRPr lang="en-GB"/>
          </a:p>
        </p:txBody>
      </p:sp>
      <p:sp>
        <p:nvSpPr>
          <p:cNvPr id="9" name="Picture Placeholder 7">
            <a:extLst>
              <a:ext uri="{FF2B5EF4-FFF2-40B4-BE49-F238E27FC236}">
                <a16:creationId xmlns:a16="http://schemas.microsoft.com/office/drawing/2014/main" id="{D24F449D-D6EA-4CDF-98E6-319CA84D45B0}"/>
              </a:ext>
            </a:extLst>
          </p:cNvPr>
          <p:cNvSpPr>
            <a:spLocks noGrp="1"/>
          </p:cNvSpPr>
          <p:nvPr>
            <p:ph type="pic" sz="quarter" idx="15"/>
          </p:nvPr>
        </p:nvSpPr>
        <p:spPr>
          <a:xfrm>
            <a:off x="4407176" y="2131400"/>
            <a:ext cx="3377648" cy="2336428"/>
          </a:xfrm>
        </p:spPr>
        <p:txBody>
          <a:bodyPr/>
          <a:lstStyle/>
          <a:p>
            <a:endParaRPr lang="en-GB"/>
          </a:p>
        </p:txBody>
      </p:sp>
      <p:sp>
        <p:nvSpPr>
          <p:cNvPr id="10" name="Text Placeholder 9">
            <a:extLst>
              <a:ext uri="{FF2B5EF4-FFF2-40B4-BE49-F238E27FC236}">
                <a16:creationId xmlns:a16="http://schemas.microsoft.com/office/drawing/2014/main" id="{883BD9C6-1DDA-40BB-9F43-36871E05F31E}"/>
              </a:ext>
            </a:extLst>
          </p:cNvPr>
          <p:cNvSpPr>
            <a:spLocks noGrp="1"/>
          </p:cNvSpPr>
          <p:nvPr>
            <p:ph type="body" sz="quarter" idx="16"/>
          </p:nvPr>
        </p:nvSpPr>
        <p:spPr>
          <a:xfrm>
            <a:off x="838200"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
        <p:nvSpPr>
          <p:cNvPr id="11" name="Text Placeholder 9">
            <a:extLst>
              <a:ext uri="{FF2B5EF4-FFF2-40B4-BE49-F238E27FC236}">
                <a16:creationId xmlns:a16="http://schemas.microsoft.com/office/drawing/2014/main" id="{CAAA858A-C80B-4500-BA65-F5BF12A0C1C5}"/>
              </a:ext>
            </a:extLst>
          </p:cNvPr>
          <p:cNvSpPr>
            <a:spLocks noGrp="1"/>
          </p:cNvSpPr>
          <p:nvPr>
            <p:ph type="body" sz="quarter" idx="17"/>
          </p:nvPr>
        </p:nvSpPr>
        <p:spPr>
          <a:xfrm>
            <a:off x="4406624"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
        <p:nvSpPr>
          <p:cNvPr id="12" name="Text Placeholder 9">
            <a:extLst>
              <a:ext uri="{FF2B5EF4-FFF2-40B4-BE49-F238E27FC236}">
                <a16:creationId xmlns:a16="http://schemas.microsoft.com/office/drawing/2014/main" id="{6EC02E56-202F-4E14-89CD-76B47BC47EF2}"/>
              </a:ext>
            </a:extLst>
          </p:cNvPr>
          <p:cNvSpPr>
            <a:spLocks noGrp="1"/>
          </p:cNvSpPr>
          <p:nvPr>
            <p:ph type="body" sz="quarter" idx="18"/>
          </p:nvPr>
        </p:nvSpPr>
        <p:spPr>
          <a:xfrm>
            <a:off x="7975878"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Tree>
    <p:extLst>
      <p:ext uri="{BB962C8B-B14F-4D97-AF65-F5344CB8AC3E}">
        <p14:creationId xmlns:p14="http://schemas.microsoft.com/office/powerpoint/2010/main" val="36257450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312534"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able Placeholder 7">
            <a:extLst>
              <a:ext uri="{FF2B5EF4-FFF2-40B4-BE49-F238E27FC236}">
                <a16:creationId xmlns:a16="http://schemas.microsoft.com/office/drawing/2014/main" id="{6175EBF8-50C6-4E32-8794-99F4EED8025B}"/>
              </a:ext>
            </a:extLst>
          </p:cNvPr>
          <p:cNvSpPr>
            <a:spLocks noGrp="1"/>
          </p:cNvSpPr>
          <p:nvPr>
            <p:ph type="tbl" sz="quarter" idx="14"/>
          </p:nvPr>
        </p:nvSpPr>
        <p:spPr>
          <a:xfrm>
            <a:off x="5335588" y="1966913"/>
            <a:ext cx="6018212" cy="3762375"/>
          </a:xfrm>
        </p:spPr>
        <p:txBody>
          <a:bodyPr/>
          <a:lstStyle/>
          <a:p>
            <a:endParaRPr lang="en-GB"/>
          </a:p>
        </p:txBody>
      </p:sp>
    </p:spTree>
    <p:extLst>
      <p:ext uri="{BB962C8B-B14F-4D97-AF65-F5344CB8AC3E}">
        <p14:creationId xmlns:p14="http://schemas.microsoft.com/office/powerpoint/2010/main" val="4972378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5257800" cy="376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53DDE662-E80A-4146-9D53-E0810A48E4CD}"/>
              </a:ext>
            </a:extLst>
          </p:cNvPr>
          <p:cNvSpPr>
            <a:spLocks noGrp="1"/>
          </p:cNvSpPr>
          <p:nvPr>
            <p:ph type="pic" sz="quarter" idx="14"/>
          </p:nvPr>
        </p:nvSpPr>
        <p:spPr>
          <a:xfrm>
            <a:off x="6096000" y="1966913"/>
            <a:ext cx="5257800" cy="3762375"/>
          </a:xfrm>
        </p:spPr>
        <p:txBody>
          <a:bodyPr/>
          <a:lstStyle/>
          <a:p>
            <a:endParaRPr lang="en-GB"/>
          </a:p>
        </p:txBody>
      </p:sp>
    </p:spTree>
    <p:extLst>
      <p:ext uri="{BB962C8B-B14F-4D97-AF65-F5344CB8AC3E}">
        <p14:creationId xmlns:p14="http://schemas.microsoft.com/office/powerpoint/2010/main" val="15066454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6">
            <a:extLst>
              <a:ext uri="{FF2B5EF4-FFF2-40B4-BE49-F238E27FC236}">
                <a16:creationId xmlns:a16="http://schemas.microsoft.com/office/drawing/2014/main" id="{D480CA89-7D6A-4621-8EFA-38898603D16D}"/>
              </a:ext>
            </a:extLst>
          </p:cNvPr>
          <p:cNvSpPr>
            <a:spLocks noGrp="1"/>
          </p:cNvSpPr>
          <p:nvPr>
            <p:ph type="body" sz="quarter" idx="14"/>
          </p:nvPr>
        </p:nvSpPr>
        <p:spPr>
          <a:xfrm>
            <a:off x="6636152" y="1966912"/>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560111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D0AC6-5906-4EDC-9A4F-3DDCF6B6E45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EC748C-288D-4336-B2CA-DC8D1F434873}"/>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65681921-6A4F-4A1D-A455-9CD39B0964C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204EC60-8935-47B9-BF36-154D1FAC848B}"/>
              </a:ext>
            </a:extLst>
          </p:cNvPr>
          <p:cNvSpPr>
            <a:spLocks noGrp="1"/>
          </p:cNvSpPr>
          <p:nvPr>
            <p:ph type="sldNum" sz="quarter" idx="12"/>
          </p:nvPr>
        </p:nvSpPr>
        <p:spPr/>
        <p:txBody>
          <a:bodyPr/>
          <a:lstStyle/>
          <a:p>
            <a:fld id="{26D1CC21-AFC1-41CB-87A0-25FF6684EDBA}" type="slidenum">
              <a:rPr lang="en-GB" smtClean="0"/>
              <a:t>‹#›</a:t>
            </a:fld>
            <a:endParaRPr lang="en-GB"/>
          </a:p>
        </p:txBody>
      </p:sp>
    </p:spTree>
    <p:extLst>
      <p:ext uri="{BB962C8B-B14F-4D97-AF65-F5344CB8AC3E}">
        <p14:creationId xmlns:p14="http://schemas.microsoft.com/office/powerpoint/2010/main" val="31722816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8CD5D-A5BC-454E-A853-66E8EA5239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05B6DC-09CD-45A3-9B2B-59C2FD95B9BA}"/>
              </a:ext>
            </a:extLst>
          </p:cNvPr>
          <p:cNvSpPr>
            <a:spLocks noGrp="1"/>
          </p:cNvSpPr>
          <p:nvPr>
            <p:ph type="dt" sz="half" idx="10"/>
          </p:nvPr>
        </p:nvSpPr>
        <p:spPr/>
        <p:txBody>
          <a:bodyPr/>
          <a:lstStyle/>
          <a:p>
            <a:fld id="{F26D9B58-CB15-408C-98E7-3A78969796E6}" type="datetimeFigureOut">
              <a:rPr lang="en-GB" smtClean="0"/>
              <a:t>13/05/2024</a:t>
            </a:fld>
            <a:endParaRPr lang="en-GB"/>
          </a:p>
        </p:txBody>
      </p:sp>
      <p:sp>
        <p:nvSpPr>
          <p:cNvPr id="4" name="Footer Placeholder 3">
            <a:extLst>
              <a:ext uri="{FF2B5EF4-FFF2-40B4-BE49-F238E27FC236}">
                <a16:creationId xmlns:a16="http://schemas.microsoft.com/office/drawing/2014/main" id="{17E0D66F-B358-4255-BA11-5272055AF8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EDC683-2946-4BAF-9E27-8CD91077A694}"/>
              </a:ext>
            </a:extLst>
          </p:cNvPr>
          <p:cNvSpPr>
            <a:spLocks noGrp="1"/>
          </p:cNvSpPr>
          <p:nvPr>
            <p:ph type="sldNum" sz="quarter" idx="12"/>
          </p:nvPr>
        </p:nvSpPr>
        <p:spPr/>
        <p:txBody>
          <a:bodyPr/>
          <a:lstStyle/>
          <a:p>
            <a:fld id="{26D1CC21-AFC1-41CB-87A0-25FF6684EDBA}" type="slidenum">
              <a:rPr lang="en-GB" smtClean="0"/>
              <a:t>‹#›</a:t>
            </a:fld>
            <a:endParaRPr lang="en-GB"/>
          </a:p>
        </p:txBody>
      </p:sp>
      <p:sp>
        <p:nvSpPr>
          <p:cNvPr id="7" name="Text Placeholder 6">
            <a:extLst>
              <a:ext uri="{FF2B5EF4-FFF2-40B4-BE49-F238E27FC236}">
                <a16:creationId xmlns:a16="http://schemas.microsoft.com/office/drawing/2014/main" id="{8D8913A5-C4E4-4CF9-BF15-712EFECE1AAC}"/>
              </a:ext>
            </a:extLst>
          </p:cNvPr>
          <p:cNvSpPr>
            <a:spLocks noGrp="1"/>
          </p:cNvSpPr>
          <p:nvPr>
            <p:ph type="body" sz="quarter" idx="13"/>
          </p:nvPr>
        </p:nvSpPr>
        <p:spPr>
          <a:xfrm>
            <a:off x="83820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8" name="Text Placeholder 6">
            <a:extLst>
              <a:ext uri="{FF2B5EF4-FFF2-40B4-BE49-F238E27FC236}">
                <a16:creationId xmlns:a16="http://schemas.microsoft.com/office/drawing/2014/main" id="{3B35102A-011B-4014-8695-EF8AC1C958B8}"/>
              </a:ext>
            </a:extLst>
          </p:cNvPr>
          <p:cNvSpPr>
            <a:spLocks noGrp="1"/>
          </p:cNvSpPr>
          <p:nvPr>
            <p:ph type="body" sz="quarter" idx="14"/>
          </p:nvPr>
        </p:nvSpPr>
        <p:spPr>
          <a:xfrm>
            <a:off x="376555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9" name="Text Placeholder 6">
            <a:extLst>
              <a:ext uri="{FF2B5EF4-FFF2-40B4-BE49-F238E27FC236}">
                <a16:creationId xmlns:a16="http://schemas.microsoft.com/office/drawing/2014/main" id="{D8D23C75-BA16-4D33-B1F8-B92E249E3ECA}"/>
              </a:ext>
            </a:extLst>
          </p:cNvPr>
          <p:cNvSpPr>
            <a:spLocks noGrp="1"/>
          </p:cNvSpPr>
          <p:nvPr>
            <p:ph type="body" sz="quarter" idx="15"/>
          </p:nvPr>
        </p:nvSpPr>
        <p:spPr>
          <a:xfrm>
            <a:off x="669290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0" name="Text Placeholder 6">
            <a:extLst>
              <a:ext uri="{FF2B5EF4-FFF2-40B4-BE49-F238E27FC236}">
                <a16:creationId xmlns:a16="http://schemas.microsoft.com/office/drawing/2014/main" id="{3B8F42B0-F4FD-4347-9FB0-CB453E0112F5}"/>
              </a:ext>
            </a:extLst>
          </p:cNvPr>
          <p:cNvSpPr>
            <a:spLocks noGrp="1"/>
          </p:cNvSpPr>
          <p:nvPr>
            <p:ph type="body" sz="quarter" idx="16"/>
          </p:nvPr>
        </p:nvSpPr>
        <p:spPr>
          <a:xfrm>
            <a:off x="962025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2" name="Picture Placeholder 11">
            <a:extLst>
              <a:ext uri="{FF2B5EF4-FFF2-40B4-BE49-F238E27FC236}">
                <a16:creationId xmlns:a16="http://schemas.microsoft.com/office/drawing/2014/main" id="{B1B06D73-3850-4283-9B4A-A18CEC9E4E6C}"/>
              </a:ext>
            </a:extLst>
          </p:cNvPr>
          <p:cNvSpPr>
            <a:spLocks noGrp="1"/>
          </p:cNvSpPr>
          <p:nvPr>
            <p:ph type="pic" sz="quarter" idx="17"/>
          </p:nvPr>
        </p:nvSpPr>
        <p:spPr>
          <a:xfrm>
            <a:off x="838200" y="2609850"/>
            <a:ext cx="2330450" cy="1739900"/>
          </a:xfrm>
        </p:spPr>
        <p:txBody>
          <a:bodyPr/>
          <a:lstStyle/>
          <a:p>
            <a:endParaRPr lang="en-GB"/>
          </a:p>
        </p:txBody>
      </p:sp>
      <p:sp>
        <p:nvSpPr>
          <p:cNvPr id="13" name="Picture Placeholder 11">
            <a:extLst>
              <a:ext uri="{FF2B5EF4-FFF2-40B4-BE49-F238E27FC236}">
                <a16:creationId xmlns:a16="http://schemas.microsoft.com/office/drawing/2014/main" id="{69F7A626-CBFB-4101-8D2A-380DC6574E98}"/>
              </a:ext>
            </a:extLst>
          </p:cNvPr>
          <p:cNvSpPr>
            <a:spLocks noGrp="1"/>
          </p:cNvSpPr>
          <p:nvPr>
            <p:ph type="pic" sz="quarter" idx="18"/>
          </p:nvPr>
        </p:nvSpPr>
        <p:spPr>
          <a:xfrm>
            <a:off x="9620250" y="2609850"/>
            <a:ext cx="2330450" cy="1739900"/>
          </a:xfrm>
        </p:spPr>
        <p:txBody>
          <a:bodyPr/>
          <a:lstStyle/>
          <a:p>
            <a:endParaRPr lang="en-GB"/>
          </a:p>
        </p:txBody>
      </p:sp>
      <p:sp>
        <p:nvSpPr>
          <p:cNvPr id="14" name="Picture Placeholder 11">
            <a:extLst>
              <a:ext uri="{FF2B5EF4-FFF2-40B4-BE49-F238E27FC236}">
                <a16:creationId xmlns:a16="http://schemas.microsoft.com/office/drawing/2014/main" id="{C1B4BFEE-565B-491F-AD6E-0E3CBD8906FE}"/>
              </a:ext>
            </a:extLst>
          </p:cNvPr>
          <p:cNvSpPr>
            <a:spLocks noGrp="1"/>
          </p:cNvSpPr>
          <p:nvPr>
            <p:ph type="pic" sz="quarter" idx="19"/>
          </p:nvPr>
        </p:nvSpPr>
        <p:spPr>
          <a:xfrm>
            <a:off x="6692900" y="2609850"/>
            <a:ext cx="2330450" cy="1739900"/>
          </a:xfrm>
        </p:spPr>
        <p:txBody>
          <a:bodyPr/>
          <a:lstStyle/>
          <a:p>
            <a:endParaRPr lang="en-GB"/>
          </a:p>
        </p:txBody>
      </p:sp>
      <p:sp>
        <p:nvSpPr>
          <p:cNvPr id="15" name="Picture Placeholder 11">
            <a:extLst>
              <a:ext uri="{FF2B5EF4-FFF2-40B4-BE49-F238E27FC236}">
                <a16:creationId xmlns:a16="http://schemas.microsoft.com/office/drawing/2014/main" id="{C939CB5D-8DD5-4089-A354-D365A9C44D67}"/>
              </a:ext>
            </a:extLst>
          </p:cNvPr>
          <p:cNvSpPr>
            <a:spLocks noGrp="1"/>
          </p:cNvSpPr>
          <p:nvPr>
            <p:ph type="pic" sz="quarter" idx="20"/>
          </p:nvPr>
        </p:nvSpPr>
        <p:spPr>
          <a:xfrm>
            <a:off x="3765550" y="2609850"/>
            <a:ext cx="2330450" cy="1739900"/>
          </a:xfrm>
        </p:spPr>
        <p:txBody>
          <a:bodyPr/>
          <a:lstStyle/>
          <a:p>
            <a:endParaRPr lang="en-GB"/>
          </a:p>
        </p:txBody>
      </p:sp>
    </p:spTree>
    <p:extLst>
      <p:ext uri="{BB962C8B-B14F-4D97-AF65-F5344CB8AC3E}">
        <p14:creationId xmlns:p14="http://schemas.microsoft.com/office/powerpoint/2010/main" val="36407058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D3C9-D458-3EBC-50DF-A7069C686BC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829414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421376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_rels/slideMaster10.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svg"/><Relationship Id="rId26" Type="http://schemas.openxmlformats.org/officeDocument/2006/relationships/image" Target="../media/image54.svg"/><Relationship Id="rId39" Type="http://schemas.openxmlformats.org/officeDocument/2006/relationships/image" Target="../media/image3.png"/><Relationship Id="rId21" Type="http://schemas.openxmlformats.org/officeDocument/2006/relationships/image" Target="../media/image49.png"/><Relationship Id="rId34" Type="http://schemas.openxmlformats.org/officeDocument/2006/relationships/image" Target="../media/image62.sv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38" Type="http://schemas.openxmlformats.org/officeDocument/2006/relationships/image" Target="../media/image66.svg"/><Relationship Id="rId2" Type="http://schemas.openxmlformats.org/officeDocument/2006/relationships/slideLayout" Target="../slideLayouts/slideLayout51.xml"/><Relationship Id="rId16" Type="http://schemas.openxmlformats.org/officeDocument/2006/relationships/image" Target="../media/image44.svg"/><Relationship Id="rId20" Type="http://schemas.openxmlformats.org/officeDocument/2006/relationships/image" Target="../media/image48.svg"/><Relationship Id="rId29" Type="http://schemas.openxmlformats.org/officeDocument/2006/relationships/image" Target="../media/image57.png"/><Relationship Id="rId1" Type="http://schemas.openxmlformats.org/officeDocument/2006/relationships/slideLayout" Target="../slideLayouts/slideLayout50.xml"/><Relationship Id="rId6" Type="http://schemas.openxmlformats.org/officeDocument/2006/relationships/image" Target="../media/image34.svg"/><Relationship Id="rId11" Type="http://schemas.openxmlformats.org/officeDocument/2006/relationships/image" Target="../media/image39.png"/><Relationship Id="rId24" Type="http://schemas.openxmlformats.org/officeDocument/2006/relationships/image" Target="../media/image52.svg"/><Relationship Id="rId32" Type="http://schemas.openxmlformats.org/officeDocument/2006/relationships/image" Target="../media/image60.svg"/><Relationship Id="rId37" Type="http://schemas.openxmlformats.org/officeDocument/2006/relationships/image" Target="../media/image65.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svg"/><Relationship Id="rId36" Type="http://schemas.openxmlformats.org/officeDocument/2006/relationships/image" Target="../media/image64.svg"/><Relationship Id="rId10" Type="http://schemas.openxmlformats.org/officeDocument/2006/relationships/image" Target="../media/image38.sv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2.jp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 Id="rId27" Type="http://schemas.openxmlformats.org/officeDocument/2006/relationships/image" Target="../media/image55.png"/><Relationship Id="rId30" Type="http://schemas.openxmlformats.org/officeDocument/2006/relationships/image" Target="../media/image58.svg"/><Relationship Id="rId35" Type="http://schemas.openxmlformats.org/officeDocument/2006/relationships/image" Target="../media/image63.png"/><Relationship Id="rId8" Type="http://schemas.openxmlformats.org/officeDocument/2006/relationships/image" Target="../media/image36.svg"/><Relationship Id="rId3"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54.xml"/><Relationship Id="rId7" Type="http://schemas.openxmlformats.org/officeDocument/2006/relationships/theme" Target="../theme/theme11.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3.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69.jpeg"/><Relationship Id="rId5" Type="http://schemas.openxmlformats.org/officeDocument/2006/relationships/slideLayout" Target="../slideLayouts/slideLayout62.xml"/><Relationship Id="rId10" Type="http://schemas.openxmlformats.org/officeDocument/2006/relationships/theme" Target="../theme/theme12.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3.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2.jpg"/><Relationship Id="rId5" Type="http://schemas.openxmlformats.org/officeDocument/2006/relationships/slideLayout" Target="../slideLayouts/slideLayout71.xml"/><Relationship Id="rId10" Type="http://schemas.openxmlformats.org/officeDocument/2006/relationships/theme" Target="../theme/theme13.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image" Target="../media/image3.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2.jp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image" Target="../media/image3.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2.jpg"/><Relationship Id="rId5" Type="http://schemas.openxmlformats.org/officeDocument/2006/relationships/slideLayout" Target="../slideLayouts/slideLayout93.xml"/><Relationship Id="rId10" Type="http://schemas.openxmlformats.org/officeDocument/2006/relationships/theme" Target="../theme/theme15.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heme" Target="../theme/theme16.xml"/><Relationship Id="rId7" Type="http://schemas.openxmlformats.org/officeDocument/2006/relationships/image" Target="../media/image73.jpeg"/><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2.jp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17.xml"/><Relationship Id="rId1" Type="http://schemas.openxmlformats.org/officeDocument/2006/relationships/slideLayout" Target="../slideLayouts/slideLayout100.xml"/></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03.xml"/><Relationship Id="rId7" Type="http://schemas.openxmlformats.org/officeDocument/2006/relationships/theme" Target="../theme/theme18.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theme" Target="../theme/theme3.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image" Target="../media/image3.png"/><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1.xml"/><Relationship Id="rId7" Type="http://schemas.openxmlformats.org/officeDocument/2006/relationships/image" Target="../media/image2.jp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3.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2.jpg"/><Relationship Id="rId5" Type="http://schemas.openxmlformats.org/officeDocument/2006/relationships/theme" Target="../theme/theme5.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image" Target="../media/image2.jp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6.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image" Target="../media/image3.png"/><Relationship Id="rId4" Type="http://schemas.openxmlformats.org/officeDocument/2006/relationships/image" Target="../media/image2.jp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3.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2.jpg"/><Relationship Id="rId5" Type="http://schemas.openxmlformats.org/officeDocument/2006/relationships/theme" Target="../theme/theme8.xml"/><Relationship Id="rId4" Type="http://schemas.openxmlformats.org/officeDocument/2006/relationships/slideLayout" Target="../slideLayouts/slideLayout4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9.xml"/><Relationship Id="rId1" Type="http://schemas.openxmlformats.org/officeDocument/2006/relationships/slideLayout" Target="../slideLayouts/slideLayout49.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pic>
        <p:nvPicPr>
          <p:cNvPr id="9" name="Picture 8" descr="A group of people posing for a photo&#10;&#10;Description automatically generated">
            <a:extLst>
              <a:ext uri="{FF2B5EF4-FFF2-40B4-BE49-F238E27FC236}">
                <a16:creationId xmlns:a16="http://schemas.microsoft.com/office/drawing/2014/main" id="{753CBB42-674E-2050-84EF-2C5D8DA709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320" y="3773213"/>
            <a:ext cx="12053360" cy="3011213"/>
          </a:xfrm>
          <a:prstGeom prst="rect">
            <a:avLst/>
          </a:prstGeom>
          <a:ln w="50800">
            <a:noFill/>
          </a:ln>
        </p:spPr>
      </p:pic>
      <p:pic>
        <p:nvPicPr>
          <p:cNvPr id="11" name="Picture 10" descr="Logo, company name&#10;&#10;Description automatically generated">
            <a:extLst>
              <a:ext uri="{FF2B5EF4-FFF2-40B4-BE49-F238E27FC236}">
                <a16:creationId xmlns:a16="http://schemas.microsoft.com/office/drawing/2014/main" id="{98953514-BEF3-1B1A-694C-EC9208C8D7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0932" y="233000"/>
            <a:ext cx="1943514" cy="2405098"/>
          </a:xfrm>
          <a:prstGeom prst="rect">
            <a:avLst/>
          </a:prstGeom>
        </p:spPr>
      </p:pic>
      <p:sp>
        <p:nvSpPr>
          <p:cNvPr id="12" name="Title Placeholder 11">
            <a:extLst>
              <a:ext uri="{FF2B5EF4-FFF2-40B4-BE49-F238E27FC236}">
                <a16:creationId xmlns:a16="http://schemas.microsoft.com/office/drawing/2014/main" id="{9A272AF1-4472-6ADF-D536-B40956BF5BB8}"/>
              </a:ext>
            </a:extLst>
          </p:cNvPr>
          <p:cNvSpPr>
            <a:spLocks noGrp="1"/>
          </p:cNvSpPr>
          <p:nvPr>
            <p:ph type="title"/>
          </p:nvPr>
        </p:nvSpPr>
        <p:spPr>
          <a:xfrm>
            <a:off x="536028" y="783558"/>
            <a:ext cx="6117020"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14" name="Title Placeholder 11">
            <a:extLst>
              <a:ext uri="{FF2B5EF4-FFF2-40B4-BE49-F238E27FC236}">
                <a16:creationId xmlns:a16="http://schemas.microsoft.com/office/drawing/2014/main" id="{DE2262CA-81CB-FDA2-41B8-27B3B70EAE02}"/>
              </a:ext>
            </a:extLst>
          </p:cNvPr>
          <p:cNvSpPr txBox="1">
            <a:spLocks/>
          </p:cNvSpPr>
          <p:nvPr userDrawn="1"/>
        </p:nvSpPr>
        <p:spPr>
          <a:xfrm>
            <a:off x="113267" y="2722744"/>
            <a:ext cx="11965466"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r>
              <a:rPr lang="en-US" sz="4000" spc="2000" baseline="0" dirty="0"/>
              <a:t>APPRENTICESHIPS</a:t>
            </a:r>
            <a:endParaRPr lang="en-GB" sz="4000" spc="2000" baseline="0" dirty="0"/>
          </a:p>
        </p:txBody>
      </p:sp>
    </p:spTree>
    <p:extLst>
      <p:ext uri="{BB962C8B-B14F-4D97-AF65-F5344CB8AC3E}">
        <p14:creationId xmlns:p14="http://schemas.microsoft.com/office/powerpoint/2010/main" val="1526832511"/>
      </p:ext>
    </p:extLst>
  </p:cSld>
  <p:clrMap bg1="lt1" tx1="dk1" bg2="lt2" tx2="dk2" accent1="accent1" accent2="accent2" accent3="accent3" accent4="accent4" accent5="accent5" accent6="accent6" hlink="hlink" folHlink="folHlink"/>
  <p:sldLayoutIdLst>
    <p:sldLayoutId id="2147483791" r:id="rId1"/>
  </p:sldLayoutIdLst>
  <p:txStyles>
    <p:titleStyle>
      <a:lvl1pPr algn="l"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479245" y="333083"/>
            <a:ext cx="10515600" cy="949031"/>
          </a:xfrm>
          <a:prstGeom prst="rect">
            <a:avLst/>
          </a:prstGeom>
        </p:spPr>
        <p:txBody>
          <a:bodyPr vert="horz" lIns="91440" tIns="45720" rIns="91440" bIns="45720" rtlCol="0" anchor="ctr">
            <a:normAutofit/>
          </a:bodyPr>
          <a:lstStyle/>
          <a:p>
            <a:r>
              <a:rPr lang="en-US" dirty="0"/>
              <a:t>The Apprenticeship Journey</a:t>
            </a:r>
            <a:endParaRPr lang="en-GB" dirty="0"/>
          </a:p>
        </p:txBody>
      </p:sp>
      <p:pic>
        <p:nvPicPr>
          <p:cNvPr id="5" name="Picture 4" descr="Logo, company name&#10;&#10;Description automatically generated">
            <a:extLst>
              <a:ext uri="{FF2B5EF4-FFF2-40B4-BE49-F238E27FC236}">
                <a16:creationId xmlns:a16="http://schemas.microsoft.com/office/drawing/2014/main" id="{6C3BA15F-8A7D-7F32-0641-6E18C8512F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79962" y="203965"/>
            <a:ext cx="815579" cy="1009279"/>
          </a:xfrm>
          <a:prstGeom prst="rect">
            <a:avLst/>
          </a:prstGeom>
        </p:spPr>
      </p:pic>
      <p:grpSp>
        <p:nvGrpSpPr>
          <p:cNvPr id="4" name="Group 3">
            <a:extLst>
              <a:ext uri="{FF2B5EF4-FFF2-40B4-BE49-F238E27FC236}">
                <a16:creationId xmlns:a16="http://schemas.microsoft.com/office/drawing/2014/main" id="{1648B4EA-4646-0671-9E87-5DDF07380418}"/>
              </a:ext>
            </a:extLst>
          </p:cNvPr>
          <p:cNvGrpSpPr/>
          <p:nvPr userDrawn="1"/>
        </p:nvGrpSpPr>
        <p:grpSpPr>
          <a:xfrm>
            <a:off x="712853" y="1468439"/>
            <a:ext cx="10979130" cy="646331"/>
            <a:chOff x="712853" y="1607336"/>
            <a:chExt cx="10979130" cy="646331"/>
          </a:xfrm>
        </p:grpSpPr>
        <p:sp>
          <p:nvSpPr>
            <p:cNvPr id="6" name="TextBox 5">
              <a:extLst>
                <a:ext uri="{FF2B5EF4-FFF2-40B4-BE49-F238E27FC236}">
                  <a16:creationId xmlns:a16="http://schemas.microsoft.com/office/drawing/2014/main" id="{EDE67F18-192A-99A6-F426-132C84099966}"/>
                </a:ext>
              </a:extLst>
            </p:cNvPr>
            <p:cNvSpPr txBox="1"/>
            <p:nvPr/>
          </p:nvSpPr>
          <p:spPr>
            <a:xfrm>
              <a:off x="2776975" y="1607336"/>
              <a:ext cx="226338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solidFill>
                    <a:schemeClr val="tx1"/>
                  </a:solidFill>
                </a:rPr>
                <a:t>On </a:t>
              </a:r>
            </a:p>
            <a:p>
              <a:pPr algn="ctr"/>
              <a:r>
                <a:rPr lang="en-US" dirty="0">
                  <a:solidFill>
                    <a:schemeClr val="tx1"/>
                  </a:solidFill>
                </a:rPr>
                <a:t>Programme</a:t>
              </a:r>
              <a:endParaRPr lang="en-GB" dirty="0">
                <a:solidFill>
                  <a:schemeClr val="tx1"/>
                </a:solidFill>
              </a:endParaRPr>
            </a:p>
          </p:txBody>
        </p:sp>
        <p:sp>
          <p:nvSpPr>
            <p:cNvPr id="7" name="TextBox 6">
              <a:extLst>
                <a:ext uri="{FF2B5EF4-FFF2-40B4-BE49-F238E27FC236}">
                  <a16:creationId xmlns:a16="http://schemas.microsoft.com/office/drawing/2014/main" id="{577C2254-01B5-E649-7955-989C44646611}"/>
                </a:ext>
              </a:extLst>
            </p:cNvPr>
            <p:cNvSpPr txBox="1"/>
            <p:nvPr/>
          </p:nvSpPr>
          <p:spPr>
            <a:xfrm>
              <a:off x="712853" y="1607336"/>
              <a:ext cx="200697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solidFill>
                    <a:schemeClr val="tx1"/>
                  </a:solidFill>
                </a:rPr>
                <a:t>Application</a:t>
              </a:r>
            </a:p>
            <a:p>
              <a:pPr algn="ctr"/>
              <a:endParaRPr lang="en-GB" dirty="0">
                <a:solidFill>
                  <a:schemeClr val="tx1"/>
                </a:solidFill>
              </a:endParaRPr>
            </a:p>
          </p:txBody>
        </p:sp>
        <p:sp>
          <p:nvSpPr>
            <p:cNvPr id="8" name="TextBox 7">
              <a:extLst>
                <a:ext uri="{FF2B5EF4-FFF2-40B4-BE49-F238E27FC236}">
                  <a16:creationId xmlns:a16="http://schemas.microsoft.com/office/drawing/2014/main" id="{2EE15269-187B-C632-C735-F42F524565CE}"/>
                </a:ext>
              </a:extLst>
            </p:cNvPr>
            <p:cNvSpPr txBox="1"/>
            <p:nvPr/>
          </p:nvSpPr>
          <p:spPr>
            <a:xfrm>
              <a:off x="7339364" y="1607336"/>
              <a:ext cx="2293188"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solidFill>
                    <a:schemeClr val="tx1"/>
                  </a:solidFill>
                </a:rPr>
                <a:t>EPA </a:t>
              </a:r>
            </a:p>
            <a:p>
              <a:pPr algn="ctr"/>
              <a:r>
                <a:rPr lang="en-US" dirty="0">
                  <a:solidFill>
                    <a:schemeClr val="tx1"/>
                  </a:solidFill>
                </a:rPr>
                <a:t>(example)</a:t>
              </a:r>
              <a:endParaRPr lang="en-GB" dirty="0">
                <a:solidFill>
                  <a:schemeClr val="tx1"/>
                </a:solidFill>
              </a:endParaRPr>
            </a:p>
          </p:txBody>
        </p:sp>
        <p:sp>
          <p:nvSpPr>
            <p:cNvPr id="9" name="TextBox 8">
              <a:extLst>
                <a:ext uri="{FF2B5EF4-FFF2-40B4-BE49-F238E27FC236}">
                  <a16:creationId xmlns:a16="http://schemas.microsoft.com/office/drawing/2014/main" id="{F36BD10E-6161-A726-E70A-BF9B4CB129B0}"/>
                </a:ext>
              </a:extLst>
            </p:cNvPr>
            <p:cNvSpPr txBox="1"/>
            <p:nvPr/>
          </p:nvSpPr>
          <p:spPr>
            <a:xfrm>
              <a:off x="5095029" y="1607336"/>
              <a:ext cx="218867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solidFill>
                    <a:schemeClr val="tx1"/>
                  </a:solidFill>
                </a:rPr>
                <a:t>Assessment </a:t>
              </a:r>
            </a:p>
            <a:p>
              <a:pPr algn="ctr"/>
              <a:r>
                <a:rPr lang="en-US" dirty="0">
                  <a:solidFill>
                    <a:schemeClr val="tx1"/>
                  </a:solidFill>
                </a:rPr>
                <a:t>Gateway</a:t>
              </a:r>
              <a:endParaRPr lang="en-GB" dirty="0">
                <a:solidFill>
                  <a:schemeClr val="tx1"/>
                </a:solidFill>
              </a:endParaRPr>
            </a:p>
          </p:txBody>
        </p:sp>
        <p:sp>
          <p:nvSpPr>
            <p:cNvPr id="10" name="TextBox 9">
              <a:extLst>
                <a:ext uri="{FF2B5EF4-FFF2-40B4-BE49-F238E27FC236}">
                  <a16:creationId xmlns:a16="http://schemas.microsoft.com/office/drawing/2014/main" id="{ADA42032-16D8-6FAF-BC64-01EC7DAAF2B4}"/>
                </a:ext>
              </a:extLst>
            </p:cNvPr>
            <p:cNvSpPr txBox="1"/>
            <p:nvPr/>
          </p:nvSpPr>
          <p:spPr>
            <a:xfrm>
              <a:off x="9685011" y="1607336"/>
              <a:ext cx="200697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solidFill>
                    <a:schemeClr val="tx1"/>
                  </a:solidFill>
                </a:rPr>
                <a:t>Completion</a:t>
              </a:r>
            </a:p>
            <a:p>
              <a:pPr algn="ctr"/>
              <a:endParaRPr lang="en-GB" dirty="0">
                <a:solidFill>
                  <a:schemeClr val="tx1"/>
                </a:solidFill>
              </a:endParaRPr>
            </a:p>
          </p:txBody>
        </p:sp>
      </p:grpSp>
      <p:grpSp>
        <p:nvGrpSpPr>
          <p:cNvPr id="11" name="Group 10">
            <a:extLst>
              <a:ext uri="{FF2B5EF4-FFF2-40B4-BE49-F238E27FC236}">
                <a16:creationId xmlns:a16="http://schemas.microsoft.com/office/drawing/2014/main" id="{BC23CC6A-D5ED-F8D0-348D-0D0556552E6B}"/>
              </a:ext>
            </a:extLst>
          </p:cNvPr>
          <p:cNvGrpSpPr/>
          <p:nvPr userDrawn="1"/>
        </p:nvGrpSpPr>
        <p:grpSpPr>
          <a:xfrm>
            <a:off x="10070439" y="2362760"/>
            <a:ext cx="1351865" cy="3878915"/>
            <a:chOff x="9813340" y="2282880"/>
            <a:chExt cx="1351865" cy="3878915"/>
          </a:xfrm>
        </p:grpSpPr>
        <p:grpSp>
          <p:nvGrpSpPr>
            <p:cNvPr id="12" name="Group 11">
              <a:extLst>
                <a:ext uri="{FF2B5EF4-FFF2-40B4-BE49-F238E27FC236}">
                  <a16:creationId xmlns:a16="http://schemas.microsoft.com/office/drawing/2014/main" id="{638504B8-FEF2-B1D4-CAC0-52C87A63C567}"/>
                </a:ext>
              </a:extLst>
            </p:cNvPr>
            <p:cNvGrpSpPr/>
            <p:nvPr/>
          </p:nvGrpSpPr>
          <p:grpSpPr>
            <a:xfrm>
              <a:off x="9873207" y="3654712"/>
              <a:ext cx="1232130" cy="1150702"/>
              <a:chOff x="9806086" y="3471172"/>
              <a:chExt cx="1313576" cy="1150702"/>
            </a:xfrm>
          </p:grpSpPr>
          <p:pic>
            <p:nvPicPr>
              <p:cNvPr id="19" name="Graphic 18" descr="Diploma roll with solid fill">
                <a:extLst>
                  <a:ext uri="{FF2B5EF4-FFF2-40B4-BE49-F238E27FC236}">
                    <a16:creationId xmlns:a16="http://schemas.microsoft.com/office/drawing/2014/main" id="{504E6866-8580-C211-4701-F94EC7063E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06086" y="3471172"/>
                <a:ext cx="1150701" cy="1150702"/>
              </a:xfrm>
              <a:prstGeom prst="rect">
                <a:avLst/>
              </a:prstGeom>
            </p:spPr>
          </p:pic>
          <p:sp>
            <p:nvSpPr>
              <p:cNvPr id="20" name="TextBox 19">
                <a:extLst>
                  <a:ext uri="{FF2B5EF4-FFF2-40B4-BE49-F238E27FC236}">
                    <a16:creationId xmlns:a16="http://schemas.microsoft.com/office/drawing/2014/main" id="{74FD9CFC-1841-0F2C-B6A0-A4EDA8443055}"/>
                  </a:ext>
                </a:extLst>
              </p:cNvPr>
              <p:cNvSpPr txBox="1"/>
              <p:nvPr/>
            </p:nvSpPr>
            <p:spPr>
              <a:xfrm>
                <a:off x="9857157" y="4281254"/>
                <a:ext cx="1262505"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Certification</a:t>
                </a:r>
                <a:endParaRPr lang="en-GB" sz="1400" dirty="0">
                  <a:solidFill>
                    <a:schemeClr val="bg1"/>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9DC9A7CD-768A-EC05-EBC1-AACD7F17FAE9}"/>
                </a:ext>
              </a:extLst>
            </p:cNvPr>
            <p:cNvGrpSpPr/>
            <p:nvPr/>
          </p:nvGrpSpPr>
          <p:grpSpPr>
            <a:xfrm>
              <a:off x="9897160" y="5060609"/>
              <a:ext cx="1184225" cy="1101186"/>
              <a:chOff x="9812933" y="5060609"/>
              <a:chExt cx="1184225" cy="1101186"/>
            </a:xfrm>
          </p:grpSpPr>
          <p:pic>
            <p:nvPicPr>
              <p:cNvPr id="17" name="Graphic 16" descr="Business Growth outline">
                <a:extLst>
                  <a:ext uri="{FF2B5EF4-FFF2-40B4-BE49-F238E27FC236}">
                    <a16:creationId xmlns:a16="http://schemas.microsoft.com/office/drawing/2014/main" id="{D749558B-7DD1-B670-CC73-7C27454477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24236" y="5060609"/>
                <a:ext cx="914400" cy="914400"/>
              </a:xfrm>
              <a:prstGeom prst="rect">
                <a:avLst/>
              </a:prstGeom>
            </p:spPr>
          </p:pic>
          <p:sp>
            <p:nvSpPr>
              <p:cNvPr id="18" name="TextBox 17">
                <a:extLst>
                  <a:ext uri="{FF2B5EF4-FFF2-40B4-BE49-F238E27FC236}">
                    <a16:creationId xmlns:a16="http://schemas.microsoft.com/office/drawing/2014/main" id="{CAD3EFA8-8865-058A-DB13-B2955103135D}"/>
                  </a:ext>
                </a:extLst>
              </p:cNvPr>
              <p:cNvSpPr txBox="1"/>
              <p:nvPr/>
            </p:nvSpPr>
            <p:spPr>
              <a:xfrm>
                <a:off x="9812933" y="5854018"/>
                <a:ext cx="1184225"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Progression</a:t>
                </a:r>
                <a:endParaRPr lang="en-GB" sz="1400" dirty="0">
                  <a:solidFill>
                    <a:schemeClr val="bg1"/>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9B0AF6B8-D45D-A0AA-2BD8-F5BE937A2407}"/>
                </a:ext>
              </a:extLst>
            </p:cNvPr>
            <p:cNvGrpSpPr/>
            <p:nvPr/>
          </p:nvGrpSpPr>
          <p:grpSpPr>
            <a:xfrm>
              <a:off x="9813340" y="2282880"/>
              <a:ext cx="1351865" cy="1175057"/>
              <a:chOff x="9705503" y="2270352"/>
              <a:chExt cx="1351865" cy="1175057"/>
            </a:xfrm>
          </p:grpSpPr>
          <p:pic>
            <p:nvPicPr>
              <p:cNvPr id="15" name="Graphic 14" descr="Aspiration with solid fill">
                <a:extLst>
                  <a:ext uri="{FF2B5EF4-FFF2-40B4-BE49-F238E27FC236}">
                    <a16:creationId xmlns:a16="http://schemas.microsoft.com/office/drawing/2014/main" id="{C8FDC10F-394E-08F5-028C-48336060B2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57155" y="2270352"/>
                <a:ext cx="914400" cy="914400"/>
              </a:xfrm>
              <a:prstGeom prst="rect">
                <a:avLst/>
              </a:prstGeom>
            </p:spPr>
          </p:pic>
          <p:sp>
            <p:nvSpPr>
              <p:cNvPr id="16" name="TextBox 15">
                <a:extLst>
                  <a:ext uri="{FF2B5EF4-FFF2-40B4-BE49-F238E27FC236}">
                    <a16:creationId xmlns:a16="http://schemas.microsoft.com/office/drawing/2014/main" id="{0FE917E6-1936-31E6-13BB-ECEA6E28706B}"/>
                  </a:ext>
                </a:extLst>
              </p:cNvPr>
              <p:cNvSpPr txBox="1"/>
              <p:nvPr/>
            </p:nvSpPr>
            <p:spPr>
              <a:xfrm>
                <a:off x="9705503" y="3137632"/>
                <a:ext cx="1351865"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Achievement</a:t>
                </a:r>
                <a:endParaRPr lang="en-GB" sz="1400" dirty="0">
                  <a:solidFill>
                    <a:schemeClr val="bg1"/>
                  </a:solidFill>
                  <a:latin typeface="Arial" panose="020B0604020202020204" pitchFamily="34" charset="0"/>
                  <a:cs typeface="Arial" panose="020B0604020202020204" pitchFamily="34" charset="0"/>
                </a:endParaRPr>
              </a:p>
            </p:txBody>
          </p:sp>
        </p:grpSp>
      </p:grpSp>
      <p:grpSp>
        <p:nvGrpSpPr>
          <p:cNvPr id="21" name="Group 20">
            <a:extLst>
              <a:ext uri="{FF2B5EF4-FFF2-40B4-BE49-F238E27FC236}">
                <a16:creationId xmlns:a16="http://schemas.microsoft.com/office/drawing/2014/main" id="{3EA7BC8A-FB65-28AE-7225-50F6884B3D17}"/>
              </a:ext>
            </a:extLst>
          </p:cNvPr>
          <p:cNvGrpSpPr/>
          <p:nvPr userDrawn="1"/>
        </p:nvGrpSpPr>
        <p:grpSpPr>
          <a:xfrm>
            <a:off x="7467494" y="2485201"/>
            <a:ext cx="2026022" cy="3959186"/>
            <a:chOff x="6914422" y="2418051"/>
            <a:chExt cx="2026022" cy="3959186"/>
          </a:xfrm>
        </p:grpSpPr>
        <p:grpSp>
          <p:nvGrpSpPr>
            <p:cNvPr id="22" name="Group 21">
              <a:extLst>
                <a:ext uri="{FF2B5EF4-FFF2-40B4-BE49-F238E27FC236}">
                  <a16:creationId xmlns:a16="http://schemas.microsoft.com/office/drawing/2014/main" id="{8AA79205-F320-8682-61B4-0121EBD2C8BE}"/>
                </a:ext>
              </a:extLst>
            </p:cNvPr>
            <p:cNvGrpSpPr/>
            <p:nvPr/>
          </p:nvGrpSpPr>
          <p:grpSpPr>
            <a:xfrm>
              <a:off x="6914422" y="2418051"/>
              <a:ext cx="2006972" cy="1033984"/>
              <a:chOff x="6914422" y="2282880"/>
              <a:chExt cx="2006972" cy="1033984"/>
            </a:xfrm>
          </p:grpSpPr>
          <p:pic>
            <p:nvPicPr>
              <p:cNvPr id="38" name="Graphic 37" descr="Eye with solid fill">
                <a:extLst>
                  <a:ext uri="{FF2B5EF4-FFF2-40B4-BE49-F238E27FC236}">
                    <a16:creationId xmlns:a16="http://schemas.microsoft.com/office/drawing/2014/main" id="{C01766BA-572D-30CB-565D-84FA2A93B8D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60708" y="2282880"/>
                <a:ext cx="914400" cy="914400"/>
              </a:xfrm>
              <a:prstGeom prst="rect">
                <a:avLst/>
              </a:prstGeom>
            </p:spPr>
          </p:pic>
          <p:sp>
            <p:nvSpPr>
              <p:cNvPr id="39" name="TextBox 38">
                <a:extLst>
                  <a:ext uri="{FF2B5EF4-FFF2-40B4-BE49-F238E27FC236}">
                    <a16:creationId xmlns:a16="http://schemas.microsoft.com/office/drawing/2014/main" id="{B620B385-43FA-B6D9-1AE7-89E0A666FAEC}"/>
                  </a:ext>
                </a:extLst>
              </p:cNvPr>
              <p:cNvSpPr txBox="1"/>
              <p:nvPr/>
            </p:nvSpPr>
            <p:spPr>
              <a:xfrm>
                <a:off x="6914422" y="3009087"/>
                <a:ext cx="2006972"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Observation in practice</a:t>
                </a:r>
                <a:endParaRPr lang="en-GB" sz="1400" dirty="0">
                  <a:solidFill>
                    <a:schemeClr val="bg1"/>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FE1BCD42-E99D-420A-29C9-FBF48B423207}"/>
                </a:ext>
              </a:extLst>
            </p:cNvPr>
            <p:cNvGrpSpPr/>
            <p:nvPr/>
          </p:nvGrpSpPr>
          <p:grpSpPr>
            <a:xfrm>
              <a:off x="6933472" y="3754008"/>
              <a:ext cx="2006972" cy="1019392"/>
              <a:chOff x="6933472" y="3754008"/>
              <a:chExt cx="2006972" cy="1019392"/>
            </a:xfrm>
          </p:grpSpPr>
          <p:grpSp>
            <p:nvGrpSpPr>
              <p:cNvPr id="27" name="Graphic 22" descr="Checklist with solid fill">
                <a:extLst>
                  <a:ext uri="{FF2B5EF4-FFF2-40B4-BE49-F238E27FC236}">
                    <a16:creationId xmlns:a16="http://schemas.microsoft.com/office/drawing/2014/main" id="{9993D627-0CE6-55D3-5E76-CC6C6C1CB737}"/>
                  </a:ext>
                </a:extLst>
              </p:cNvPr>
              <p:cNvGrpSpPr/>
              <p:nvPr/>
            </p:nvGrpSpPr>
            <p:grpSpPr>
              <a:xfrm>
                <a:off x="7695494" y="3754008"/>
                <a:ext cx="482928" cy="623132"/>
                <a:chOff x="6311736" y="4189785"/>
                <a:chExt cx="482928" cy="623132"/>
              </a:xfrm>
              <a:solidFill>
                <a:schemeClr val="bg1"/>
              </a:solidFill>
            </p:grpSpPr>
            <p:sp>
              <p:nvSpPr>
                <p:cNvPr id="29" name="Freeform: Shape 28">
                  <a:extLst>
                    <a:ext uri="{FF2B5EF4-FFF2-40B4-BE49-F238E27FC236}">
                      <a16:creationId xmlns:a16="http://schemas.microsoft.com/office/drawing/2014/main" id="{3179C3BB-C565-5DD2-3A0C-FA5F46FF4245}"/>
                    </a:ext>
                  </a:extLst>
                </p:cNvPr>
                <p:cNvSpPr/>
                <p:nvPr/>
              </p:nvSpPr>
              <p:spPr>
                <a:xfrm>
                  <a:off x="6311736" y="4189785"/>
                  <a:ext cx="482928" cy="623132"/>
                </a:xfrm>
                <a:custGeom>
                  <a:avLst/>
                  <a:gdLst>
                    <a:gd name="connsiteX0" fmla="*/ 57150 w 590550"/>
                    <a:gd name="connsiteY0" fmla="*/ 57150 h 762000"/>
                    <a:gd name="connsiteX1" fmla="*/ 533400 w 590550"/>
                    <a:gd name="connsiteY1" fmla="*/ 57150 h 762000"/>
                    <a:gd name="connsiteX2" fmla="*/ 533400 w 590550"/>
                    <a:gd name="connsiteY2" fmla="*/ 704850 h 762000"/>
                    <a:gd name="connsiteX3" fmla="*/ 57150 w 590550"/>
                    <a:gd name="connsiteY3" fmla="*/ 704850 h 762000"/>
                    <a:gd name="connsiteX4" fmla="*/ 57150 w 590550"/>
                    <a:gd name="connsiteY4" fmla="*/ 57150 h 762000"/>
                    <a:gd name="connsiteX5" fmla="*/ 0 w 590550"/>
                    <a:gd name="connsiteY5" fmla="*/ 762000 h 762000"/>
                    <a:gd name="connsiteX6" fmla="*/ 590550 w 590550"/>
                    <a:gd name="connsiteY6" fmla="*/ 762000 h 762000"/>
                    <a:gd name="connsiteX7" fmla="*/ 590550 w 590550"/>
                    <a:gd name="connsiteY7" fmla="*/ 0 h 762000"/>
                    <a:gd name="connsiteX8" fmla="*/ 0 w 590550"/>
                    <a:gd name="connsiteY8" fmla="*/ 0 h 762000"/>
                    <a:gd name="connsiteX9" fmla="*/ 0 w 590550"/>
                    <a:gd name="connsiteY9"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7150" y="57150"/>
                      </a:moveTo>
                      <a:lnTo>
                        <a:pt x="533400" y="57150"/>
                      </a:lnTo>
                      <a:lnTo>
                        <a:pt x="533400" y="704850"/>
                      </a:lnTo>
                      <a:lnTo>
                        <a:pt x="57150" y="704850"/>
                      </a:lnTo>
                      <a:lnTo>
                        <a:pt x="57150" y="57150"/>
                      </a:lnTo>
                      <a:close/>
                      <a:moveTo>
                        <a:pt x="0" y="762000"/>
                      </a:moveTo>
                      <a:lnTo>
                        <a:pt x="590550" y="762000"/>
                      </a:lnTo>
                      <a:lnTo>
                        <a:pt x="590550" y="0"/>
                      </a:lnTo>
                      <a:lnTo>
                        <a:pt x="0" y="0"/>
                      </a:lnTo>
                      <a:lnTo>
                        <a:pt x="0" y="762000"/>
                      </a:lnTo>
                      <a:close/>
                    </a:path>
                  </a:pathLst>
                </a:custGeom>
                <a:grp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1796FC3-DFBC-9DA1-CBA6-3240DF866EA4}"/>
                    </a:ext>
                  </a:extLst>
                </p:cNvPr>
                <p:cNvSpPr/>
                <p:nvPr/>
              </p:nvSpPr>
              <p:spPr>
                <a:xfrm>
                  <a:off x="6572250" y="4263226"/>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61925" h="38100">
                      <a:moveTo>
                        <a:pt x="0" y="0"/>
                      </a:moveTo>
                      <a:lnTo>
                        <a:pt x="161925" y="0"/>
                      </a:lnTo>
                      <a:lnTo>
                        <a:pt x="161925" y="38100"/>
                      </a:lnTo>
                      <a:lnTo>
                        <a:pt x="0" y="38100"/>
                      </a:lnTo>
                      <a:close/>
                    </a:path>
                  </a:pathLst>
                </a:custGeom>
                <a:grp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1650171-EE60-EB98-1CC9-A367FB08560B}"/>
                    </a:ext>
                  </a:extLst>
                </p:cNvPr>
                <p:cNvSpPr/>
                <p:nvPr/>
              </p:nvSpPr>
              <p:spPr>
                <a:xfrm>
                  <a:off x="6572250" y="4415626"/>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61925" h="38100">
                      <a:moveTo>
                        <a:pt x="0" y="0"/>
                      </a:moveTo>
                      <a:lnTo>
                        <a:pt x="161925" y="0"/>
                      </a:lnTo>
                      <a:lnTo>
                        <a:pt x="161925" y="38100"/>
                      </a:lnTo>
                      <a:lnTo>
                        <a:pt x="0" y="38100"/>
                      </a:lnTo>
                      <a:close/>
                    </a:path>
                  </a:pathLst>
                </a:custGeom>
                <a:grp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D4475D8-FBFC-2FCC-3A47-ACD42F004319}"/>
                    </a:ext>
                  </a:extLst>
                </p:cNvPr>
                <p:cNvSpPr/>
                <p:nvPr/>
              </p:nvSpPr>
              <p:spPr>
                <a:xfrm>
                  <a:off x="6572250" y="4720426"/>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61925" h="38100">
                      <a:moveTo>
                        <a:pt x="0" y="0"/>
                      </a:moveTo>
                      <a:lnTo>
                        <a:pt x="161925" y="0"/>
                      </a:lnTo>
                      <a:lnTo>
                        <a:pt x="161925" y="38100"/>
                      </a:lnTo>
                      <a:lnTo>
                        <a:pt x="0" y="38100"/>
                      </a:lnTo>
                      <a:close/>
                    </a:path>
                  </a:pathLst>
                </a:custGeom>
                <a:grp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E6CD096-8D6E-C2FA-09C1-6DE12764F8EC}"/>
                    </a:ext>
                  </a:extLst>
                </p:cNvPr>
                <p:cNvSpPr/>
                <p:nvPr/>
              </p:nvSpPr>
              <p:spPr>
                <a:xfrm>
                  <a:off x="6572250" y="4568026"/>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61925" h="38100">
                      <a:moveTo>
                        <a:pt x="0" y="0"/>
                      </a:moveTo>
                      <a:lnTo>
                        <a:pt x="161925" y="0"/>
                      </a:lnTo>
                      <a:lnTo>
                        <a:pt x="161925" y="38100"/>
                      </a:lnTo>
                      <a:lnTo>
                        <a:pt x="0" y="38100"/>
                      </a:lnTo>
                      <a:close/>
                    </a:path>
                  </a:pathLst>
                </a:custGeom>
                <a:grp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798F392-E92D-280A-1787-0BF555898751}"/>
                    </a:ext>
                  </a:extLst>
                </p:cNvPr>
                <p:cNvSpPr/>
                <p:nvPr/>
              </p:nvSpPr>
              <p:spPr>
                <a:xfrm>
                  <a:off x="6372225" y="4215601"/>
                  <a:ext cx="140969" cy="116205"/>
                </a:xfrm>
                <a:custGeom>
                  <a:avLst/>
                  <a:gdLst>
                    <a:gd name="connsiteX0" fmla="*/ 140970 w 140969"/>
                    <a:gd name="connsiteY0" fmla="*/ 26670 h 116205"/>
                    <a:gd name="connsiteX1" fmla="*/ 114300 w 140969"/>
                    <a:gd name="connsiteY1" fmla="*/ 0 h 116205"/>
                    <a:gd name="connsiteX2" fmla="*/ 51435 w 140969"/>
                    <a:gd name="connsiteY2" fmla="*/ 62865 h 116205"/>
                    <a:gd name="connsiteX3" fmla="*/ 26670 w 140969"/>
                    <a:gd name="connsiteY3" fmla="*/ 38100 h 116205"/>
                    <a:gd name="connsiteX4" fmla="*/ 0 w 140969"/>
                    <a:gd name="connsiteY4" fmla="*/ 64770 h 116205"/>
                    <a:gd name="connsiteX5" fmla="*/ 51435 w 140969"/>
                    <a:gd name="connsiteY5" fmla="*/ 116205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69" h="116205">
                      <a:moveTo>
                        <a:pt x="140970" y="26670"/>
                      </a:moveTo>
                      <a:lnTo>
                        <a:pt x="114300" y="0"/>
                      </a:lnTo>
                      <a:lnTo>
                        <a:pt x="51435" y="62865"/>
                      </a:lnTo>
                      <a:lnTo>
                        <a:pt x="26670" y="38100"/>
                      </a:lnTo>
                      <a:lnTo>
                        <a:pt x="0" y="64770"/>
                      </a:lnTo>
                      <a:lnTo>
                        <a:pt x="51435" y="116205"/>
                      </a:lnTo>
                      <a:close/>
                    </a:path>
                  </a:pathLst>
                </a:custGeom>
                <a:grp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B2CEBB9-EDC1-42EA-40A8-3BAE5CA23A5E}"/>
                    </a:ext>
                  </a:extLst>
                </p:cNvPr>
                <p:cNvSpPr/>
                <p:nvPr/>
              </p:nvSpPr>
              <p:spPr>
                <a:xfrm>
                  <a:off x="6372225" y="4368001"/>
                  <a:ext cx="140969" cy="116205"/>
                </a:xfrm>
                <a:custGeom>
                  <a:avLst/>
                  <a:gdLst>
                    <a:gd name="connsiteX0" fmla="*/ 140970 w 140969"/>
                    <a:gd name="connsiteY0" fmla="*/ 26670 h 116205"/>
                    <a:gd name="connsiteX1" fmla="*/ 114300 w 140969"/>
                    <a:gd name="connsiteY1" fmla="*/ 0 h 116205"/>
                    <a:gd name="connsiteX2" fmla="*/ 51435 w 140969"/>
                    <a:gd name="connsiteY2" fmla="*/ 62865 h 116205"/>
                    <a:gd name="connsiteX3" fmla="*/ 26670 w 140969"/>
                    <a:gd name="connsiteY3" fmla="*/ 38100 h 116205"/>
                    <a:gd name="connsiteX4" fmla="*/ 0 w 140969"/>
                    <a:gd name="connsiteY4" fmla="*/ 64770 h 116205"/>
                    <a:gd name="connsiteX5" fmla="*/ 51435 w 140969"/>
                    <a:gd name="connsiteY5" fmla="*/ 116205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69" h="116205">
                      <a:moveTo>
                        <a:pt x="140970" y="26670"/>
                      </a:moveTo>
                      <a:lnTo>
                        <a:pt x="114300" y="0"/>
                      </a:lnTo>
                      <a:lnTo>
                        <a:pt x="51435" y="62865"/>
                      </a:lnTo>
                      <a:lnTo>
                        <a:pt x="26670" y="38100"/>
                      </a:lnTo>
                      <a:lnTo>
                        <a:pt x="0" y="64770"/>
                      </a:lnTo>
                      <a:lnTo>
                        <a:pt x="51435" y="116205"/>
                      </a:lnTo>
                      <a:close/>
                    </a:path>
                  </a:pathLst>
                </a:custGeom>
                <a:grp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33E12A3-A8C7-9BA0-EA19-1A379CC61868}"/>
                    </a:ext>
                  </a:extLst>
                </p:cNvPr>
                <p:cNvSpPr/>
                <p:nvPr/>
              </p:nvSpPr>
              <p:spPr>
                <a:xfrm>
                  <a:off x="6372225" y="4520401"/>
                  <a:ext cx="140969" cy="116205"/>
                </a:xfrm>
                <a:custGeom>
                  <a:avLst/>
                  <a:gdLst>
                    <a:gd name="connsiteX0" fmla="*/ 140970 w 140969"/>
                    <a:gd name="connsiteY0" fmla="*/ 26670 h 116205"/>
                    <a:gd name="connsiteX1" fmla="*/ 114300 w 140969"/>
                    <a:gd name="connsiteY1" fmla="*/ 0 h 116205"/>
                    <a:gd name="connsiteX2" fmla="*/ 51435 w 140969"/>
                    <a:gd name="connsiteY2" fmla="*/ 62865 h 116205"/>
                    <a:gd name="connsiteX3" fmla="*/ 26670 w 140969"/>
                    <a:gd name="connsiteY3" fmla="*/ 38100 h 116205"/>
                    <a:gd name="connsiteX4" fmla="*/ 0 w 140969"/>
                    <a:gd name="connsiteY4" fmla="*/ 64770 h 116205"/>
                    <a:gd name="connsiteX5" fmla="*/ 51435 w 140969"/>
                    <a:gd name="connsiteY5" fmla="*/ 116205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69" h="116205">
                      <a:moveTo>
                        <a:pt x="140970" y="26670"/>
                      </a:moveTo>
                      <a:lnTo>
                        <a:pt x="114300" y="0"/>
                      </a:lnTo>
                      <a:lnTo>
                        <a:pt x="51435" y="62865"/>
                      </a:lnTo>
                      <a:lnTo>
                        <a:pt x="26670" y="38100"/>
                      </a:lnTo>
                      <a:lnTo>
                        <a:pt x="0" y="64770"/>
                      </a:lnTo>
                      <a:lnTo>
                        <a:pt x="51435" y="116205"/>
                      </a:lnTo>
                      <a:close/>
                    </a:path>
                  </a:pathLst>
                </a:custGeom>
                <a:grp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D8FB6D1-02B0-6E8A-299F-B2222F85481F}"/>
                    </a:ext>
                  </a:extLst>
                </p:cNvPr>
                <p:cNvSpPr/>
                <p:nvPr/>
              </p:nvSpPr>
              <p:spPr>
                <a:xfrm>
                  <a:off x="6372225" y="4670896"/>
                  <a:ext cx="140969" cy="116204"/>
                </a:xfrm>
                <a:custGeom>
                  <a:avLst/>
                  <a:gdLst>
                    <a:gd name="connsiteX0" fmla="*/ 140970 w 140969"/>
                    <a:gd name="connsiteY0" fmla="*/ 26670 h 116204"/>
                    <a:gd name="connsiteX1" fmla="*/ 114300 w 140969"/>
                    <a:gd name="connsiteY1" fmla="*/ 0 h 116204"/>
                    <a:gd name="connsiteX2" fmla="*/ 51435 w 140969"/>
                    <a:gd name="connsiteY2" fmla="*/ 62865 h 116204"/>
                    <a:gd name="connsiteX3" fmla="*/ 26670 w 140969"/>
                    <a:gd name="connsiteY3" fmla="*/ 38100 h 116204"/>
                    <a:gd name="connsiteX4" fmla="*/ 0 w 140969"/>
                    <a:gd name="connsiteY4" fmla="*/ 64770 h 116204"/>
                    <a:gd name="connsiteX5" fmla="*/ 51435 w 140969"/>
                    <a:gd name="connsiteY5" fmla="*/ 116205 h 11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69" h="116204">
                      <a:moveTo>
                        <a:pt x="140970" y="26670"/>
                      </a:moveTo>
                      <a:lnTo>
                        <a:pt x="114300" y="0"/>
                      </a:lnTo>
                      <a:lnTo>
                        <a:pt x="51435" y="62865"/>
                      </a:lnTo>
                      <a:lnTo>
                        <a:pt x="26670" y="38100"/>
                      </a:lnTo>
                      <a:lnTo>
                        <a:pt x="0" y="64770"/>
                      </a:lnTo>
                      <a:lnTo>
                        <a:pt x="51435" y="116205"/>
                      </a:lnTo>
                      <a:close/>
                    </a:path>
                  </a:pathLst>
                </a:custGeom>
                <a:grpFill/>
                <a:ln w="9525" cap="flat">
                  <a:noFill/>
                  <a:prstDash val="solid"/>
                  <a:miter/>
                </a:ln>
              </p:spPr>
              <p:txBody>
                <a:bodyPr rtlCol="0" anchor="ctr"/>
                <a:lstStyle/>
                <a:p>
                  <a:endParaRPr lang="en-GB"/>
                </a:p>
              </p:txBody>
            </p:sp>
          </p:grpSp>
          <p:sp>
            <p:nvSpPr>
              <p:cNvPr id="28" name="TextBox 27">
                <a:extLst>
                  <a:ext uri="{FF2B5EF4-FFF2-40B4-BE49-F238E27FC236}">
                    <a16:creationId xmlns:a16="http://schemas.microsoft.com/office/drawing/2014/main" id="{620FBBDE-C69B-225E-49A6-5B95687D5C4E}"/>
                  </a:ext>
                </a:extLst>
              </p:cNvPr>
              <p:cNvSpPr txBox="1"/>
              <p:nvPr/>
            </p:nvSpPr>
            <p:spPr>
              <a:xfrm>
                <a:off x="6933472" y="4465623"/>
                <a:ext cx="2006972"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Multiple choice exam</a:t>
                </a:r>
                <a:endParaRPr lang="en-GB" sz="1400" dirty="0">
                  <a:solidFill>
                    <a:schemeClr val="bg1"/>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33CA5FDA-0A36-AE9B-A1A0-ABDD212511B9}"/>
                </a:ext>
              </a:extLst>
            </p:cNvPr>
            <p:cNvGrpSpPr/>
            <p:nvPr/>
          </p:nvGrpSpPr>
          <p:grpSpPr>
            <a:xfrm>
              <a:off x="6932169" y="5145101"/>
              <a:ext cx="2006972" cy="1232136"/>
              <a:chOff x="6932169" y="5145101"/>
              <a:chExt cx="2006972" cy="1232136"/>
            </a:xfrm>
          </p:grpSpPr>
          <p:pic>
            <p:nvPicPr>
              <p:cNvPr id="25" name="Graphic 24" descr="Boardroom outline">
                <a:extLst>
                  <a:ext uri="{FF2B5EF4-FFF2-40B4-BE49-F238E27FC236}">
                    <a16:creationId xmlns:a16="http://schemas.microsoft.com/office/drawing/2014/main" id="{310B563C-C60E-8F15-DA32-CDF251646F1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31259" y="5145101"/>
                <a:ext cx="808792" cy="808792"/>
              </a:xfrm>
              <a:prstGeom prst="rect">
                <a:avLst/>
              </a:prstGeom>
            </p:spPr>
          </p:pic>
          <p:sp>
            <p:nvSpPr>
              <p:cNvPr id="26" name="TextBox 25">
                <a:extLst>
                  <a:ext uri="{FF2B5EF4-FFF2-40B4-BE49-F238E27FC236}">
                    <a16:creationId xmlns:a16="http://schemas.microsoft.com/office/drawing/2014/main" id="{26F94858-E0C2-A76F-C2A5-A2AD3C9278BD}"/>
                  </a:ext>
                </a:extLst>
              </p:cNvPr>
              <p:cNvSpPr txBox="1"/>
              <p:nvPr/>
            </p:nvSpPr>
            <p:spPr>
              <a:xfrm>
                <a:off x="6932169" y="5854017"/>
                <a:ext cx="2006972"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Reflective journal and interview</a:t>
                </a:r>
                <a:endParaRPr lang="en-GB" sz="1400" dirty="0">
                  <a:solidFill>
                    <a:schemeClr val="bg1"/>
                  </a:solidFill>
                  <a:latin typeface="Arial" panose="020B0604020202020204" pitchFamily="34" charset="0"/>
                  <a:cs typeface="Arial" panose="020B0604020202020204" pitchFamily="34" charset="0"/>
                </a:endParaRPr>
              </a:p>
            </p:txBody>
          </p:sp>
        </p:grpSp>
      </p:grpSp>
      <p:grpSp>
        <p:nvGrpSpPr>
          <p:cNvPr id="40" name="Group 39">
            <a:extLst>
              <a:ext uri="{FF2B5EF4-FFF2-40B4-BE49-F238E27FC236}">
                <a16:creationId xmlns:a16="http://schemas.microsoft.com/office/drawing/2014/main" id="{AB3BEBC8-89DF-026E-00A2-D75F9EAFA8ED}"/>
              </a:ext>
            </a:extLst>
          </p:cNvPr>
          <p:cNvGrpSpPr/>
          <p:nvPr userDrawn="1"/>
        </p:nvGrpSpPr>
        <p:grpSpPr>
          <a:xfrm>
            <a:off x="5190759" y="2438088"/>
            <a:ext cx="2006972" cy="4006299"/>
            <a:chOff x="4857655" y="2370938"/>
            <a:chExt cx="2006972" cy="4006299"/>
          </a:xfrm>
        </p:grpSpPr>
        <p:grpSp>
          <p:nvGrpSpPr>
            <p:cNvPr id="41" name="Group 40">
              <a:extLst>
                <a:ext uri="{FF2B5EF4-FFF2-40B4-BE49-F238E27FC236}">
                  <a16:creationId xmlns:a16="http://schemas.microsoft.com/office/drawing/2014/main" id="{D15A7D9F-0CC5-BA3F-AB8E-26EC4F529468}"/>
                </a:ext>
              </a:extLst>
            </p:cNvPr>
            <p:cNvGrpSpPr/>
            <p:nvPr/>
          </p:nvGrpSpPr>
          <p:grpSpPr>
            <a:xfrm>
              <a:off x="4857655" y="3754008"/>
              <a:ext cx="2006972" cy="1234006"/>
              <a:chOff x="4827701" y="3754008"/>
              <a:chExt cx="2006972" cy="1234006"/>
            </a:xfrm>
          </p:grpSpPr>
          <p:pic>
            <p:nvPicPr>
              <p:cNvPr id="48" name="Graphic 47" descr="Open folder outline">
                <a:extLst>
                  <a:ext uri="{FF2B5EF4-FFF2-40B4-BE49-F238E27FC236}">
                    <a16:creationId xmlns:a16="http://schemas.microsoft.com/office/drawing/2014/main" id="{3A1DD4F5-736A-2252-1180-743DD292CCB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433896" y="3754008"/>
                <a:ext cx="794582" cy="794582"/>
              </a:xfrm>
              <a:prstGeom prst="rect">
                <a:avLst/>
              </a:prstGeom>
            </p:spPr>
          </p:pic>
          <p:sp>
            <p:nvSpPr>
              <p:cNvPr id="49" name="TextBox 48">
                <a:extLst>
                  <a:ext uri="{FF2B5EF4-FFF2-40B4-BE49-F238E27FC236}">
                    <a16:creationId xmlns:a16="http://schemas.microsoft.com/office/drawing/2014/main" id="{ADD551BA-6960-B210-59BC-C4659F7BB790}"/>
                  </a:ext>
                </a:extLst>
              </p:cNvPr>
              <p:cNvSpPr txBox="1"/>
              <p:nvPr/>
            </p:nvSpPr>
            <p:spPr>
              <a:xfrm>
                <a:off x="4827701" y="4464794"/>
                <a:ext cx="2006972"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On programme 100% achievement evidence</a:t>
                </a:r>
                <a:endParaRPr lang="en-GB" sz="1400" dirty="0">
                  <a:solidFill>
                    <a:schemeClr val="bg1"/>
                  </a:solidFill>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08EBBACB-BE75-CDF9-B995-2526DB735A64}"/>
                </a:ext>
              </a:extLst>
            </p:cNvPr>
            <p:cNvGrpSpPr/>
            <p:nvPr/>
          </p:nvGrpSpPr>
          <p:grpSpPr>
            <a:xfrm>
              <a:off x="4857655" y="5039493"/>
              <a:ext cx="2006972" cy="1337744"/>
              <a:chOff x="4828140" y="5039493"/>
              <a:chExt cx="2006972" cy="1337744"/>
            </a:xfrm>
          </p:grpSpPr>
          <p:sp>
            <p:nvSpPr>
              <p:cNvPr id="46" name="TextBox 45">
                <a:extLst>
                  <a:ext uri="{FF2B5EF4-FFF2-40B4-BE49-F238E27FC236}">
                    <a16:creationId xmlns:a16="http://schemas.microsoft.com/office/drawing/2014/main" id="{E84A47B3-5B15-0509-C4F6-9BD6FAC9EEEF}"/>
                  </a:ext>
                </a:extLst>
              </p:cNvPr>
              <p:cNvSpPr txBox="1"/>
              <p:nvPr/>
            </p:nvSpPr>
            <p:spPr>
              <a:xfrm>
                <a:off x="4828140" y="5854017"/>
                <a:ext cx="2006972"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Confirmed to be ready for EPA</a:t>
                </a:r>
                <a:endParaRPr lang="en-GB" sz="1400" dirty="0">
                  <a:solidFill>
                    <a:schemeClr val="bg1"/>
                  </a:solidFill>
                  <a:latin typeface="Arial" panose="020B0604020202020204" pitchFamily="34" charset="0"/>
                  <a:cs typeface="Arial" panose="020B0604020202020204" pitchFamily="34" charset="0"/>
                </a:endParaRPr>
              </a:p>
            </p:txBody>
          </p:sp>
          <p:pic>
            <p:nvPicPr>
              <p:cNvPr id="47" name="Graphic 46" descr="Comment Like with solid fill">
                <a:extLst>
                  <a:ext uri="{FF2B5EF4-FFF2-40B4-BE49-F238E27FC236}">
                    <a16:creationId xmlns:a16="http://schemas.microsoft.com/office/drawing/2014/main" id="{2BB3AF8C-647B-83AE-30DF-9E13FD5DDCF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374426" y="5039493"/>
                <a:ext cx="914400" cy="914400"/>
              </a:xfrm>
              <a:prstGeom prst="rect">
                <a:avLst/>
              </a:prstGeom>
            </p:spPr>
          </p:pic>
        </p:grpSp>
        <p:grpSp>
          <p:nvGrpSpPr>
            <p:cNvPr id="43" name="Group 42">
              <a:extLst>
                <a:ext uri="{FF2B5EF4-FFF2-40B4-BE49-F238E27FC236}">
                  <a16:creationId xmlns:a16="http://schemas.microsoft.com/office/drawing/2014/main" id="{AAF62697-E4BA-EB1D-505C-BBA745301E41}"/>
                </a:ext>
              </a:extLst>
            </p:cNvPr>
            <p:cNvGrpSpPr/>
            <p:nvPr/>
          </p:nvGrpSpPr>
          <p:grpSpPr>
            <a:xfrm>
              <a:off x="4857655" y="2370938"/>
              <a:ext cx="2006972" cy="1283774"/>
              <a:chOff x="4887610" y="2370938"/>
              <a:chExt cx="2006972" cy="1283774"/>
            </a:xfrm>
          </p:grpSpPr>
          <p:sp>
            <p:nvSpPr>
              <p:cNvPr id="44" name="TextBox 43">
                <a:extLst>
                  <a:ext uri="{FF2B5EF4-FFF2-40B4-BE49-F238E27FC236}">
                    <a16:creationId xmlns:a16="http://schemas.microsoft.com/office/drawing/2014/main" id="{55435E52-2FBA-8449-9259-F3A101553364}"/>
                  </a:ext>
                </a:extLst>
              </p:cNvPr>
              <p:cNvSpPr txBox="1"/>
              <p:nvPr/>
            </p:nvSpPr>
            <p:spPr>
              <a:xfrm>
                <a:off x="4887610" y="3131492"/>
                <a:ext cx="2006972"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Preparation for assessment</a:t>
                </a:r>
                <a:endParaRPr lang="en-GB" sz="1400" dirty="0">
                  <a:solidFill>
                    <a:schemeClr val="bg1"/>
                  </a:solidFill>
                  <a:latin typeface="Arial" panose="020B0604020202020204" pitchFamily="34" charset="0"/>
                  <a:cs typeface="Arial" panose="020B0604020202020204" pitchFamily="34" charset="0"/>
                </a:endParaRPr>
              </a:p>
            </p:txBody>
          </p:sp>
          <p:pic>
            <p:nvPicPr>
              <p:cNvPr id="45" name="Graphic 44" descr="Remote learning language with solid fill">
                <a:extLst>
                  <a:ext uri="{FF2B5EF4-FFF2-40B4-BE49-F238E27FC236}">
                    <a16:creationId xmlns:a16="http://schemas.microsoft.com/office/drawing/2014/main" id="{8D0E1CC4-ED16-4B7C-CEB5-C20774BDC43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458666" y="2370938"/>
                <a:ext cx="864860" cy="864860"/>
              </a:xfrm>
              <a:prstGeom prst="rect">
                <a:avLst/>
              </a:prstGeom>
            </p:spPr>
          </p:pic>
        </p:grpSp>
      </p:grpSp>
      <p:grpSp>
        <p:nvGrpSpPr>
          <p:cNvPr id="50" name="Group 49">
            <a:extLst>
              <a:ext uri="{FF2B5EF4-FFF2-40B4-BE49-F238E27FC236}">
                <a16:creationId xmlns:a16="http://schemas.microsoft.com/office/drawing/2014/main" id="{3255024F-63E4-EB9E-3A5D-8E72AE69C7E3}"/>
              </a:ext>
            </a:extLst>
          </p:cNvPr>
          <p:cNvGrpSpPr/>
          <p:nvPr userDrawn="1"/>
        </p:nvGrpSpPr>
        <p:grpSpPr>
          <a:xfrm>
            <a:off x="2898983" y="2363561"/>
            <a:ext cx="2006972" cy="1135320"/>
            <a:chOff x="2923364" y="2294681"/>
            <a:chExt cx="2006972" cy="1135320"/>
          </a:xfrm>
        </p:grpSpPr>
        <p:pic>
          <p:nvPicPr>
            <p:cNvPr id="51" name="Graphic 50" descr="Teacher with solid fill">
              <a:extLst>
                <a:ext uri="{FF2B5EF4-FFF2-40B4-BE49-F238E27FC236}">
                  <a16:creationId xmlns:a16="http://schemas.microsoft.com/office/drawing/2014/main" id="{48CEC9C6-4B24-3928-B2B0-CB5231DE244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469650" y="2294681"/>
              <a:ext cx="914400" cy="914400"/>
            </a:xfrm>
            <a:prstGeom prst="rect">
              <a:avLst/>
            </a:prstGeom>
          </p:spPr>
        </p:pic>
        <p:sp>
          <p:nvSpPr>
            <p:cNvPr id="52" name="TextBox 51">
              <a:extLst>
                <a:ext uri="{FF2B5EF4-FFF2-40B4-BE49-F238E27FC236}">
                  <a16:creationId xmlns:a16="http://schemas.microsoft.com/office/drawing/2014/main" id="{3F4BA4FD-5617-5B70-A985-668A7C06FF13}"/>
                </a:ext>
              </a:extLst>
            </p:cNvPr>
            <p:cNvSpPr txBox="1"/>
            <p:nvPr/>
          </p:nvSpPr>
          <p:spPr>
            <a:xfrm>
              <a:off x="2923364" y="3122224"/>
              <a:ext cx="2006972"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Off the job training</a:t>
              </a:r>
              <a:endParaRPr lang="en-GB" sz="1400" dirty="0">
                <a:solidFill>
                  <a:schemeClr val="bg1"/>
                </a:solidFill>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29E70364-90E9-A697-1752-7922853C13F0}"/>
              </a:ext>
            </a:extLst>
          </p:cNvPr>
          <p:cNvGrpSpPr/>
          <p:nvPr userDrawn="1"/>
        </p:nvGrpSpPr>
        <p:grpSpPr>
          <a:xfrm>
            <a:off x="2898983" y="3714703"/>
            <a:ext cx="2006972" cy="1312965"/>
            <a:chOff x="3035566" y="3808399"/>
            <a:chExt cx="2006972" cy="1312965"/>
          </a:xfrm>
        </p:grpSpPr>
        <p:pic>
          <p:nvPicPr>
            <p:cNvPr id="54" name="Graphic 53" descr="Diploma with solid fill">
              <a:extLst>
                <a:ext uri="{FF2B5EF4-FFF2-40B4-BE49-F238E27FC236}">
                  <a16:creationId xmlns:a16="http://schemas.microsoft.com/office/drawing/2014/main" id="{4E79656F-CFA6-9B91-4EEA-855A5C1F3C1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581852" y="3808399"/>
              <a:ext cx="914400" cy="914400"/>
            </a:xfrm>
            <a:prstGeom prst="rect">
              <a:avLst/>
            </a:prstGeom>
          </p:spPr>
        </p:pic>
        <p:sp>
          <p:nvSpPr>
            <p:cNvPr id="55" name="TextBox 54">
              <a:extLst>
                <a:ext uri="{FF2B5EF4-FFF2-40B4-BE49-F238E27FC236}">
                  <a16:creationId xmlns:a16="http://schemas.microsoft.com/office/drawing/2014/main" id="{3849E0B3-1CC2-4E4B-8D9C-BE4BF81C146E}"/>
                </a:ext>
              </a:extLst>
            </p:cNvPr>
            <p:cNvSpPr txBox="1"/>
            <p:nvPr/>
          </p:nvSpPr>
          <p:spPr>
            <a:xfrm>
              <a:off x="3035566" y="4598144"/>
              <a:ext cx="2006972"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Standard/Diploma</a:t>
              </a:r>
            </a:p>
            <a:p>
              <a:pPr algn="ctr"/>
              <a:r>
                <a:rPr lang="en-US" sz="1400" dirty="0">
                  <a:solidFill>
                    <a:schemeClr val="bg1"/>
                  </a:solidFill>
                  <a:latin typeface="Arial" panose="020B0604020202020204" pitchFamily="34" charset="0"/>
                  <a:cs typeface="Arial" panose="020B0604020202020204" pitchFamily="34" charset="0"/>
                </a:rPr>
                <a:t>/Other</a:t>
              </a:r>
              <a:endParaRPr lang="en-GB" sz="1400" dirty="0">
                <a:solidFill>
                  <a:schemeClr val="bg1"/>
                </a:solidFill>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47C194AB-27CC-7149-DE9D-B8E1C89C007F}"/>
              </a:ext>
            </a:extLst>
          </p:cNvPr>
          <p:cNvGrpSpPr/>
          <p:nvPr userDrawn="1"/>
        </p:nvGrpSpPr>
        <p:grpSpPr>
          <a:xfrm>
            <a:off x="2905888" y="5140489"/>
            <a:ext cx="2006972" cy="1096363"/>
            <a:chOff x="3014563" y="5071609"/>
            <a:chExt cx="2006972" cy="1096363"/>
          </a:xfrm>
        </p:grpSpPr>
        <p:pic>
          <p:nvPicPr>
            <p:cNvPr id="57" name="Graphic 56" descr="Remote learning math with solid fill">
              <a:extLst>
                <a:ext uri="{FF2B5EF4-FFF2-40B4-BE49-F238E27FC236}">
                  <a16:creationId xmlns:a16="http://schemas.microsoft.com/office/drawing/2014/main" id="{99F78B05-75D6-EE12-8EE9-0ED2EF0BDD1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560849" y="5071609"/>
              <a:ext cx="914400" cy="914400"/>
            </a:xfrm>
            <a:prstGeom prst="rect">
              <a:avLst/>
            </a:prstGeom>
          </p:spPr>
        </p:pic>
        <p:sp>
          <p:nvSpPr>
            <p:cNvPr id="58" name="TextBox 57">
              <a:extLst>
                <a:ext uri="{FF2B5EF4-FFF2-40B4-BE49-F238E27FC236}">
                  <a16:creationId xmlns:a16="http://schemas.microsoft.com/office/drawing/2014/main" id="{0B3752C8-3521-5333-33C9-17CE74320779}"/>
                </a:ext>
              </a:extLst>
            </p:cNvPr>
            <p:cNvSpPr txBox="1"/>
            <p:nvPr/>
          </p:nvSpPr>
          <p:spPr>
            <a:xfrm>
              <a:off x="3014563" y="5860195"/>
              <a:ext cx="2006972"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English &amp; maths</a:t>
              </a:r>
            </a:p>
          </p:txBody>
        </p:sp>
      </p:grpSp>
      <p:grpSp>
        <p:nvGrpSpPr>
          <p:cNvPr id="59" name="Group 58">
            <a:extLst>
              <a:ext uri="{FF2B5EF4-FFF2-40B4-BE49-F238E27FC236}">
                <a16:creationId xmlns:a16="http://schemas.microsoft.com/office/drawing/2014/main" id="{77D92A2A-85EB-1470-5898-FADC6929EAA2}"/>
              </a:ext>
            </a:extLst>
          </p:cNvPr>
          <p:cNvGrpSpPr/>
          <p:nvPr userDrawn="1"/>
        </p:nvGrpSpPr>
        <p:grpSpPr>
          <a:xfrm>
            <a:off x="1013987" y="2157451"/>
            <a:ext cx="1397640" cy="1064408"/>
            <a:chOff x="1013987" y="2435244"/>
            <a:chExt cx="1397640" cy="1064408"/>
          </a:xfrm>
        </p:grpSpPr>
        <p:pic>
          <p:nvPicPr>
            <p:cNvPr id="60" name="Graphic 59" descr="Newspaper with solid fill">
              <a:extLst>
                <a:ext uri="{FF2B5EF4-FFF2-40B4-BE49-F238E27FC236}">
                  <a16:creationId xmlns:a16="http://schemas.microsoft.com/office/drawing/2014/main" id="{469711AC-5618-5002-B0AE-BA8EA8CCE94E}"/>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315063" y="2435244"/>
              <a:ext cx="802552" cy="802552"/>
            </a:xfrm>
            <a:prstGeom prst="rect">
              <a:avLst/>
            </a:prstGeom>
          </p:spPr>
        </p:pic>
        <p:sp>
          <p:nvSpPr>
            <p:cNvPr id="61" name="TextBox 60">
              <a:extLst>
                <a:ext uri="{FF2B5EF4-FFF2-40B4-BE49-F238E27FC236}">
                  <a16:creationId xmlns:a16="http://schemas.microsoft.com/office/drawing/2014/main" id="{17C81FC5-6047-4DAA-B0CD-82442AB33523}"/>
                </a:ext>
              </a:extLst>
            </p:cNvPr>
            <p:cNvSpPr txBox="1"/>
            <p:nvPr/>
          </p:nvSpPr>
          <p:spPr>
            <a:xfrm>
              <a:off x="1013987" y="3191875"/>
              <a:ext cx="1397640"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Information</a:t>
              </a:r>
            </a:p>
          </p:txBody>
        </p:sp>
      </p:grpSp>
      <p:grpSp>
        <p:nvGrpSpPr>
          <p:cNvPr id="62" name="Group 61">
            <a:extLst>
              <a:ext uri="{FF2B5EF4-FFF2-40B4-BE49-F238E27FC236}">
                <a16:creationId xmlns:a16="http://schemas.microsoft.com/office/drawing/2014/main" id="{5031AD4E-10F0-4AD1-757D-E3E6AFB774EA}"/>
              </a:ext>
            </a:extLst>
          </p:cNvPr>
          <p:cNvGrpSpPr/>
          <p:nvPr userDrawn="1"/>
        </p:nvGrpSpPr>
        <p:grpSpPr>
          <a:xfrm>
            <a:off x="982186" y="3199904"/>
            <a:ext cx="1397640" cy="1277451"/>
            <a:chOff x="982186" y="3477697"/>
            <a:chExt cx="1397640" cy="1277451"/>
          </a:xfrm>
        </p:grpSpPr>
        <p:grpSp>
          <p:nvGrpSpPr>
            <p:cNvPr id="63" name="Group 62">
              <a:extLst>
                <a:ext uri="{FF2B5EF4-FFF2-40B4-BE49-F238E27FC236}">
                  <a16:creationId xmlns:a16="http://schemas.microsoft.com/office/drawing/2014/main" id="{EBB209F5-6385-4055-368F-ADE85004415B}"/>
                </a:ext>
              </a:extLst>
            </p:cNvPr>
            <p:cNvGrpSpPr/>
            <p:nvPr/>
          </p:nvGrpSpPr>
          <p:grpSpPr>
            <a:xfrm>
              <a:off x="1314003" y="3477697"/>
              <a:ext cx="797608" cy="797608"/>
              <a:chOff x="1376059" y="3195679"/>
              <a:chExt cx="914400" cy="914400"/>
            </a:xfrm>
          </p:grpSpPr>
          <p:pic>
            <p:nvPicPr>
              <p:cNvPr id="65" name="Graphic 64" descr="Clipboard outline">
                <a:extLst>
                  <a:ext uri="{FF2B5EF4-FFF2-40B4-BE49-F238E27FC236}">
                    <a16:creationId xmlns:a16="http://schemas.microsoft.com/office/drawing/2014/main" id="{65DEF522-D4F8-12F3-C727-F0525323AEF0}"/>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376059" y="3195679"/>
                <a:ext cx="914400" cy="914400"/>
              </a:xfrm>
              <a:prstGeom prst="rect">
                <a:avLst/>
              </a:prstGeom>
            </p:spPr>
          </p:pic>
          <p:pic>
            <p:nvPicPr>
              <p:cNvPr id="66" name="Graphic 65" descr="Scribble outline">
                <a:extLst>
                  <a:ext uri="{FF2B5EF4-FFF2-40B4-BE49-F238E27FC236}">
                    <a16:creationId xmlns:a16="http://schemas.microsoft.com/office/drawing/2014/main" id="{AC4528E6-379A-1702-AC32-D9095C748E6D}"/>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676258" y="3495878"/>
                <a:ext cx="614002" cy="614002"/>
              </a:xfrm>
              <a:prstGeom prst="rect">
                <a:avLst/>
              </a:prstGeom>
            </p:spPr>
          </p:pic>
        </p:grpSp>
        <p:sp>
          <p:nvSpPr>
            <p:cNvPr id="64" name="TextBox 63">
              <a:extLst>
                <a:ext uri="{FF2B5EF4-FFF2-40B4-BE49-F238E27FC236}">
                  <a16:creationId xmlns:a16="http://schemas.microsoft.com/office/drawing/2014/main" id="{C77D74A2-E4FE-098D-3461-0E062E6525E1}"/>
                </a:ext>
              </a:extLst>
            </p:cNvPr>
            <p:cNvSpPr txBox="1"/>
            <p:nvPr/>
          </p:nvSpPr>
          <p:spPr>
            <a:xfrm>
              <a:off x="982186" y="4231928"/>
              <a:ext cx="1397640"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Application &amp; eligibility check</a:t>
              </a:r>
            </a:p>
          </p:txBody>
        </p:sp>
      </p:grpSp>
      <p:grpSp>
        <p:nvGrpSpPr>
          <p:cNvPr id="67" name="Group 66">
            <a:extLst>
              <a:ext uri="{FF2B5EF4-FFF2-40B4-BE49-F238E27FC236}">
                <a16:creationId xmlns:a16="http://schemas.microsoft.com/office/drawing/2014/main" id="{19BBCE5A-8AEE-515C-3143-44BA68B5433D}"/>
              </a:ext>
            </a:extLst>
          </p:cNvPr>
          <p:cNvGrpSpPr/>
          <p:nvPr userDrawn="1"/>
        </p:nvGrpSpPr>
        <p:grpSpPr>
          <a:xfrm>
            <a:off x="489798" y="4526673"/>
            <a:ext cx="2446018" cy="990735"/>
            <a:chOff x="489798" y="4804466"/>
            <a:chExt cx="2446018" cy="990735"/>
          </a:xfrm>
        </p:grpSpPr>
        <p:pic>
          <p:nvPicPr>
            <p:cNvPr id="68" name="Graphic 67" descr="Test Dummy outline">
              <a:extLst>
                <a:ext uri="{FF2B5EF4-FFF2-40B4-BE49-F238E27FC236}">
                  <a16:creationId xmlns:a16="http://schemas.microsoft.com/office/drawing/2014/main" id="{EF8C231D-150A-4077-AB51-30F6D7A8F66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358781" y="4804466"/>
              <a:ext cx="708052" cy="708052"/>
            </a:xfrm>
            <a:prstGeom prst="rect">
              <a:avLst/>
            </a:prstGeom>
          </p:spPr>
        </p:pic>
        <p:sp>
          <p:nvSpPr>
            <p:cNvPr id="69" name="TextBox 68">
              <a:extLst>
                <a:ext uri="{FF2B5EF4-FFF2-40B4-BE49-F238E27FC236}">
                  <a16:creationId xmlns:a16="http://schemas.microsoft.com/office/drawing/2014/main" id="{38A03F4D-6791-C853-CF9C-F85AB7B332DD}"/>
                </a:ext>
              </a:extLst>
            </p:cNvPr>
            <p:cNvSpPr txBox="1"/>
            <p:nvPr/>
          </p:nvSpPr>
          <p:spPr>
            <a:xfrm>
              <a:off x="489798" y="5487424"/>
              <a:ext cx="2446018"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Assessments &amp; induction</a:t>
              </a:r>
            </a:p>
          </p:txBody>
        </p:sp>
      </p:grpSp>
      <p:grpSp>
        <p:nvGrpSpPr>
          <p:cNvPr id="70" name="Group 69">
            <a:extLst>
              <a:ext uri="{FF2B5EF4-FFF2-40B4-BE49-F238E27FC236}">
                <a16:creationId xmlns:a16="http://schemas.microsoft.com/office/drawing/2014/main" id="{C1BDF084-8776-765F-D822-353A7F3E1241}"/>
              </a:ext>
            </a:extLst>
          </p:cNvPr>
          <p:cNvGrpSpPr/>
          <p:nvPr userDrawn="1"/>
        </p:nvGrpSpPr>
        <p:grpSpPr>
          <a:xfrm>
            <a:off x="454880" y="5566632"/>
            <a:ext cx="2480935" cy="1114069"/>
            <a:chOff x="454880" y="5844425"/>
            <a:chExt cx="2480935" cy="1114069"/>
          </a:xfrm>
        </p:grpSpPr>
        <p:grpSp>
          <p:nvGrpSpPr>
            <p:cNvPr id="71" name="Group 70">
              <a:extLst>
                <a:ext uri="{FF2B5EF4-FFF2-40B4-BE49-F238E27FC236}">
                  <a16:creationId xmlns:a16="http://schemas.microsoft.com/office/drawing/2014/main" id="{C858FCDE-2A76-BB2A-3503-37C3A0462925}"/>
                </a:ext>
              </a:extLst>
            </p:cNvPr>
            <p:cNvGrpSpPr/>
            <p:nvPr/>
          </p:nvGrpSpPr>
          <p:grpSpPr>
            <a:xfrm>
              <a:off x="1421923" y="5844425"/>
              <a:ext cx="535276" cy="794500"/>
              <a:chOff x="1024588" y="5448799"/>
              <a:chExt cx="936714" cy="1390346"/>
            </a:xfrm>
          </p:grpSpPr>
          <p:pic>
            <p:nvPicPr>
              <p:cNvPr id="73" name="Graphic 72" descr="Open hand outline">
                <a:extLst>
                  <a:ext uri="{FF2B5EF4-FFF2-40B4-BE49-F238E27FC236}">
                    <a16:creationId xmlns:a16="http://schemas.microsoft.com/office/drawing/2014/main" id="{E84ABCB2-48E8-E791-B0BB-5C62FCF6B247}"/>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24588" y="5924745"/>
                <a:ext cx="914400" cy="914400"/>
              </a:xfrm>
              <a:prstGeom prst="rect">
                <a:avLst/>
              </a:prstGeom>
            </p:spPr>
          </p:pic>
          <p:pic>
            <p:nvPicPr>
              <p:cNvPr id="74" name="Graphic 73" descr="List with solid fill">
                <a:extLst>
                  <a:ext uri="{FF2B5EF4-FFF2-40B4-BE49-F238E27FC236}">
                    <a16:creationId xmlns:a16="http://schemas.microsoft.com/office/drawing/2014/main" id="{29FDB8DE-B27B-A03D-579C-BA38EDE32EA6}"/>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046902" y="5448799"/>
                <a:ext cx="914400" cy="914400"/>
              </a:xfrm>
              <a:prstGeom prst="rect">
                <a:avLst/>
              </a:prstGeom>
            </p:spPr>
          </p:pic>
        </p:grpSp>
        <p:sp>
          <p:nvSpPr>
            <p:cNvPr id="72" name="TextBox 71">
              <a:extLst>
                <a:ext uri="{FF2B5EF4-FFF2-40B4-BE49-F238E27FC236}">
                  <a16:creationId xmlns:a16="http://schemas.microsoft.com/office/drawing/2014/main" id="{04C01D0A-2CA2-D6F1-810E-B992DF7F5F27}"/>
                </a:ext>
              </a:extLst>
            </p:cNvPr>
            <p:cNvSpPr txBox="1"/>
            <p:nvPr/>
          </p:nvSpPr>
          <p:spPr>
            <a:xfrm>
              <a:off x="454880" y="6435274"/>
              <a:ext cx="2480935"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Support &amp; programme plan created and agreed</a:t>
              </a:r>
            </a:p>
          </p:txBody>
        </p:sp>
      </p:grpSp>
    </p:spTree>
    <p:extLst>
      <p:ext uri="{BB962C8B-B14F-4D97-AF65-F5344CB8AC3E}">
        <p14:creationId xmlns:p14="http://schemas.microsoft.com/office/powerpoint/2010/main" val="4049899287"/>
      </p:ext>
    </p:extLst>
  </p:cSld>
  <p:clrMap bg1="lt1" tx1="dk1" bg2="lt2" tx2="dk2" accent1="accent1" accent2="accent2" accent3="accent3" accent4="accent4" accent5="accent5" accent6="accent6" hlink="hlink" folHlink="folHlink"/>
  <p:sldLayoutIdLst>
    <p:sldLayoutId id="2147483792" r:id="rId1"/>
    <p:sldLayoutId id="2147483806" r:id="rId2"/>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39"/>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479245" y="333083"/>
            <a:ext cx="10515600" cy="949031"/>
          </a:xfrm>
          <a:prstGeom prst="rect">
            <a:avLst/>
          </a:prstGeom>
        </p:spPr>
        <p:txBody>
          <a:bodyPr vert="horz" lIns="91440" tIns="45720" rIns="91440" bIns="45720" rtlCol="0" anchor="ctr">
            <a:normAutofit/>
          </a:bodyPr>
          <a:lstStyle/>
          <a:p>
            <a:r>
              <a:rPr lang="en-US" dirty="0"/>
              <a:t>Apprenticeship responsibilities</a:t>
            </a:r>
            <a:endParaRPr lang="en-GB" dirty="0"/>
          </a:p>
        </p:txBody>
      </p:sp>
      <p:pic>
        <p:nvPicPr>
          <p:cNvPr id="5" name="Picture 4" descr="Logo, company name&#10;&#10;Description automatically generated">
            <a:extLst>
              <a:ext uri="{FF2B5EF4-FFF2-40B4-BE49-F238E27FC236}">
                <a16:creationId xmlns:a16="http://schemas.microsoft.com/office/drawing/2014/main" id="{6C3BA15F-8A7D-7F32-0641-6E18C8512F2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79962" y="203965"/>
            <a:ext cx="815579" cy="1009279"/>
          </a:xfrm>
          <a:prstGeom prst="rect">
            <a:avLst/>
          </a:prstGeom>
        </p:spPr>
      </p:pic>
    </p:spTree>
    <p:extLst>
      <p:ext uri="{BB962C8B-B14F-4D97-AF65-F5344CB8AC3E}">
        <p14:creationId xmlns:p14="http://schemas.microsoft.com/office/powerpoint/2010/main" val="141608015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814" r:id="rId6"/>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9"/>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E119E6C3-6E31-426D-A71E-FC2DB8CB43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D9B58-CB15-408C-98E7-3A78969796E6}" type="datetimeFigureOut">
              <a:rPr lang="en-GB" smtClean="0"/>
              <a:t>13/05/2024</a:t>
            </a:fld>
            <a:endParaRPr lang="en-GB"/>
          </a:p>
        </p:txBody>
      </p:sp>
      <p:sp>
        <p:nvSpPr>
          <p:cNvPr id="5" name="Footer Placeholder 4">
            <a:extLst>
              <a:ext uri="{FF2B5EF4-FFF2-40B4-BE49-F238E27FC236}">
                <a16:creationId xmlns:a16="http://schemas.microsoft.com/office/drawing/2014/main" id="{DD4D67E0-8AB8-4EF7-9376-DBE023105C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2EB37E9-26D6-4005-9224-4D099D95E5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1CC21-AFC1-41CB-87A0-25FF6684EDBA}" type="slidenum">
              <a:rPr lang="en-GB" smtClean="0"/>
              <a:t>‹#›</a:t>
            </a:fld>
            <a:endParaRPr lang="en-GB"/>
          </a:p>
        </p:txBody>
      </p:sp>
      <p:pic>
        <p:nvPicPr>
          <p:cNvPr id="9" name="Picture 8" descr="Logo&#10;&#10;Description automatically generated">
            <a:extLst>
              <a:ext uri="{FF2B5EF4-FFF2-40B4-BE49-F238E27FC236}">
                <a16:creationId xmlns:a16="http://schemas.microsoft.com/office/drawing/2014/main" id="{E7D848E8-4E7D-F5AA-C977-857C5167024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88258" y="230188"/>
            <a:ext cx="853979" cy="1057275"/>
          </a:xfrm>
          <a:prstGeom prst="rect">
            <a:avLst/>
          </a:prstGeom>
        </p:spPr>
      </p:pic>
    </p:spTree>
    <p:extLst>
      <p:ext uri="{BB962C8B-B14F-4D97-AF65-F5344CB8AC3E}">
        <p14:creationId xmlns:p14="http://schemas.microsoft.com/office/powerpoint/2010/main" val="2562620627"/>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667" r:id="rId3"/>
    <p:sldLayoutId id="2147483668" r:id="rId4"/>
    <p:sldLayoutId id="2147483666" r:id="rId5"/>
    <p:sldLayoutId id="2147483664" r:id="rId6"/>
    <p:sldLayoutId id="2147483665" r:id="rId7"/>
    <p:sldLayoutId id="2147483773" r:id="rId8"/>
    <p:sldLayoutId id="2147483774" r:id="rId9"/>
  </p:sldLayoutIdLst>
  <p:txStyles>
    <p:titleStyle>
      <a:lvl1pPr algn="l" defTabSz="914400" rtl="0" eaLnBrk="1" latinLnBrk="0" hangingPunct="1">
        <a:lnSpc>
          <a:spcPct val="90000"/>
        </a:lnSpc>
        <a:spcBef>
          <a:spcPct val="0"/>
        </a:spcBef>
        <a:buNone/>
        <a:defRPr sz="4400" kern="1200">
          <a:solidFill>
            <a:srgbClr val="1E3D7F"/>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12"/>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E119E6C3-6E31-426D-A71E-FC2DB8CB43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D9B58-CB15-408C-98E7-3A78969796E6}" type="datetimeFigureOut">
              <a:rPr lang="en-GB" smtClean="0"/>
              <a:t>13/05/2024</a:t>
            </a:fld>
            <a:endParaRPr lang="en-GB"/>
          </a:p>
        </p:txBody>
      </p:sp>
      <p:sp>
        <p:nvSpPr>
          <p:cNvPr id="5" name="Footer Placeholder 4">
            <a:extLst>
              <a:ext uri="{FF2B5EF4-FFF2-40B4-BE49-F238E27FC236}">
                <a16:creationId xmlns:a16="http://schemas.microsoft.com/office/drawing/2014/main" id="{DD4D67E0-8AB8-4EF7-9376-DBE023105C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2EB37E9-26D6-4005-9224-4D099D95E5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1CC21-AFC1-41CB-87A0-25FF6684EDBA}" type="slidenum">
              <a:rPr lang="en-GB" smtClean="0"/>
              <a:t>‹#›</a:t>
            </a:fld>
            <a:endParaRPr lang="en-GB"/>
          </a:p>
        </p:txBody>
      </p:sp>
      <p:pic>
        <p:nvPicPr>
          <p:cNvPr id="7" name="Picture 6" descr="Logo, company name&#10;&#10;Description automatically generated">
            <a:extLst>
              <a:ext uri="{FF2B5EF4-FFF2-40B4-BE49-F238E27FC236}">
                <a16:creationId xmlns:a16="http://schemas.microsoft.com/office/drawing/2014/main" id="{BFFBE2AF-0C04-4589-45F6-8669FD38F8A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85251" y="230188"/>
            <a:ext cx="872971" cy="1080302"/>
          </a:xfrm>
          <a:prstGeom prst="rect">
            <a:avLst/>
          </a:prstGeom>
        </p:spPr>
      </p:pic>
    </p:spTree>
    <p:extLst>
      <p:ext uri="{BB962C8B-B14F-4D97-AF65-F5344CB8AC3E}">
        <p14:creationId xmlns:p14="http://schemas.microsoft.com/office/powerpoint/2010/main" val="297658663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71" r:id="rId8"/>
    <p:sldLayoutId id="2147483772" r:id="rId9"/>
  </p:sldLayoutIdLst>
  <p:txStyles>
    <p:titleStyle>
      <a:lvl1pPr algn="l" defTabSz="914400" rtl="0" eaLnBrk="1" latinLnBrk="0" hangingPunct="1">
        <a:lnSpc>
          <a:spcPct val="90000"/>
        </a:lnSpc>
        <a:spcBef>
          <a:spcPct val="0"/>
        </a:spcBef>
        <a:buNone/>
        <a:defRPr sz="4400" kern="1200">
          <a:solidFill>
            <a:srgbClr val="FFC00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12"/>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C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rgbClr val="FFFFC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E1F5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E119E6C3-6E31-426D-A71E-FC2DB8CB43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D9B58-CB15-408C-98E7-3A78969796E6}" type="datetimeFigureOut">
              <a:rPr lang="en-GB" smtClean="0"/>
              <a:t>13/05/2024</a:t>
            </a:fld>
            <a:endParaRPr lang="en-GB"/>
          </a:p>
        </p:txBody>
      </p:sp>
      <p:sp>
        <p:nvSpPr>
          <p:cNvPr id="5" name="Footer Placeholder 4">
            <a:extLst>
              <a:ext uri="{FF2B5EF4-FFF2-40B4-BE49-F238E27FC236}">
                <a16:creationId xmlns:a16="http://schemas.microsoft.com/office/drawing/2014/main" id="{DD4D67E0-8AB8-4EF7-9376-DBE023105C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2EB37E9-26D6-4005-9224-4D099D95E5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1CC21-AFC1-41CB-87A0-25FF6684EDBA}" type="slidenum">
              <a:rPr lang="en-GB" smtClean="0"/>
              <a:t>‹#›</a:t>
            </a:fld>
            <a:endParaRPr lang="en-GB"/>
          </a:p>
        </p:txBody>
      </p:sp>
      <p:pic>
        <p:nvPicPr>
          <p:cNvPr id="9" name="Picture 8" descr="Logo, company name&#10;&#10;Description automatically generated">
            <a:extLst>
              <a:ext uri="{FF2B5EF4-FFF2-40B4-BE49-F238E27FC236}">
                <a16:creationId xmlns:a16="http://schemas.microsoft.com/office/drawing/2014/main" id="{A385462C-E093-B46F-1169-F0C4981E0FE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85251" y="230188"/>
            <a:ext cx="872971" cy="1080302"/>
          </a:xfrm>
          <a:prstGeom prst="rect">
            <a:avLst/>
          </a:prstGeom>
        </p:spPr>
      </p:pic>
    </p:spTree>
    <p:extLst>
      <p:ext uri="{BB962C8B-B14F-4D97-AF65-F5344CB8AC3E}">
        <p14:creationId xmlns:p14="http://schemas.microsoft.com/office/powerpoint/2010/main" val="363957602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750" r:id="rId8"/>
    <p:sldLayoutId id="2147483751" r:id="rId9"/>
    <p:sldLayoutId id="2147483752" r:id="rId10"/>
    <p:sldLayoutId id="2147483754" r:id="rId11"/>
    <p:sldLayoutId id="2147483755" r:id="rId12"/>
    <p:sldLayoutId id="2147483756" r:id="rId13"/>
  </p:sldLayoutIdLst>
  <p:txStyles>
    <p:titleStyle>
      <a:lvl1pPr algn="l" defTabSz="914400" rtl="0" eaLnBrk="1" latinLnBrk="0" hangingPunct="1">
        <a:lnSpc>
          <a:spcPct val="90000"/>
        </a:lnSpc>
        <a:spcBef>
          <a:spcPct val="0"/>
        </a:spcBef>
        <a:buNone/>
        <a:defRPr sz="4400" kern="1200">
          <a:solidFill>
            <a:srgbClr val="1E3D7F"/>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16"/>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FFFD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E119E6C3-6E31-426D-A71E-FC2DB8CB43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D9B58-CB15-408C-98E7-3A78969796E6}" type="datetimeFigureOut">
              <a:rPr lang="en-GB" smtClean="0"/>
              <a:t>13/05/2024</a:t>
            </a:fld>
            <a:endParaRPr lang="en-GB"/>
          </a:p>
        </p:txBody>
      </p:sp>
      <p:sp>
        <p:nvSpPr>
          <p:cNvPr id="5" name="Footer Placeholder 4">
            <a:extLst>
              <a:ext uri="{FF2B5EF4-FFF2-40B4-BE49-F238E27FC236}">
                <a16:creationId xmlns:a16="http://schemas.microsoft.com/office/drawing/2014/main" id="{DD4D67E0-8AB8-4EF7-9376-DBE023105C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2EB37E9-26D6-4005-9224-4D099D95E5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1CC21-AFC1-41CB-87A0-25FF6684EDBA}" type="slidenum">
              <a:rPr lang="en-GB" smtClean="0"/>
              <a:t>‹#›</a:t>
            </a:fld>
            <a:endParaRPr lang="en-GB"/>
          </a:p>
        </p:txBody>
      </p:sp>
      <p:pic>
        <p:nvPicPr>
          <p:cNvPr id="8" name="Picture 7" descr="Logo, company name&#10;&#10;Description automatically generated">
            <a:extLst>
              <a:ext uri="{FF2B5EF4-FFF2-40B4-BE49-F238E27FC236}">
                <a16:creationId xmlns:a16="http://schemas.microsoft.com/office/drawing/2014/main" id="{BFADEC7F-85F5-01A5-10EE-FA4AB2691B0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85251" y="230188"/>
            <a:ext cx="872971" cy="1080302"/>
          </a:xfrm>
          <a:prstGeom prst="rect">
            <a:avLst/>
          </a:prstGeom>
        </p:spPr>
      </p:pic>
    </p:spTree>
    <p:extLst>
      <p:ext uri="{BB962C8B-B14F-4D97-AF65-F5344CB8AC3E}">
        <p14:creationId xmlns:p14="http://schemas.microsoft.com/office/powerpoint/2010/main" val="20423853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775" r:id="rId9"/>
  </p:sldLayoutIdLst>
  <p:txStyles>
    <p:titleStyle>
      <a:lvl1pPr algn="l" defTabSz="914400" rtl="0" eaLnBrk="1" latinLnBrk="0" hangingPunct="1">
        <a:lnSpc>
          <a:spcPct val="90000"/>
        </a:lnSpc>
        <a:spcBef>
          <a:spcPct val="0"/>
        </a:spcBef>
        <a:buNone/>
        <a:defRPr sz="4400" kern="1200">
          <a:solidFill>
            <a:srgbClr val="1E3D7F"/>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12"/>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F82543-59C4-1E57-A011-6CAB94E9EDD8}"/>
              </a:ext>
            </a:extLst>
          </p:cNvPr>
          <p:cNvSpPr>
            <a:spLocks noGrp="1"/>
          </p:cNvSpPr>
          <p:nvPr>
            <p:ph type="title"/>
          </p:nvPr>
        </p:nvSpPr>
        <p:spPr>
          <a:xfrm>
            <a:off x="838200" y="365125"/>
            <a:ext cx="9451019" cy="1325563"/>
          </a:xfrm>
          <a:prstGeom prst="rect">
            <a:avLst/>
          </a:prstGeom>
        </p:spPr>
        <p:txBody>
          <a:bodyPr vert="horz" lIns="91440" tIns="45720" rIns="91440" bIns="45720" rtlCol="0" anchor="ctr">
            <a:normAutofit/>
          </a:bodyPr>
          <a:lstStyle/>
          <a:p>
            <a:r>
              <a:rPr lang="en-GB" dirty="0"/>
              <a:t>Dynamic Overview</a:t>
            </a:r>
          </a:p>
        </p:txBody>
      </p:sp>
      <p:sp>
        <p:nvSpPr>
          <p:cNvPr id="9" name="Hexagon 8">
            <a:extLst>
              <a:ext uri="{FF2B5EF4-FFF2-40B4-BE49-F238E27FC236}">
                <a16:creationId xmlns:a16="http://schemas.microsoft.com/office/drawing/2014/main" id="{152EB416-C348-5C7F-A7D0-F5069DF3D81E}"/>
              </a:ext>
            </a:extLst>
          </p:cNvPr>
          <p:cNvSpPr/>
          <p:nvPr userDrawn="1"/>
        </p:nvSpPr>
        <p:spPr>
          <a:xfrm rot="5400000">
            <a:off x="1438707" y="1826860"/>
            <a:ext cx="2432341" cy="216000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Hexagon 15">
            <a:extLst>
              <a:ext uri="{FF2B5EF4-FFF2-40B4-BE49-F238E27FC236}">
                <a16:creationId xmlns:a16="http://schemas.microsoft.com/office/drawing/2014/main" id="{413D7155-F7BD-8EE2-1E6F-3E4BBFAAA37E}"/>
              </a:ext>
            </a:extLst>
          </p:cNvPr>
          <p:cNvSpPr/>
          <p:nvPr userDrawn="1"/>
        </p:nvSpPr>
        <p:spPr>
          <a:xfrm rot="5400000">
            <a:off x="3705658" y="1826861"/>
            <a:ext cx="2432341" cy="2160000"/>
          </a:xfrm>
          <a:prstGeom prst="hexagon">
            <a:avLst/>
          </a:prstGeom>
          <a:solidFill>
            <a:srgbClr val="D2D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Hexagon 16">
            <a:extLst>
              <a:ext uri="{FF2B5EF4-FFF2-40B4-BE49-F238E27FC236}">
                <a16:creationId xmlns:a16="http://schemas.microsoft.com/office/drawing/2014/main" id="{6C8B379D-13A5-BAAB-92C0-02E204570951}"/>
              </a:ext>
            </a:extLst>
          </p:cNvPr>
          <p:cNvSpPr/>
          <p:nvPr userDrawn="1"/>
        </p:nvSpPr>
        <p:spPr>
          <a:xfrm rot="5400000">
            <a:off x="5972609" y="1826861"/>
            <a:ext cx="2432341" cy="2160000"/>
          </a:xfrm>
          <a:prstGeom prst="hexagon">
            <a:avLst/>
          </a:prstGeom>
          <a:solidFill>
            <a:srgbClr val="A5B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Hexagon 17">
            <a:extLst>
              <a:ext uri="{FF2B5EF4-FFF2-40B4-BE49-F238E27FC236}">
                <a16:creationId xmlns:a16="http://schemas.microsoft.com/office/drawing/2014/main" id="{7FCC469E-24CB-42C6-8B0D-EE38348C5ABE}"/>
              </a:ext>
            </a:extLst>
          </p:cNvPr>
          <p:cNvSpPr/>
          <p:nvPr userDrawn="1"/>
        </p:nvSpPr>
        <p:spPr>
          <a:xfrm rot="5400000">
            <a:off x="8219428" y="1826859"/>
            <a:ext cx="2432341" cy="2160000"/>
          </a:xfrm>
          <a:prstGeom prst="hexagon">
            <a:avLst/>
          </a:prstGeom>
          <a:solidFill>
            <a:srgbClr val="FDE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Hexagon 18">
            <a:extLst>
              <a:ext uri="{FF2B5EF4-FFF2-40B4-BE49-F238E27FC236}">
                <a16:creationId xmlns:a16="http://schemas.microsoft.com/office/drawing/2014/main" id="{CD74B534-4FA2-8EBD-15CC-AF848B132CC5}"/>
              </a:ext>
            </a:extLst>
          </p:cNvPr>
          <p:cNvSpPr/>
          <p:nvPr userDrawn="1"/>
        </p:nvSpPr>
        <p:spPr>
          <a:xfrm rot="5400000">
            <a:off x="2572178" y="3836635"/>
            <a:ext cx="2432341" cy="2160000"/>
          </a:xfrm>
          <a:prstGeom prst="hexagon">
            <a:avLst/>
          </a:prstGeom>
          <a:solidFill>
            <a:srgbClr val="627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Hexagon 19">
            <a:extLst>
              <a:ext uri="{FF2B5EF4-FFF2-40B4-BE49-F238E27FC236}">
                <a16:creationId xmlns:a16="http://schemas.microsoft.com/office/drawing/2014/main" id="{A763809F-C7E4-CF88-86FE-101F8F75D121}"/>
              </a:ext>
            </a:extLst>
          </p:cNvPr>
          <p:cNvSpPr/>
          <p:nvPr userDrawn="1"/>
        </p:nvSpPr>
        <p:spPr>
          <a:xfrm rot="5400000">
            <a:off x="4839132" y="3836635"/>
            <a:ext cx="2432341" cy="2160000"/>
          </a:xfrm>
          <a:prstGeom prst="hexagon">
            <a:avLst/>
          </a:prstGeom>
          <a:solidFill>
            <a:srgbClr val="FEF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Hexagon 21">
            <a:extLst>
              <a:ext uri="{FF2B5EF4-FFF2-40B4-BE49-F238E27FC236}">
                <a16:creationId xmlns:a16="http://schemas.microsoft.com/office/drawing/2014/main" id="{D6983FDE-28E9-2E5B-9398-BF177EC3CF46}"/>
              </a:ext>
            </a:extLst>
          </p:cNvPr>
          <p:cNvSpPr/>
          <p:nvPr userDrawn="1"/>
        </p:nvSpPr>
        <p:spPr>
          <a:xfrm rot="5400000">
            <a:off x="7106086" y="3836636"/>
            <a:ext cx="2432341" cy="2160000"/>
          </a:xfrm>
          <a:prstGeom prst="hexagon">
            <a:avLst/>
          </a:prstGeom>
          <a:solidFill>
            <a:srgbClr val="4B6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A5CA0D1D-F660-0AAA-1A4C-AA6908035089}"/>
              </a:ext>
            </a:extLst>
          </p:cNvPr>
          <p:cNvGrpSpPr/>
          <p:nvPr userDrawn="1"/>
        </p:nvGrpSpPr>
        <p:grpSpPr>
          <a:xfrm>
            <a:off x="252457" y="5690998"/>
            <a:ext cx="11605689" cy="1167002"/>
            <a:chOff x="490330" y="5751040"/>
            <a:chExt cx="11605689" cy="1167002"/>
          </a:xfrm>
        </p:grpSpPr>
        <p:pic>
          <p:nvPicPr>
            <p:cNvPr id="4" name="Picture 8" descr="The matrix Standard | Business Accreditation Standard">
              <a:extLst>
                <a:ext uri="{FF2B5EF4-FFF2-40B4-BE49-F238E27FC236}">
                  <a16:creationId xmlns:a16="http://schemas.microsoft.com/office/drawing/2014/main" id="{8B3F302F-328D-A5A1-032D-7FB546FE5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9017" y="5751040"/>
              <a:ext cx="1167002" cy="11670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C771F0F-68B0-2110-5971-D1B909B09299}"/>
                </a:ext>
              </a:extLst>
            </p:cNvPr>
            <p:cNvPicPr>
              <a:picLocks noChangeAspect="1"/>
            </p:cNvPicPr>
            <p:nvPr/>
          </p:nvPicPr>
          <p:blipFill>
            <a:blip r:embed="rId5"/>
            <a:stretch>
              <a:fillRect/>
            </a:stretch>
          </p:blipFill>
          <p:spPr>
            <a:xfrm>
              <a:off x="490330" y="6279597"/>
              <a:ext cx="423324" cy="426555"/>
            </a:xfrm>
            <a:prstGeom prst="rect">
              <a:avLst/>
            </a:prstGeom>
          </p:spPr>
        </p:pic>
        <p:pic>
          <p:nvPicPr>
            <p:cNvPr id="6" name="Picture 10" descr="Healthcare Quality Mark | Quality Assurance by Skills for Health">
              <a:extLst>
                <a:ext uri="{FF2B5EF4-FFF2-40B4-BE49-F238E27FC236}">
                  <a16:creationId xmlns:a16="http://schemas.microsoft.com/office/drawing/2014/main" id="{15A21867-D428-B3D7-11A7-2615FBA04E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5629" y="6332172"/>
              <a:ext cx="1387320" cy="3214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DECA accredited a Disability Confident Employer - GOV.UK">
              <a:extLst>
                <a:ext uri="{FF2B5EF4-FFF2-40B4-BE49-F238E27FC236}">
                  <a16:creationId xmlns:a16="http://schemas.microsoft.com/office/drawing/2014/main" id="{1B0610DD-D6B7-FE5D-1A6E-7C19151216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2482" y="6101274"/>
              <a:ext cx="1167002" cy="7780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Health &amp; social care — Barking &amp; Dagenham College">
              <a:extLst>
                <a:ext uri="{FF2B5EF4-FFF2-40B4-BE49-F238E27FC236}">
                  <a16:creationId xmlns:a16="http://schemas.microsoft.com/office/drawing/2014/main" id="{1CB76794-67C3-DCB2-971A-C95873F9C5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9763" y="6200024"/>
              <a:ext cx="969757" cy="548124"/>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descr="Logo, company name&#10;&#10;Description automatically generated">
            <a:extLst>
              <a:ext uri="{FF2B5EF4-FFF2-40B4-BE49-F238E27FC236}">
                <a16:creationId xmlns:a16="http://schemas.microsoft.com/office/drawing/2014/main" id="{95BB4765-3548-7FB6-2BB3-D6363436BB9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73284" y="233000"/>
            <a:ext cx="1071162" cy="1325563"/>
          </a:xfrm>
          <a:prstGeom prst="rect">
            <a:avLst/>
          </a:prstGeom>
        </p:spPr>
      </p:pic>
    </p:spTree>
    <p:extLst>
      <p:ext uri="{BB962C8B-B14F-4D97-AF65-F5344CB8AC3E}">
        <p14:creationId xmlns:p14="http://schemas.microsoft.com/office/powerpoint/2010/main" val="3411818545"/>
      </p:ext>
    </p:extLst>
  </p:cSld>
  <p:clrMap bg1="lt1" tx1="dk1" bg2="lt2" tx2="dk2" accent1="accent1" accent2="accent2" accent3="accent3" accent4="accent4" accent5="accent5" accent6="accent6" hlink="hlink" folHlink="folHlink"/>
  <p:sldLayoutIdLst>
    <p:sldLayoutId id="2147483822" r:id="rId1"/>
    <p:sldLayoutId id="2147483823" r:id="rId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F8AF14"/>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B1C7A338-A9A3-909F-4029-A2B0FC0E77DC}"/>
              </a:ext>
            </a:extLst>
          </p:cNvPr>
          <p:cNvSpPr/>
          <p:nvPr userDrawn="1"/>
        </p:nvSpPr>
        <p:spPr>
          <a:xfrm>
            <a:off x="-1628775" y="1133475"/>
            <a:ext cx="4876800" cy="4886325"/>
          </a:xfrm>
          <a:prstGeom prst="ellipse">
            <a:avLst/>
          </a:prstGeom>
          <a:solidFill>
            <a:schemeClr val="bg1"/>
          </a:solid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B297DD7E-64E8-105F-CFEE-F14B887EFBBB}"/>
              </a:ext>
            </a:extLst>
          </p:cNvPr>
          <p:cNvSpPr/>
          <p:nvPr userDrawn="1"/>
        </p:nvSpPr>
        <p:spPr>
          <a:xfrm>
            <a:off x="3707511" y="-1538576"/>
            <a:ext cx="4457700" cy="4529138"/>
          </a:xfrm>
          <a:prstGeom prst="ellipse">
            <a:avLst/>
          </a:prstGeom>
          <a:solidFill>
            <a:schemeClr val="bg1"/>
          </a:solid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23F54CAD-C88C-0433-CF9F-4FB98E6A6AF5}"/>
              </a:ext>
            </a:extLst>
          </p:cNvPr>
          <p:cNvSpPr/>
          <p:nvPr userDrawn="1"/>
        </p:nvSpPr>
        <p:spPr>
          <a:xfrm>
            <a:off x="8624697" y="-758952"/>
            <a:ext cx="4457699" cy="4453128"/>
          </a:xfrm>
          <a:prstGeom prst="ellipse">
            <a:avLst/>
          </a:prstGeom>
          <a:solidFill>
            <a:schemeClr val="bg1"/>
          </a:solid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Logo, company name&#10;&#10;Description automatically generated">
            <a:extLst>
              <a:ext uri="{FF2B5EF4-FFF2-40B4-BE49-F238E27FC236}">
                <a16:creationId xmlns:a16="http://schemas.microsoft.com/office/drawing/2014/main" id="{6F4D89D6-22F1-A19F-F925-6F7E42E643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87" y="5561140"/>
            <a:ext cx="872971" cy="1080302"/>
          </a:xfrm>
          <a:prstGeom prst="rect">
            <a:avLst/>
          </a:prstGeom>
        </p:spPr>
      </p:pic>
    </p:spTree>
    <p:extLst>
      <p:ext uri="{BB962C8B-B14F-4D97-AF65-F5344CB8AC3E}">
        <p14:creationId xmlns:p14="http://schemas.microsoft.com/office/powerpoint/2010/main" val="2325960550"/>
      </p:ext>
    </p:extLst>
  </p:cSld>
  <p:clrMap bg1="lt1" tx1="dk1" bg2="lt2" tx2="dk2" accent1="accent1" accent2="accent2" accent3="accent3" accent4="accent4" accent5="accent5" accent6="accent6" hlink="hlink" folHlink="folHlink"/>
  <p:sldLayoutIdLst>
    <p:sldLayoutId id="21474838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descr="Logo, company name&#10;&#10;Description automatically generated">
            <a:extLst>
              <a:ext uri="{FF2B5EF4-FFF2-40B4-BE49-F238E27FC236}">
                <a16:creationId xmlns:a16="http://schemas.microsoft.com/office/drawing/2014/main" id="{FA926323-1A6D-D710-87D5-C36E8BCD6A6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63300" y="5598566"/>
            <a:ext cx="815579" cy="1009279"/>
          </a:xfrm>
          <a:prstGeom prst="rect">
            <a:avLst/>
          </a:prstGeom>
        </p:spPr>
      </p:pic>
    </p:spTree>
    <p:extLst>
      <p:ext uri="{BB962C8B-B14F-4D97-AF65-F5344CB8AC3E}">
        <p14:creationId xmlns:p14="http://schemas.microsoft.com/office/powerpoint/2010/main" val="83977605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3" r:id="rId5"/>
    <p:sldLayoutId id="2147483834" r:id="rId6"/>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9"/>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F82543-59C4-1E57-A011-6CAB94E9ED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Dynamic Overview</a:t>
            </a:r>
          </a:p>
        </p:txBody>
      </p:sp>
      <p:sp>
        <p:nvSpPr>
          <p:cNvPr id="9" name="Hexagon 8">
            <a:extLst>
              <a:ext uri="{FF2B5EF4-FFF2-40B4-BE49-F238E27FC236}">
                <a16:creationId xmlns:a16="http://schemas.microsoft.com/office/drawing/2014/main" id="{152EB416-C348-5C7F-A7D0-F5069DF3D81E}"/>
              </a:ext>
            </a:extLst>
          </p:cNvPr>
          <p:cNvSpPr/>
          <p:nvPr userDrawn="1"/>
        </p:nvSpPr>
        <p:spPr>
          <a:xfrm rot="5400000">
            <a:off x="1438707" y="1826860"/>
            <a:ext cx="2432341" cy="216000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Hexagon 15">
            <a:extLst>
              <a:ext uri="{FF2B5EF4-FFF2-40B4-BE49-F238E27FC236}">
                <a16:creationId xmlns:a16="http://schemas.microsoft.com/office/drawing/2014/main" id="{413D7155-F7BD-8EE2-1E6F-3E4BBFAAA37E}"/>
              </a:ext>
            </a:extLst>
          </p:cNvPr>
          <p:cNvSpPr/>
          <p:nvPr userDrawn="1"/>
        </p:nvSpPr>
        <p:spPr>
          <a:xfrm rot="5400000">
            <a:off x="3705658" y="1826861"/>
            <a:ext cx="2432341" cy="2160000"/>
          </a:xfrm>
          <a:prstGeom prst="hexagon">
            <a:avLst/>
          </a:prstGeom>
          <a:solidFill>
            <a:srgbClr val="D2D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Hexagon 16">
            <a:extLst>
              <a:ext uri="{FF2B5EF4-FFF2-40B4-BE49-F238E27FC236}">
                <a16:creationId xmlns:a16="http://schemas.microsoft.com/office/drawing/2014/main" id="{6C8B379D-13A5-BAAB-92C0-02E204570951}"/>
              </a:ext>
            </a:extLst>
          </p:cNvPr>
          <p:cNvSpPr/>
          <p:nvPr userDrawn="1"/>
        </p:nvSpPr>
        <p:spPr>
          <a:xfrm rot="5400000">
            <a:off x="5972609" y="1826861"/>
            <a:ext cx="2432341" cy="2160000"/>
          </a:xfrm>
          <a:prstGeom prst="hexagon">
            <a:avLst/>
          </a:prstGeom>
          <a:solidFill>
            <a:srgbClr val="A5B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Hexagon 17">
            <a:extLst>
              <a:ext uri="{FF2B5EF4-FFF2-40B4-BE49-F238E27FC236}">
                <a16:creationId xmlns:a16="http://schemas.microsoft.com/office/drawing/2014/main" id="{7FCC469E-24CB-42C6-8B0D-EE38348C5ABE}"/>
              </a:ext>
            </a:extLst>
          </p:cNvPr>
          <p:cNvSpPr/>
          <p:nvPr userDrawn="1"/>
        </p:nvSpPr>
        <p:spPr>
          <a:xfrm rot="5400000">
            <a:off x="8219428" y="1826859"/>
            <a:ext cx="2432341" cy="2160000"/>
          </a:xfrm>
          <a:prstGeom prst="hexagon">
            <a:avLst/>
          </a:prstGeom>
          <a:solidFill>
            <a:srgbClr val="FDE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Hexagon 18">
            <a:extLst>
              <a:ext uri="{FF2B5EF4-FFF2-40B4-BE49-F238E27FC236}">
                <a16:creationId xmlns:a16="http://schemas.microsoft.com/office/drawing/2014/main" id="{CD74B534-4FA2-8EBD-15CC-AF848B132CC5}"/>
              </a:ext>
            </a:extLst>
          </p:cNvPr>
          <p:cNvSpPr/>
          <p:nvPr userDrawn="1"/>
        </p:nvSpPr>
        <p:spPr>
          <a:xfrm rot="5400000">
            <a:off x="2572178" y="3836635"/>
            <a:ext cx="2432341" cy="2160000"/>
          </a:xfrm>
          <a:prstGeom prst="hexagon">
            <a:avLst/>
          </a:prstGeom>
          <a:solidFill>
            <a:srgbClr val="627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Hexagon 19">
            <a:extLst>
              <a:ext uri="{FF2B5EF4-FFF2-40B4-BE49-F238E27FC236}">
                <a16:creationId xmlns:a16="http://schemas.microsoft.com/office/drawing/2014/main" id="{A763809F-C7E4-CF88-86FE-101F8F75D121}"/>
              </a:ext>
            </a:extLst>
          </p:cNvPr>
          <p:cNvSpPr/>
          <p:nvPr userDrawn="1"/>
        </p:nvSpPr>
        <p:spPr>
          <a:xfrm rot="5400000">
            <a:off x="4839132" y="3836635"/>
            <a:ext cx="2432341" cy="2160000"/>
          </a:xfrm>
          <a:prstGeom prst="hexagon">
            <a:avLst/>
          </a:prstGeom>
          <a:solidFill>
            <a:srgbClr val="FEF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Hexagon 21">
            <a:extLst>
              <a:ext uri="{FF2B5EF4-FFF2-40B4-BE49-F238E27FC236}">
                <a16:creationId xmlns:a16="http://schemas.microsoft.com/office/drawing/2014/main" id="{D6983FDE-28E9-2E5B-9398-BF177EC3CF46}"/>
              </a:ext>
            </a:extLst>
          </p:cNvPr>
          <p:cNvSpPr/>
          <p:nvPr userDrawn="1"/>
        </p:nvSpPr>
        <p:spPr>
          <a:xfrm rot="5400000">
            <a:off x="7106086" y="3836636"/>
            <a:ext cx="2432341" cy="2160000"/>
          </a:xfrm>
          <a:prstGeom prst="hexagon">
            <a:avLst/>
          </a:prstGeom>
          <a:solidFill>
            <a:srgbClr val="4B6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0175987"/>
      </p:ext>
    </p:extLst>
  </p:cSld>
  <p:clrMap bg1="lt1" tx1="dk1" bg2="lt2" tx2="dk2" accent1="accent1" accent2="accent2" accent3="accent3" accent4="accent4" accent5="accent5" accent6="accent6" hlink="hlink" folHlink="folHlink"/>
  <p:sldLayoutIdLst>
    <p:sldLayoutId id="2147483801" r:id="rId1"/>
    <p:sldLayoutId id="2147483808" r:id="rId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6" name="Picture 5" descr="Logo, company name&#10;&#10;Description automatically generated">
            <a:extLst>
              <a:ext uri="{FF2B5EF4-FFF2-40B4-BE49-F238E27FC236}">
                <a16:creationId xmlns:a16="http://schemas.microsoft.com/office/drawing/2014/main" id="{5DA8C647-5439-2E96-930D-967E8238332A}"/>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1163300" y="5598566"/>
            <a:ext cx="815579" cy="1009279"/>
          </a:xfrm>
          <a:prstGeom prst="rect">
            <a:avLst/>
          </a:prstGeom>
        </p:spPr>
      </p:pic>
    </p:spTree>
    <p:extLst>
      <p:ext uri="{BB962C8B-B14F-4D97-AF65-F5344CB8AC3E}">
        <p14:creationId xmlns:p14="http://schemas.microsoft.com/office/powerpoint/2010/main" val="1759589205"/>
      </p:ext>
    </p:extLst>
  </p:cSld>
  <p:clrMap bg1="lt1" tx1="dk1" bg2="lt2" tx2="dk2" accent1="accent1" accent2="accent2" accent3="accent3" accent4="accent4" accent5="accent5" accent6="accent6" hlink="hlink" folHlink="folHlink"/>
  <p:sldLayoutIdLst>
    <p:sldLayoutId id="2147483707" r:id="rId1"/>
    <p:sldLayoutId id="2147483711" r:id="rId2"/>
    <p:sldLayoutId id="2147483709" r:id="rId3"/>
    <p:sldLayoutId id="2147483710" r:id="rId4"/>
    <p:sldLayoutId id="2147483708" r:id="rId5"/>
    <p:sldLayoutId id="2147483713" r:id="rId6"/>
    <p:sldLayoutId id="2147483765" r:id="rId7"/>
    <p:sldLayoutId id="2147483714" r:id="rId8"/>
    <p:sldLayoutId id="2147483766" r:id="rId9"/>
    <p:sldLayoutId id="2147483715" r:id="rId10"/>
    <p:sldLayoutId id="2147483767" r:id="rId11"/>
    <p:sldLayoutId id="2147483768" r:id="rId12"/>
    <p:sldLayoutId id="2147483716" r:id="rId13"/>
    <p:sldLayoutId id="2147483769" r:id="rId14"/>
    <p:sldLayoutId id="2147483717" r:id="rId15"/>
    <p:sldLayoutId id="2147483770" r:id="rId16"/>
    <p:sldLayoutId id="2147483718" r:id="rId17"/>
    <p:sldLayoutId id="2147483776" r:id="rId18"/>
    <p:sldLayoutId id="2147483777" r:id="rId19"/>
    <p:sldLayoutId id="2147483778" r:id="rId20"/>
    <p:sldLayoutId id="2147483779" r:id="rId21"/>
    <p:sldLayoutId id="2147483780" r:id="rId22"/>
    <p:sldLayoutId id="2147483781" r:id="rId23"/>
    <p:sldLayoutId id="2147483782" r:id="rId24"/>
    <p:sldLayoutId id="2147483802" r:id="rId25"/>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28"/>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descr="Logo, company name&#10;&#10;Description automatically generated">
            <a:extLst>
              <a:ext uri="{FF2B5EF4-FFF2-40B4-BE49-F238E27FC236}">
                <a16:creationId xmlns:a16="http://schemas.microsoft.com/office/drawing/2014/main" id="{C909FCAB-B6E0-ECC8-1E26-71E3570E591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163300" y="5598566"/>
            <a:ext cx="815579" cy="1009279"/>
          </a:xfrm>
          <a:prstGeom prst="rect">
            <a:avLst/>
          </a:prstGeom>
        </p:spPr>
      </p:pic>
    </p:spTree>
    <p:extLst>
      <p:ext uri="{BB962C8B-B14F-4D97-AF65-F5344CB8AC3E}">
        <p14:creationId xmlns:p14="http://schemas.microsoft.com/office/powerpoint/2010/main" val="21782898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9" r:id="rId4"/>
    <p:sldLayoutId id="2147483810" r:id="rId5"/>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8"/>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descr="Logo, company name&#10;&#10;Description automatically generated">
            <a:extLst>
              <a:ext uri="{FF2B5EF4-FFF2-40B4-BE49-F238E27FC236}">
                <a16:creationId xmlns:a16="http://schemas.microsoft.com/office/drawing/2014/main" id="{E61518AE-82D9-DD88-C634-0FFBFA15B18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163300" y="5598566"/>
            <a:ext cx="815579" cy="1009279"/>
          </a:xfrm>
          <a:prstGeom prst="rect">
            <a:avLst/>
          </a:prstGeom>
        </p:spPr>
      </p:pic>
    </p:spTree>
    <p:extLst>
      <p:ext uri="{BB962C8B-B14F-4D97-AF65-F5344CB8AC3E}">
        <p14:creationId xmlns:p14="http://schemas.microsoft.com/office/powerpoint/2010/main" val="350095368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816" r:id="rId4"/>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7"/>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descr="Logo, company name&#10;&#10;Description automatically generated">
            <a:extLst>
              <a:ext uri="{FF2B5EF4-FFF2-40B4-BE49-F238E27FC236}">
                <a16:creationId xmlns:a16="http://schemas.microsoft.com/office/drawing/2014/main" id="{FA926323-1A6D-D710-87D5-C36E8BCD6A6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163300" y="5598566"/>
            <a:ext cx="815579" cy="1009279"/>
          </a:xfrm>
          <a:prstGeom prst="rect">
            <a:avLst/>
          </a:prstGeom>
        </p:spPr>
      </p:pic>
    </p:spTree>
    <p:extLst>
      <p:ext uri="{BB962C8B-B14F-4D97-AF65-F5344CB8AC3E}">
        <p14:creationId xmlns:p14="http://schemas.microsoft.com/office/powerpoint/2010/main" val="3714375840"/>
      </p:ext>
    </p:extLst>
  </p:cSld>
  <p:clrMap bg1="lt1" tx1="dk1" bg2="lt2" tx2="dk2" accent1="accent1" accent2="accent2" accent3="accent3" accent4="accent4" accent5="accent5" accent6="accent6" hlink="hlink" folHlink="folHlink"/>
  <p:sldLayoutIdLst>
    <p:sldLayoutId id="2147483738" r:id="rId1"/>
    <p:sldLayoutId id="2147483740" r:id="rId2"/>
    <p:sldLayoutId id="2147483739" r:id="rId3"/>
    <p:sldLayoutId id="2147483742" r:id="rId4"/>
    <p:sldLayoutId id="2147483811" r:id="rId5"/>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8"/>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descr="Logo, company name&#10;&#10;Description automatically generated">
            <a:extLst>
              <a:ext uri="{FF2B5EF4-FFF2-40B4-BE49-F238E27FC236}">
                <a16:creationId xmlns:a16="http://schemas.microsoft.com/office/drawing/2014/main" id="{CF54B5E0-D3CB-B5EC-51E2-357BD9D45B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63300" y="5598566"/>
            <a:ext cx="815579" cy="1009279"/>
          </a:xfrm>
          <a:prstGeom prst="rect">
            <a:avLst/>
          </a:prstGeom>
        </p:spPr>
      </p:pic>
    </p:spTree>
    <p:extLst>
      <p:ext uri="{BB962C8B-B14F-4D97-AF65-F5344CB8AC3E}">
        <p14:creationId xmlns:p14="http://schemas.microsoft.com/office/powerpoint/2010/main" val="3735543962"/>
      </p:ext>
    </p:extLst>
  </p:cSld>
  <p:clrMap bg1="lt1" tx1="dk1" bg2="lt2" tx2="dk2" accent1="accent1" accent2="accent2" accent3="accent3" accent4="accent4" accent5="accent5" accent6="accent6" hlink="hlink" folHlink="folHlink"/>
  <p:sldLayoutIdLst>
    <p:sldLayoutId id="2147483744" r:id="rId1"/>
    <p:sldLayoutId id="2147483812" r:id="rId2"/>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5"/>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descr="Logo, company name&#10;&#10;Description automatically generated">
            <a:extLst>
              <a:ext uri="{FF2B5EF4-FFF2-40B4-BE49-F238E27FC236}">
                <a16:creationId xmlns:a16="http://schemas.microsoft.com/office/drawing/2014/main" id="{B24393AE-5284-9C37-0744-D0B3B4BA3E4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163300" y="5598566"/>
            <a:ext cx="815579" cy="1009279"/>
          </a:xfrm>
          <a:prstGeom prst="rect">
            <a:avLst/>
          </a:prstGeom>
        </p:spPr>
      </p:pic>
    </p:spTree>
    <p:extLst>
      <p:ext uri="{BB962C8B-B14F-4D97-AF65-F5344CB8AC3E}">
        <p14:creationId xmlns:p14="http://schemas.microsoft.com/office/powerpoint/2010/main" val="150468472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813" r:id="rId4"/>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7"/>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479245" y="333083"/>
            <a:ext cx="10515600" cy="949031"/>
          </a:xfrm>
          <a:prstGeom prst="rect">
            <a:avLst/>
          </a:prstGeom>
        </p:spPr>
        <p:txBody>
          <a:bodyPr vert="horz" lIns="91440" tIns="45720" rIns="91440" bIns="45720" rtlCol="0" anchor="ctr">
            <a:normAutofit/>
          </a:bodyPr>
          <a:lstStyle/>
          <a:p>
            <a:r>
              <a:rPr lang="en-US" dirty="0"/>
              <a:t>Off-the-job Training</a:t>
            </a:r>
            <a:endParaRPr lang="en-GB" dirty="0"/>
          </a:p>
        </p:txBody>
      </p:sp>
      <p:pic>
        <p:nvPicPr>
          <p:cNvPr id="5" name="Picture 4" descr="Logo, company name&#10;&#10;Description automatically generated">
            <a:extLst>
              <a:ext uri="{FF2B5EF4-FFF2-40B4-BE49-F238E27FC236}">
                <a16:creationId xmlns:a16="http://schemas.microsoft.com/office/drawing/2014/main" id="{6C3BA15F-8A7D-7F32-0641-6E18C8512F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79962" y="203965"/>
            <a:ext cx="815579" cy="1009279"/>
          </a:xfrm>
          <a:prstGeom prst="rect">
            <a:avLst/>
          </a:prstGeom>
        </p:spPr>
      </p:pic>
    </p:spTree>
    <p:extLst>
      <p:ext uri="{BB962C8B-B14F-4D97-AF65-F5344CB8AC3E}">
        <p14:creationId xmlns:p14="http://schemas.microsoft.com/office/powerpoint/2010/main" val="912165121"/>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4"/>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hyperlink" Target="mailto:hello@dynamictraining.org.uk" TargetMode="External"/><Relationship Id="rId2" Type="http://schemas.openxmlformats.org/officeDocument/2006/relationships/notesSlide" Target="../notesSlides/notesSlide10.xml"/><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96F94F-1111-FFEA-4071-6F777D44121E}"/>
              </a:ext>
            </a:extLst>
          </p:cNvPr>
          <p:cNvSpPr>
            <a:spLocks noGrp="1"/>
          </p:cNvSpPr>
          <p:nvPr>
            <p:ph type="title"/>
          </p:nvPr>
        </p:nvSpPr>
        <p:spPr>
          <a:xfrm>
            <a:off x="515930" y="1803509"/>
            <a:ext cx="8840885" cy="622998"/>
          </a:xfrm>
        </p:spPr>
        <p:txBody>
          <a:bodyPr/>
          <a:lstStyle/>
          <a:p>
            <a:r>
              <a:rPr lang="en-GB" sz="4000" dirty="0">
                <a:solidFill>
                  <a:srgbClr val="FFC000"/>
                </a:solidFill>
                <a:latin typeface="+mn-lt"/>
              </a:rPr>
              <a:t>Information Session</a:t>
            </a:r>
            <a:br>
              <a:rPr lang="en-GB" sz="4000" dirty="0">
                <a:solidFill>
                  <a:srgbClr val="FFC000"/>
                </a:solidFill>
                <a:latin typeface="+mn-lt"/>
              </a:rPr>
            </a:br>
            <a:br>
              <a:rPr lang="en-GB" sz="2000" dirty="0">
                <a:solidFill>
                  <a:srgbClr val="FFC000"/>
                </a:solidFill>
                <a:latin typeface="+mn-lt"/>
              </a:rPr>
            </a:br>
            <a:r>
              <a:rPr lang="en-GB" sz="4000" dirty="0">
                <a:solidFill>
                  <a:srgbClr val="FFC000"/>
                </a:solidFill>
                <a:latin typeface="+mn-lt"/>
              </a:rPr>
              <a:t>Peer Worker Skills Bootcamp</a:t>
            </a:r>
          </a:p>
        </p:txBody>
      </p:sp>
      <p:sp>
        <p:nvSpPr>
          <p:cNvPr id="4" name="Rectangle 3">
            <a:extLst>
              <a:ext uri="{FF2B5EF4-FFF2-40B4-BE49-F238E27FC236}">
                <a16:creationId xmlns:a16="http://schemas.microsoft.com/office/drawing/2014/main" id="{A317C2CD-2A08-A697-A6DE-5D93ACA42646}"/>
              </a:ext>
            </a:extLst>
          </p:cNvPr>
          <p:cNvSpPr/>
          <p:nvPr/>
        </p:nvSpPr>
        <p:spPr>
          <a:xfrm>
            <a:off x="1416192" y="2851991"/>
            <a:ext cx="9070258" cy="870155"/>
          </a:xfrm>
          <a:prstGeom prst="rect">
            <a:avLst/>
          </a:prstGeom>
          <a:solidFill>
            <a:srgbClr val="1E3D7F"/>
          </a:solidFill>
          <a:ln>
            <a:solidFill>
              <a:srgbClr val="1E3D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0431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7B7D4-A481-424E-95BE-70B16C5FA0E7}"/>
              </a:ext>
            </a:extLst>
          </p:cNvPr>
          <p:cNvSpPr>
            <a:spLocks noGrp="1"/>
          </p:cNvSpPr>
          <p:nvPr>
            <p:ph type="title"/>
          </p:nvPr>
        </p:nvSpPr>
        <p:spPr>
          <a:xfrm>
            <a:off x="838200" y="365126"/>
            <a:ext cx="10515600" cy="936550"/>
          </a:xfrm>
        </p:spPr>
        <p:txBody>
          <a:bodyPr>
            <a:normAutofit/>
          </a:bodyPr>
          <a:lstStyle/>
          <a:p>
            <a:r>
              <a:rPr lang="en-GB" sz="4400" b="1" i="0" dirty="0">
                <a:effectLst/>
                <a:latin typeface="+mn-lt"/>
              </a:rPr>
              <a:t>Programme Eligibility</a:t>
            </a:r>
            <a:endParaRPr lang="en-GB" dirty="0"/>
          </a:p>
        </p:txBody>
      </p:sp>
      <p:sp>
        <p:nvSpPr>
          <p:cNvPr id="3" name="Text Placeholder 2">
            <a:extLst>
              <a:ext uri="{FF2B5EF4-FFF2-40B4-BE49-F238E27FC236}">
                <a16:creationId xmlns:a16="http://schemas.microsoft.com/office/drawing/2014/main" id="{946874DA-DCEC-62F8-0310-9975439E7CCA}"/>
              </a:ext>
            </a:extLst>
          </p:cNvPr>
          <p:cNvSpPr>
            <a:spLocks noGrp="1"/>
          </p:cNvSpPr>
          <p:nvPr>
            <p:ph type="body" sz="quarter" idx="13"/>
          </p:nvPr>
        </p:nvSpPr>
        <p:spPr>
          <a:xfrm>
            <a:off x="838200" y="1301676"/>
            <a:ext cx="10515600" cy="5069627"/>
          </a:xfrm>
        </p:spPr>
        <p:txBody>
          <a:bodyPr>
            <a:normAutofit/>
          </a:bodyPr>
          <a:lstStyle/>
          <a:p>
            <a:pPr algn="l"/>
            <a:r>
              <a:rPr lang="en-GB" sz="2000" b="1" i="0" dirty="0">
                <a:effectLst/>
                <a:latin typeface="+mn-lt"/>
              </a:rPr>
              <a:t>To be eligible for funding for </a:t>
            </a:r>
            <a:r>
              <a:rPr lang="en-GB" sz="2000" b="1" dirty="0">
                <a:latin typeface="+mn-lt"/>
              </a:rPr>
              <a:t>t</a:t>
            </a:r>
            <a:r>
              <a:rPr lang="en-GB" sz="2000" b="1" i="0" dirty="0">
                <a:effectLst/>
                <a:latin typeface="+mn-lt"/>
              </a:rPr>
              <a:t>he Peer worker skills Bootcamp you must be:</a:t>
            </a:r>
            <a:endParaRPr lang="en-GB" sz="2000" b="0" i="0" dirty="0">
              <a:effectLst/>
              <a:latin typeface="+mn-lt"/>
            </a:endParaRPr>
          </a:p>
          <a:p>
            <a:endParaRPr lang="en-GB" sz="1400" dirty="0">
              <a:latin typeface="+mj-lt"/>
            </a:endParaRPr>
          </a:p>
          <a:p>
            <a:r>
              <a:rPr lang="en-GB" sz="2000" dirty="0">
                <a:latin typeface="+mn-lt"/>
              </a:rPr>
              <a:t>Living within Greater London or the fringe areas of:</a:t>
            </a:r>
          </a:p>
          <a:p>
            <a:endParaRPr lang="en-GB" sz="2000" dirty="0">
              <a:latin typeface="+mn-lt"/>
            </a:endParaRPr>
          </a:p>
          <a:p>
            <a:endParaRPr lang="en-GB" sz="2000" dirty="0">
              <a:latin typeface="+mn-lt"/>
            </a:endParaRPr>
          </a:p>
          <a:p>
            <a:endParaRPr lang="en-GB" sz="2000" dirty="0">
              <a:latin typeface="+mn-lt"/>
            </a:endParaRPr>
          </a:p>
          <a:p>
            <a:endParaRPr lang="en-GB" sz="2000" dirty="0">
              <a:latin typeface="+mn-lt"/>
            </a:endParaRPr>
          </a:p>
          <a:p>
            <a:r>
              <a:rPr lang="en-GB" sz="2000" dirty="0">
                <a:latin typeface="+mn-lt"/>
              </a:rPr>
              <a:t>Be ready to start work as a Peer Worker after completion of the Peer Worker Skills Bootcamp</a:t>
            </a:r>
          </a:p>
          <a:p>
            <a:r>
              <a:rPr lang="en-GB" sz="2000" dirty="0">
                <a:latin typeface="+mn-lt"/>
              </a:rPr>
              <a:t>Have a good level of English to enable you to progress through the programme</a:t>
            </a:r>
          </a:p>
          <a:p>
            <a:r>
              <a:rPr lang="en-GB" sz="2000" dirty="0">
                <a:latin typeface="+mn-lt"/>
              </a:rPr>
              <a:t>Must have access to a Laptop or Computer to participate (not mobile phones)</a:t>
            </a:r>
          </a:p>
          <a:p>
            <a:endParaRPr lang="en-GB" sz="2000" dirty="0">
              <a:latin typeface="+mn-lt"/>
            </a:endParaRPr>
          </a:p>
          <a:p>
            <a:r>
              <a:rPr lang="en-GB" sz="2000" dirty="0">
                <a:latin typeface="+mn-lt"/>
              </a:rPr>
              <a:t>Commitment to attend every workshops and achieve within the 12-week timeframe. </a:t>
            </a:r>
          </a:p>
        </p:txBody>
      </p:sp>
      <p:pic>
        <p:nvPicPr>
          <p:cNvPr id="5" name="Picture 4">
            <a:extLst>
              <a:ext uri="{FF2B5EF4-FFF2-40B4-BE49-F238E27FC236}">
                <a16:creationId xmlns:a16="http://schemas.microsoft.com/office/drawing/2014/main" id="{1F31C183-B364-4FC4-DB7E-DF7EA8F5D5FD}"/>
              </a:ext>
            </a:extLst>
          </p:cNvPr>
          <p:cNvPicPr>
            <a:picLocks noChangeAspect="1"/>
          </p:cNvPicPr>
          <p:nvPr/>
        </p:nvPicPr>
        <p:blipFill>
          <a:blip r:embed="rId3"/>
          <a:stretch>
            <a:fillRect/>
          </a:stretch>
        </p:blipFill>
        <p:spPr>
          <a:xfrm>
            <a:off x="935018" y="2484528"/>
            <a:ext cx="10040751" cy="1400370"/>
          </a:xfrm>
          <a:prstGeom prst="rect">
            <a:avLst/>
          </a:prstGeom>
        </p:spPr>
      </p:pic>
    </p:spTree>
    <p:extLst>
      <p:ext uri="{BB962C8B-B14F-4D97-AF65-F5344CB8AC3E}">
        <p14:creationId xmlns:p14="http://schemas.microsoft.com/office/powerpoint/2010/main" val="1176532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7B2E-934E-6F1D-13BC-455D1657AA39}"/>
              </a:ext>
            </a:extLst>
          </p:cNvPr>
          <p:cNvSpPr>
            <a:spLocks noGrp="1"/>
          </p:cNvSpPr>
          <p:nvPr>
            <p:ph type="title"/>
          </p:nvPr>
        </p:nvSpPr>
        <p:spPr/>
        <p:txBody>
          <a:bodyPr>
            <a:normAutofit/>
          </a:bodyPr>
          <a:lstStyle/>
          <a:p>
            <a:r>
              <a:rPr lang="en-GB" sz="4000" dirty="0">
                <a:solidFill>
                  <a:schemeClr val="accent4"/>
                </a:solidFill>
                <a:latin typeface="+mn-lt"/>
              </a:rPr>
              <a:t>Questions For Reflection?</a:t>
            </a:r>
          </a:p>
        </p:txBody>
      </p:sp>
      <p:graphicFrame>
        <p:nvGraphicFramePr>
          <p:cNvPr id="4" name="Content Placeholder 2">
            <a:extLst>
              <a:ext uri="{FF2B5EF4-FFF2-40B4-BE49-F238E27FC236}">
                <a16:creationId xmlns:a16="http://schemas.microsoft.com/office/drawing/2014/main" id="{D0259146-D506-F93A-F6DE-02520B31B217}"/>
              </a:ext>
            </a:extLst>
          </p:cNvPr>
          <p:cNvGraphicFramePr>
            <a:graphicFrameLocks/>
          </p:cNvGraphicFramePr>
          <p:nvPr>
            <p:extLst>
              <p:ext uri="{D42A27DB-BD31-4B8C-83A1-F6EECF244321}">
                <p14:modId xmlns:p14="http://schemas.microsoft.com/office/powerpoint/2010/main" val="531307510"/>
              </p:ext>
            </p:extLst>
          </p:nvPr>
        </p:nvGraphicFramePr>
        <p:xfrm>
          <a:off x="838200" y="1518539"/>
          <a:ext cx="11165205" cy="4974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81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EBDD6-EEA5-A62E-4834-63F3939175A1}"/>
              </a:ext>
            </a:extLst>
          </p:cNvPr>
          <p:cNvSpPr>
            <a:spLocks noGrp="1"/>
          </p:cNvSpPr>
          <p:nvPr>
            <p:ph type="title"/>
          </p:nvPr>
        </p:nvSpPr>
        <p:spPr>
          <a:xfrm>
            <a:off x="838200" y="365125"/>
            <a:ext cx="10515600" cy="1006475"/>
          </a:xfrm>
        </p:spPr>
        <p:txBody>
          <a:bodyPr>
            <a:normAutofit/>
          </a:bodyPr>
          <a:lstStyle/>
          <a:p>
            <a:r>
              <a:rPr lang="en-GB" sz="4000" b="1" dirty="0">
                <a:latin typeface="+mj-lt"/>
              </a:rPr>
              <a:t>Next Steps</a:t>
            </a:r>
          </a:p>
        </p:txBody>
      </p:sp>
      <p:sp>
        <p:nvSpPr>
          <p:cNvPr id="3" name="Text Placeholder 2">
            <a:extLst>
              <a:ext uri="{FF2B5EF4-FFF2-40B4-BE49-F238E27FC236}">
                <a16:creationId xmlns:a16="http://schemas.microsoft.com/office/drawing/2014/main" id="{BDB76F1A-796D-2FC4-D528-0CE14BDC8420}"/>
              </a:ext>
            </a:extLst>
          </p:cNvPr>
          <p:cNvSpPr>
            <a:spLocks noGrp="1"/>
          </p:cNvSpPr>
          <p:nvPr>
            <p:ph type="body" sz="quarter" idx="13"/>
          </p:nvPr>
        </p:nvSpPr>
        <p:spPr>
          <a:xfrm>
            <a:off x="838200" y="1465386"/>
            <a:ext cx="10515600" cy="4199358"/>
          </a:xfrm>
        </p:spPr>
        <p:txBody>
          <a:bodyPr>
            <a:normAutofit lnSpcReduction="10000"/>
          </a:bodyPr>
          <a:lstStyle/>
          <a:p>
            <a:r>
              <a:rPr lang="en-GB" dirty="0">
                <a:latin typeface="+mn-lt"/>
              </a:rPr>
              <a:t>Programme start date: </a:t>
            </a:r>
            <a:br>
              <a:rPr lang="en-GB" dirty="0">
                <a:latin typeface="+mn-lt"/>
              </a:rPr>
            </a:br>
            <a:br>
              <a:rPr lang="en-GB" dirty="0">
                <a:latin typeface="+mn-lt"/>
              </a:rPr>
            </a:br>
            <a:r>
              <a:rPr lang="en-GB" dirty="0">
                <a:latin typeface="+mn-lt"/>
              </a:rPr>
              <a:t>27</a:t>
            </a:r>
            <a:r>
              <a:rPr lang="en-GB" baseline="30000" dirty="0">
                <a:latin typeface="+mn-lt"/>
              </a:rPr>
              <a:t>th</a:t>
            </a:r>
            <a:r>
              <a:rPr lang="en-GB" dirty="0">
                <a:latin typeface="+mn-lt"/>
              </a:rPr>
              <a:t> June 2024</a:t>
            </a:r>
            <a:br>
              <a:rPr lang="en-GB" dirty="0">
                <a:latin typeface="+mn-lt"/>
              </a:rPr>
            </a:br>
            <a:br>
              <a:rPr lang="en-GB" dirty="0">
                <a:latin typeface="+mn-lt"/>
              </a:rPr>
            </a:br>
            <a:r>
              <a:rPr lang="en-GB" dirty="0">
                <a:latin typeface="+mn-lt"/>
              </a:rPr>
              <a:t>Make an informed decision.</a:t>
            </a:r>
          </a:p>
          <a:p>
            <a:br>
              <a:rPr lang="en-GB" dirty="0">
                <a:latin typeface="+mn-lt"/>
              </a:rPr>
            </a:br>
            <a:r>
              <a:rPr lang="en-GB" dirty="0">
                <a:latin typeface="+mn-lt"/>
              </a:rPr>
              <a:t>Application form and assessment completed prior to confirmation that you are on programme.</a:t>
            </a:r>
            <a:br>
              <a:rPr lang="en-GB" dirty="0">
                <a:latin typeface="+mn-lt"/>
              </a:rPr>
            </a:br>
            <a:br>
              <a:rPr lang="en-GB" dirty="0">
                <a:latin typeface="+mn-lt"/>
              </a:rPr>
            </a:br>
            <a:r>
              <a:rPr lang="en-GB" dirty="0">
                <a:latin typeface="+mn-lt"/>
              </a:rPr>
              <a:t>All must be completed by 24</a:t>
            </a:r>
            <a:r>
              <a:rPr lang="en-GB" baseline="30000" dirty="0">
                <a:latin typeface="+mn-lt"/>
              </a:rPr>
              <a:t>th</a:t>
            </a:r>
            <a:r>
              <a:rPr lang="en-GB" dirty="0">
                <a:latin typeface="+mn-lt"/>
              </a:rPr>
              <a:t> June 2024 for you to be accepted onto the programme. </a:t>
            </a:r>
          </a:p>
          <a:p>
            <a:endParaRPr lang="en-GB" dirty="0"/>
          </a:p>
          <a:p>
            <a:endParaRPr lang="en-GB" dirty="0"/>
          </a:p>
          <a:p>
            <a:endParaRPr lang="en-GB" dirty="0"/>
          </a:p>
        </p:txBody>
      </p:sp>
    </p:spTree>
    <p:extLst>
      <p:ext uri="{BB962C8B-B14F-4D97-AF65-F5344CB8AC3E}">
        <p14:creationId xmlns:p14="http://schemas.microsoft.com/office/powerpoint/2010/main" val="2539375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36E07-6D11-4ADA-B603-4176FB0C69B5}"/>
              </a:ext>
            </a:extLst>
          </p:cNvPr>
          <p:cNvSpPr>
            <a:spLocks noGrp="1"/>
          </p:cNvSpPr>
          <p:nvPr>
            <p:ph type="ctrTitle"/>
          </p:nvPr>
        </p:nvSpPr>
        <p:spPr/>
        <p:txBody>
          <a:bodyPr>
            <a:normAutofit/>
          </a:bodyPr>
          <a:lstStyle/>
          <a:p>
            <a:r>
              <a:rPr lang="en-US" sz="5400" dirty="0">
                <a:latin typeface="+mn-lt"/>
              </a:rPr>
              <a:t>Any questions ?</a:t>
            </a:r>
            <a:endParaRPr lang="en-GB" sz="5400" dirty="0">
              <a:latin typeface="+mn-lt"/>
            </a:endParaRPr>
          </a:p>
        </p:txBody>
      </p:sp>
      <p:sp>
        <p:nvSpPr>
          <p:cNvPr id="3" name="Subtitle 2">
            <a:extLst>
              <a:ext uri="{FF2B5EF4-FFF2-40B4-BE49-F238E27FC236}">
                <a16:creationId xmlns:a16="http://schemas.microsoft.com/office/drawing/2014/main" id="{78CC3C8D-96AC-4CF9-AABF-DA8743BEC9EF}"/>
              </a:ext>
            </a:extLst>
          </p:cNvPr>
          <p:cNvSpPr>
            <a:spLocks noGrp="1"/>
          </p:cNvSpPr>
          <p:nvPr>
            <p:ph type="subTitle" idx="1"/>
          </p:nvPr>
        </p:nvSpPr>
        <p:spPr/>
        <p:txBody>
          <a:bodyPr>
            <a:normAutofit fontScale="92500" lnSpcReduction="20000"/>
          </a:bodyPr>
          <a:lstStyle/>
          <a:p>
            <a:r>
              <a:rPr lang="en-US" sz="2800" dirty="0">
                <a:solidFill>
                  <a:srgbClr val="FFC000"/>
                </a:solidFill>
                <a:latin typeface="+mn-lt"/>
                <a:hlinkClick r:id="rId3">
                  <a:extLst>
                    <a:ext uri="{A12FA001-AC4F-418D-AE19-62706E023703}">
                      <ahyp:hlinkClr xmlns:ahyp="http://schemas.microsoft.com/office/drawing/2018/hyperlinkcolor" val="tx"/>
                    </a:ext>
                  </a:extLst>
                </a:hlinkClick>
              </a:rPr>
              <a:t>hello@dynamictraining.org.uk</a:t>
            </a:r>
            <a:endParaRPr lang="en-US" sz="2800" dirty="0">
              <a:solidFill>
                <a:srgbClr val="FFC000"/>
              </a:solidFill>
              <a:latin typeface="+mn-lt"/>
            </a:endParaRPr>
          </a:p>
          <a:p>
            <a:r>
              <a:rPr lang="en-US" sz="2800" dirty="0">
                <a:solidFill>
                  <a:srgbClr val="FFC000"/>
                </a:solidFill>
                <a:latin typeface="+mn-lt"/>
              </a:rPr>
              <a:t>Latoya.labor@dynamictraining.org.uk</a:t>
            </a:r>
          </a:p>
          <a:p>
            <a:endParaRPr lang="en-US" sz="2800" dirty="0">
              <a:latin typeface="+mn-lt"/>
            </a:endParaRPr>
          </a:p>
          <a:p>
            <a:r>
              <a:rPr lang="en-US" sz="3200" dirty="0">
                <a:latin typeface="+mn-lt"/>
              </a:rPr>
              <a:t>Thank you</a:t>
            </a:r>
            <a:endParaRPr lang="en-GB" sz="3200" dirty="0">
              <a:latin typeface="+mn-lt"/>
            </a:endParaRPr>
          </a:p>
        </p:txBody>
      </p:sp>
    </p:spTree>
    <p:extLst>
      <p:ext uri="{BB962C8B-B14F-4D97-AF65-F5344CB8AC3E}">
        <p14:creationId xmlns:p14="http://schemas.microsoft.com/office/powerpoint/2010/main" val="2189528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1121-AE8D-3EEA-55EB-88B3E0C52A4F}"/>
              </a:ext>
            </a:extLst>
          </p:cNvPr>
          <p:cNvSpPr>
            <a:spLocks noGrp="1"/>
          </p:cNvSpPr>
          <p:nvPr>
            <p:ph type="title"/>
          </p:nvPr>
        </p:nvSpPr>
        <p:spPr>
          <a:xfrm>
            <a:off x="816665" y="422383"/>
            <a:ext cx="10863470" cy="1100666"/>
          </a:xfrm>
        </p:spPr>
        <p:txBody>
          <a:bodyPr/>
          <a:lstStyle/>
          <a:p>
            <a:r>
              <a:rPr lang="en-GB" dirty="0">
                <a:solidFill>
                  <a:srgbClr val="FFC000"/>
                </a:solidFill>
              </a:rPr>
              <a:t>Who are Dynamic Training?</a:t>
            </a:r>
          </a:p>
        </p:txBody>
      </p:sp>
      <p:sp>
        <p:nvSpPr>
          <p:cNvPr id="4" name="TextBox 3">
            <a:extLst>
              <a:ext uri="{FF2B5EF4-FFF2-40B4-BE49-F238E27FC236}">
                <a16:creationId xmlns:a16="http://schemas.microsoft.com/office/drawing/2014/main" id="{FAD8431C-3B0F-D17D-90AE-CC6C20DE369F}"/>
              </a:ext>
            </a:extLst>
          </p:cNvPr>
          <p:cNvSpPr txBox="1"/>
          <p:nvPr/>
        </p:nvSpPr>
        <p:spPr>
          <a:xfrm>
            <a:off x="1605280" y="2235200"/>
            <a:ext cx="217424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Established in 2007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Offices in Uxbridge and Hartlepool</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ADFAA80-A078-1090-7593-068291DECB21}"/>
              </a:ext>
            </a:extLst>
          </p:cNvPr>
          <p:cNvSpPr txBox="1"/>
          <p:nvPr/>
        </p:nvSpPr>
        <p:spPr>
          <a:xfrm>
            <a:off x="5008880" y="4099976"/>
            <a:ext cx="21742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Retained our Ofsted “good” inspection grade in Sept 2021</a:t>
            </a:r>
          </a:p>
        </p:txBody>
      </p:sp>
      <p:sp>
        <p:nvSpPr>
          <p:cNvPr id="7" name="TextBox 6">
            <a:extLst>
              <a:ext uri="{FF2B5EF4-FFF2-40B4-BE49-F238E27FC236}">
                <a16:creationId xmlns:a16="http://schemas.microsoft.com/office/drawing/2014/main" id="{1559E653-E6C6-A915-E6C0-D10817F3CCC9}"/>
              </a:ext>
            </a:extLst>
          </p:cNvPr>
          <p:cNvSpPr txBox="1"/>
          <p:nvPr/>
        </p:nvSpPr>
        <p:spPr>
          <a:xfrm>
            <a:off x="6096000" y="2235200"/>
            <a:ext cx="2174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Supporting circa 500 learners on a variety of programmes at any one time</a:t>
            </a:r>
          </a:p>
        </p:txBody>
      </p:sp>
      <p:sp>
        <p:nvSpPr>
          <p:cNvPr id="8" name="TextBox 7">
            <a:extLst>
              <a:ext uri="{FF2B5EF4-FFF2-40B4-BE49-F238E27FC236}">
                <a16:creationId xmlns:a16="http://schemas.microsoft.com/office/drawing/2014/main" id="{6535BDB4-59F2-CA3F-157A-B0A5EC5EF6C8}"/>
              </a:ext>
            </a:extLst>
          </p:cNvPr>
          <p:cNvSpPr txBox="1"/>
          <p:nvPr/>
        </p:nvSpPr>
        <p:spPr>
          <a:xfrm>
            <a:off x="8371840" y="2235200"/>
            <a:ext cx="217424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Over 80 NHS Trust choose Dynamic Training with their ongoing Learning &amp; Development Needs</a:t>
            </a:r>
          </a:p>
        </p:txBody>
      </p:sp>
      <p:sp>
        <p:nvSpPr>
          <p:cNvPr id="9" name="TextBox 8">
            <a:extLst>
              <a:ext uri="{FF2B5EF4-FFF2-40B4-BE49-F238E27FC236}">
                <a16:creationId xmlns:a16="http://schemas.microsoft.com/office/drawing/2014/main" id="{A89FED08-5088-8446-A14C-C832EAC4C2C0}"/>
              </a:ext>
            </a:extLst>
          </p:cNvPr>
          <p:cNvSpPr txBox="1"/>
          <p:nvPr/>
        </p:nvSpPr>
        <p:spPr>
          <a:xfrm>
            <a:off x="2717800" y="4174192"/>
            <a:ext cx="2174240" cy="18004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Matrix Accredited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Skills for Health Quality Mark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disability confident employer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AutoShape 4">
            <a:extLst>
              <a:ext uri="{FF2B5EF4-FFF2-40B4-BE49-F238E27FC236}">
                <a16:creationId xmlns:a16="http://schemas.microsoft.com/office/drawing/2014/main" id="{C0C14111-3E89-6171-4D47-E59D462DB0F6}"/>
              </a:ext>
            </a:extLst>
          </p:cNvPr>
          <p:cNvSpPr>
            <a:spLocks noChangeAspect="1" noChangeArrowheads="1"/>
          </p:cNvSpPr>
          <p:nvPr/>
        </p:nvSpPr>
        <p:spPr bwMode="auto">
          <a:xfrm flipH="1">
            <a:off x="6248400" y="1630680"/>
            <a:ext cx="1950720" cy="19507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480A944-A10B-D08F-1151-D39133A135DC}"/>
              </a:ext>
            </a:extLst>
          </p:cNvPr>
          <p:cNvSpPr txBox="1"/>
          <p:nvPr/>
        </p:nvSpPr>
        <p:spPr>
          <a:xfrm>
            <a:off x="3830320" y="2209264"/>
            <a:ext cx="221488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Delivering:</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Apprenticeships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Bootcamps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Bespoke Training Solutions</a:t>
            </a:r>
          </a:p>
        </p:txBody>
      </p:sp>
      <p:sp>
        <p:nvSpPr>
          <p:cNvPr id="16" name="TextBox 15">
            <a:extLst>
              <a:ext uri="{FF2B5EF4-FFF2-40B4-BE49-F238E27FC236}">
                <a16:creationId xmlns:a16="http://schemas.microsoft.com/office/drawing/2014/main" id="{8E063D9C-4183-28B8-772C-D27705704458}"/>
              </a:ext>
            </a:extLst>
          </p:cNvPr>
          <p:cNvSpPr txBox="1"/>
          <p:nvPr/>
        </p:nvSpPr>
        <p:spPr>
          <a:xfrm>
            <a:off x="7243789" y="4121744"/>
            <a:ext cx="210312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Part of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Calder Holding BV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13 companies with 1000+ employees in the UK and the Netherlands.</a:t>
            </a:r>
            <a:endParaRPr kumimoji="0" lang="en-GB" sz="1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781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BAAF27-15AF-5611-BF62-1D52EB72CDCA}"/>
              </a:ext>
            </a:extLst>
          </p:cNvPr>
          <p:cNvSpPr>
            <a:spLocks noGrp="1"/>
          </p:cNvSpPr>
          <p:nvPr>
            <p:ph type="title"/>
          </p:nvPr>
        </p:nvSpPr>
        <p:spPr/>
        <p:txBody>
          <a:bodyPr>
            <a:normAutofit/>
          </a:bodyPr>
          <a:lstStyle/>
          <a:p>
            <a:r>
              <a:rPr lang="en-GB" sz="4000" b="1" dirty="0">
                <a:latin typeface="+mn-lt"/>
              </a:rPr>
              <a:t>What Is the Peer Worker Skills Bootcamp? </a:t>
            </a:r>
          </a:p>
        </p:txBody>
      </p:sp>
      <p:sp>
        <p:nvSpPr>
          <p:cNvPr id="6" name="Text Placeholder 5">
            <a:extLst>
              <a:ext uri="{FF2B5EF4-FFF2-40B4-BE49-F238E27FC236}">
                <a16:creationId xmlns:a16="http://schemas.microsoft.com/office/drawing/2014/main" id="{A08C96D1-25CF-7ADD-9F39-C9A1C6A3C32D}"/>
              </a:ext>
            </a:extLst>
          </p:cNvPr>
          <p:cNvSpPr>
            <a:spLocks noGrp="1"/>
          </p:cNvSpPr>
          <p:nvPr>
            <p:ph type="body" sz="quarter" idx="13"/>
          </p:nvPr>
        </p:nvSpPr>
        <p:spPr>
          <a:xfrm>
            <a:off x="838199" y="1690688"/>
            <a:ext cx="11016727" cy="4975154"/>
          </a:xfrm>
        </p:spPr>
        <p:txBody>
          <a:bodyPr>
            <a:normAutofit/>
          </a:bodyPr>
          <a:lstStyle/>
          <a:p>
            <a:pPr algn="l"/>
            <a:r>
              <a:rPr lang="en-GB" sz="2400" b="1" i="0" dirty="0">
                <a:effectLst/>
                <a:latin typeface="+mn-lt"/>
              </a:rPr>
              <a:t>Target Audience: </a:t>
            </a:r>
          </a:p>
          <a:p>
            <a:pPr marL="342900" indent="-342900" algn="l">
              <a:buFont typeface="Arial" panose="020B0604020202020204" pitchFamily="34" charset="0"/>
              <a:buChar char="•"/>
            </a:pPr>
            <a:r>
              <a:rPr lang="en-GB" sz="2400" b="0" i="0" dirty="0">
                <a:effectLst/>
                <a:latin typeface="+mn-lt"/>
              </a:rPr>
              <a:t>Unemployed (including volunteers) individuals with mental health lived experience</a:t>
            </a:r>
          </a:p>
          <a:p>
            <a:pPr marL="342900" indent="-342900" algn="l">
              <a:buFont typeface="Arial" panose="020B0604020202020204" pitchFamily="34" charset="0"/>
              <a:buChar char="•"/>
            </a:pPr>
            <a:r>
              <a:rPr lang="en-GB" sz="2400" b="0" i="0" dirty="0">
                <a:effectLst/>
                <a:latin typeface="+mn-lt"/>
              </a:rPr>
              <a:t>Aim to get into employment in a Peer Support Worker role. </a:t>
            </a:r>
          </a:p>
          <a:p>
            <a:pPr algn="l"/>
            <a:endParaRPr lang="en-GB" sz="2400" b="0" i="0" dirty="0">
              <a:effectLst/>
              <a:latin typeface="+mn-lt"/>
            </a:endParaRPr>
          </a:p>
          <a:p>
            <a:pPr algn="l"/>
            <a:r>
              <a:rPr lang="en-GB" sz="2400" b="1" i="0" dirty="0">
                <a:effectLst/>
                <a:latin typeface="+mn-lt"/>
              </a:rPr>
              <a:t>Goals:</a:t>
            </a:r>
          </a:p>
          <a:p>
            <a:pPr marL="742950" lvl="1" indent="-285750" algn="l">
              <a:buFont typeface="Arial" panose="020B0604020202020204" pitchFamily="34" charset="0"/>
              <a:buChar char="•"/>
            </a:pPr>
            <a:r>
              <a:rPr lang="en-GB" b="0" i="0" dirty="0">
                <a:effectLst/>
                <a:latin typeface="+mn-lt"/>
              </a:rPr>
              <a:t>Achieve Level 3 Peer Worker Certificate</a:t>
            </a:r>
          </a:p>
          <a:p>
            <a:pPr marL="742950" lvl="1" indent="-285750">
              <a:buFont typeface="Arial" panose="020B0604020202020204" pitchFamily="34" charset="0"/>
              <a:buChar char="•"/>
            </a:pPr>
            <a:r>
              <a:rPr lang="en-GB" b="0" i="0" dirty="0">
                <a:effectLst/>
                <a:latin typeface="+mn-lt"/>
              </a:rPr>
              <a:t>Receive coaching for </a:t>
            </a:r>
            <a:r>
              <a:rPr lang="en-GB" dirty="0">
                <a:latin typeface="+mn-lt"/>
              </a:rPr>
              <a:t>career development</a:t>
            </a:r>
          </a:p>
          <a:p>
            <a:pPr marL="742950" lvl="1" indent="-285750">
              <a:buFont typeface="Arial" panose="020B0604020202020204" pitchFamily="34" charset="0"/>
              <a:buChar char="•"/>
            </a:pPr>
            <a:r>
              <a:rPr lang="en-GB" dirty="0">
                <a:latin typeface="+mn-lt"/>
              </a:rPr>
              <a:t>Develop your knowledge, skills and behaviours to transition into Peer Support Worker roles</a:t>
            </a:r>
          </a:p>
        </p:txBody>
      </p:sp>
    </p:spTree>
    <p:extLst>
      <p:ext uri="{BB962C8B-B14F-4D97-AF65-F5344CB8AC3E}">
        <p14:creationId xmlns:p14="http://schemas.microsoft.com/office/powerpoint/2010/main" val="3451544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487875-A126-C08D-CAA7-0C6882AD5119}"/>
              </a:ext>
            </a:extLst>
          </p:cNvPr>
          <p:cNvSpPr>
            <a:spLocks noGrp="1"/>
          </p:cNvSpPr>
          <p:nvPr>
            <p:ph type="title"/>
          </p:nvPr>
        </p:nvSpPr>
        <p:spPr>
          <a:xfrm>
            <a:off x="590550" y="208975"/>
            <a:ext cx="10240206" cy="1006639"/>
          </a:xfrm>
        </p:spPr>
        <p:txBody>
          <a:bodyPr>
            <a:normAutofit/>
          </a:bodyPr>
          <a:lstStyle/>
          <a:p>
            <a:r>
              <a:rPr lang="en-GB" sz="4000" b="1" dirty="0">
                <a:solidFill>
                  <a:srgbClr val="FFC000"/>
                </a:solidFill>
                <a:latin typeface="+mn-lt"/>
                <a:ea typeface="Lato" panose="020F0502020204030203" pitchFamily="34" charset="0"/>
                <a:cs typeface="Lato" panose="020F0502020204030203" pitchFamily="34" charset="0"/>
              </a:rPr>
              <a:t>The Role of a Peer Support Worker</a:t>
            </a:r>
            <a:endParaRPr lang="en-GB" sz="4000" dirty="0">
              <a:solidFill>
                <a:srgbClr val="FFC000"/>
              </a:solidFill>
              <a:latin typeface="+mn-lt"/>
            </a:endParaRPr>
          </a:p>
        </p:txBody>
      </p:sp>
      <p:sp>
        <p:nvSpPr>
          <p:cNvPr id="5" name="Text Placeholder 2">
            <a:extLst>
              <a:ext uri="{FF2B5EF4-FFF2-40B4-BE49-F238E27FC236}">
                <a16:creationId xmlns:a16="http://schemas.microsoft.com/office/drawing/2014/main" id="{5BE05B29-8926-D09D-3DBD-A230C4437A4B}"/>
              </a:ext>
            </a:extLst>
          </p:cNvPr>
          <p:cNvSpPr>
            <a:spLocks noGrp="1"/>
          </p:cNvSpPr>
          <p:nvPr>
            <p:ph type="body" sz="quarter" idx="10"/>
          </p:nvPr>
        </p:nvSpPr>
        <p:spPr>
          <a:xfrm>
            <a:off x="493732" y="1118795"/>
            <a:ext cx="7359351" cy="5530230"/>
          </a:xfrm>
        </p:spPr>
        <p:txBody>
          <a:bodyPr>
            <a:noAutofit/>
          </a:bodyPr>
          <a:lstStyle/>
          <a:p>
            <a:r>
              <a:rPr lang="en-GB" sz="2000" b="0" i="0" dirty="0">
                <a:effectLst/>
                <a:latin typeface="+mn-lt"/>
              </a:rPr>
              <a:t>Peer Support Workers have lived experience of mental health challenges. Their approach is to support others, built on shared experiences and empathy.</a:t>
            </a:r>
          </a:p>
          <a:p>
            <a:endParaRPr lang="en-GB" sz="2000" baseline="30000" dirty="0">
              <a:latin typeface="+mn-lt"/>
              <a:ea typeface="Lato" panose="020F0502020204030203" pitchFamily="34" charset="0"/>
              <a:cs typeface="Lato" panose="020F0502020204030203" pitchFamily="34" charset="0"/>
            </a:endParaRPr>
          </a:p>
          <a:p>
            <a:r>
              <a:rPr lang="en-GB" sz="2000" b="0" i="0" dirty="0">
                <a:effectLst/>
                <a:latin typeface="+mn-lt"/>
              </a:rPr>
              <a:t>Peer support workers join other members of someone’s care team to help support their wellbeing and provide inspiration for their recovery</a:t>
            </a:r>
            <a:endParaRPr lang="en-GB" sz="2000" baseline="30000" dirty="0">
              <a:latin typeface="+mn-lt"/>
              <a:ea typeface="Lato" panose="020F0502020204030203" pitchFamily="34" charset="0"/>
              <a:cs typeface="Lato" panose="020F0502020204030203" pitchFamily="34" charset="0"/>
            </a:endParaRPr>
          </a:p>
          <a:p>
            <a:br>
              <a:rPr lang="en-GB" sz="2000" b="1" baseline="30000" dirty="0">
                <a:latin typeface="+mn-lt"/>
                <a:ea typeface="Lato" panose="020F0502020204030203" pitchFamily="34" charset="0"/>
                <a:cs typeface="Lato" panose="020F0502020204030203" pitchFamily="34" charset="0"/>
              </a:rPr>
            </a:br>
            <a:r>
              <a:rPr lang="en-GB" sz="2000" b="1" dirty="0">
                <a:latin typeface="+mn-lt"/>
              </a:rPr>
              <a:t>Peer Support Workers: </a:t>
            </a:r>
          </a:p>
          <a:p>
            <a:r>
              <a:rPr lang="en-GB" sz="2000" b="1" dirty="0">
                <a:latin typeface="+mn-lt"/>
              </a:rPr>
              <a:t>Inspire hope</a:t>
            </a:r>
            <a:r>
              <a:rPr lang="en-GB" sz="2000" dirty="0">
                <a:latin typeface="+mn-lt"/>
              </a:rPr>
              <a:t> that people can and do recover; </a:t>
            </a:r>
          </a:p>
          <a:p>
            <a:r>
              <a:rPr lang="en-GB" sz="2000" b="1" dirty="0">
                <a:latin typeface="+mn-lt"/>
              </a:rPr>
              <a:t>Walk with people </a:t>
            </a:r>
            <a:r>
              <a:rPr lang="en-GB" sz="2000" dirty="0">
                <a:latin typeface="+mn-lt"/>
              </a:rPr>
              <a:t>on their recovery journeys; </a:t>
            </a:r>
          </a:p>
          <a:p>
            <a:r>
              <a:rPr lang="en-GB" sz="2000" b="1" dirty="0">
                <a:latin typeface="+mn-lt"/>
              </a:rPr>
              <a:t>Dispel myths</a:t>
            </a:r>
            <a:r>
              <a:rPr lang="en-GB" sz="2000" dirty="0">
                <a:latin typeface="+mn-lt"/>
              </a:rPr>
              <a:t> about what it means to have a mental health condition or substance use disorder; </a:t>
            </a:r>
          </a:p>
          <a:p>
            <a:r>
              <a:rPr lang="en-GB" sz="2000" b="1" dirty="0">
                <a:latin typeface="+mn-lt"/>
              </a:rPr>
              <a:t>Provide self-help</a:t>
            </a:r>
            <a:r>
              <a:rPr lang="en-GB" sz="2000" dirty="0">
                <a:latin typeface="+mn-lt"/>
              </a:rPr>
              <a:t> education and link people to tools and resources; and </a:t>
            </a:r>
          </a:p>
          <a:p>
            <a:r>
              <a:rPr lang="en-GB" sz="2000" b="1" dirty="0">
                <a:latin typeface="+mn-lt"/>
              </a:rPr>
              <a:t>Support people</a:t>
            </a:r>
            <a:r>
              <a:rPr lang="en-GB" sz="2000" dirty="0">
                <a:latin typeface="+mn-lt"/>
              </a:rPr>
              <a:t> in identifying their goals, hopes, and dreams, and creating a roadmap for getting there.</a:t>
            </a:r>
            <a:br>
              <a:rPr lang="en-GB" sz="2000" baseline="30000" dirty="0">
                <a:latin typeface="+mn-lt"/>
                <a:ea typeface="Lato" panose="020F0502020204030203" pitchFamily="34" charset="0"/>
                <a:cs typeface="Lato" panose="020F0502020204030203" pitchFamily="34" charset="0"/>
              </a:rPr>
            </a:br>
            <a:endParaRPr lang="en-GB" sz="2000" baseline="30000" dirty="0">
              <a:latin typeface="+mn-lt"/>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711490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487875-A126-C08D-CAA7-0C6882AD5119}"/>
              </a:ext>
            </a:extLst>
          </p:cNvPr>
          <p:cNvSpPr>
            <a:spLocks noGrp="1"/>
          </p:cNvSpPr>
          <p:nvPr>
            <p:ph type="title"/>
          </p:nvPr>
        </p:nvSpPr>
        <p:spPr>
          <a:xfrm>
            <a:off x="590550" y="208975"/>
            <a:ext cx="10240206" cy="1325563"/>
          </a:xfrm>
        </p:spPr>
        <p:txBody>
          <a:bodyPr>
            <a:normAutofit/>
          </a:bodyPr>
          <a:lstStyle/>
          <a:p>
            <a:r>
              <a:rPr lang="en-GB" sz="4000" b="1" dirty="0">
                <a:solidFill>
                  <a:srgbClr val="FFC000"/>
                </a:solidFill>
                <a:latin typeface="+mn-lt"/>
                <a:ea typeface="Lato" panose="020F0502020204030203" pitchFamily="34" charset="0"/>
                <a:cs typeface="Lato" panose="020F0502020204030203" pitchFamily="34" charset="0"/>
              </a:rPr>
              <a:t>Peer Support Worker Occupation</a:t>
            </a:r>
            <a:endParaRPr lang="en-GB" sz="4000" dirty="0">
              <a:solidFill>
                <a:srgbClr val="FFC000"/>
              </a:solidFill>
              <a:latin typeface="+mn-lt"/>
            </a:endParaRPr>
          </a:p>
        </p:txBody>
      </p:sp>
      <p:sp>
        <p:nvSpPr>
          <p:cNvPr id="5" name="Text Placeholder 2">
            <a:extLst>
              <a:ext uri="{FF2B5EF4-FFF2-40B4-BE49-F238E27FC236}">
                <a16:creationId xmlns:a16="http://schemas.microsoft.com/office/drawing/2014/main" id="{5BE05B29-8926-D09D-3DBD-A230C4437A4B}"/>
              </a:ext>
            </a:extLst>
          </p:cNvPr>
          <p:cNvSpPr>
            <a:spLocks noGrp="1"/>
          </p:cNvSpPr>
          <p:nvPr>
            <p:ph type="body" sz="quarter" idx="10"/>
          </p:nvPr>
        </p:nvSpPr>
        <p:spPr>
          <a:xfrm>
            <a:off x="590550" y="1534538"/>
            <a:ext cx="7176713" cy="5114487"/>
          </a:xfrm>
        </p:spPr>
        <p:txBody>
          <a:bodyPr>
            <a:normAutofit/>
          </a:bodyPr>
          <a:lstStyle/>
          <a:p>
            <a:pPr algn="l"/>
            <a:r>
              <a:rPr lang="en-GB" sz="2400" b="1" i="0" dirty="0">
                <a:effectLst/>
                <a:latin typeface="+mn-lt"/>
              </a:rPr>
              <a:t>Found In:</a:t>
            </a:r>
            <a:r>
              <a:rPr lang="en-GB" sz="2400" b="0" i="0" dirty="0">
                <a:effectLst/>
                <a:latin typeface="+mn-lt"/>
              </a:rPr>
              <a:t> Various sectors:</a:t>
            </a:r>
          </a:p>
          <a:p>
            <a:pPr marL="742950" lvl="1" indent="-285750" algn="l">
              <a:buFont typeface="Arial" panose="020B0604020202020204" pitchFamily="34" charset="0"/>
              <a:buChar char="•"/>
            </a:pPr>
            <a:r>
              <a:rPr lang="en-GB" b="0" i="0" dirty="0">
                <a:effectLst/>
                <a:latin typeface="+mn-lt"/>
              </a:rPr>
              <a:t>Third Sector</a:t>
            </a:r>
          </a:p>
          <a:p>
            <a:pPr marL="742950" lvl="1" indent="-285750" algn="l">
              <a:buFont typeface="Arial" panose="020B0604020202020204" pitchFamily="34" charset="0"/>
              <a:buChar char="•"/>
            </a:pPr>
            <a:r>
              <a:rPr lang="en-GB" b="0" i="0" dirty="0">
                <a:effectLst/>
                <a:latin typeface="+mn-lt"/>
              </a:rPr>
              <a:t>Community</a:t>
            </a:r>
          </a:p>
          <a:p>
            <a:pPr marL="742950" lvl="1" indent="-285750" algn="l">
              <a:buFont typeface="Arial" panose="020B0604020202020204" pitchFamily="34" charset="0"/>
              <a:buChar char="•"/>
            </a:pPr>
            <a:r>
              <a:rPr lang="en-GB" b="0" i="0" dirty="0">
                <a:effectLst/>
                <a:latin typeface="+mn-lt"/>
              </a:rPr>
              <a:t>Social Enterprise</a:t>
            </a:r>
          </a:p>
          <a:p>
            <a:pPr marL="742950" lvl="1" indent="-285750" algn="l">
              <a:buFont typeface="Arial" panose="020B0604020202020204" pitchFamily="34" charset="0"/>
              <a:buChar char="•"/>
            </a:pPr>
            <a:r>
              <a:rPr lang="en-GB" b="0" i="0" dirty="0">
                <a:effectLst/>
                <a:latin typeface="+mn-lt"/>
              </a:rPr>
              <a:t>Statutory (NHS, health, justice, housing)</a:t>
            </a:r>
          </a:p>
          <a:p>
            <a:pPr marL="742950" lvl="1" indent="-285750" algn="l">
              <a:buFont typeface="Arial" panose="020B0604020202020204" pitchFamily="34" charset="0"/>
              <a:buChar char="•"/>
            </a:pPr>
            <a:r>
              <a:rPr lang="en-GB" b="0" i="0" dirty="0">
                <a:effectLst/>
                <a:latin typeface="+mn-lt"/>
              </a:rPr>
              <a:t>Private Providers of Specialist Services</a:t>
            </a:r>
          </a:p>
          <a:p>
            <a:pPr algn="l">
              <a:buFont typeface="Arial" panose="020B0604020202020204" pitchFamily="34" charset="0"/>
              <a:buChar char="•"/>
            </a:pPr>
            <a:r>
              <a:rPr lang="en-GB" sz="2400" b="1" i="0" dirty="0">
                <a:effectLst/>
                <a:latin typeface="+mn-lt"/>
              </a:rPr>
              <a:t>Historical Significance:</a:t>
            </a:r>
            <a:endParaRPr lang="en-GB" sz="2400" b="0" i="0" dirty="0">
              <a:effectLst/>
              <a:latin typeface="+mn-lt"/>
            </a:endParaRPr>
          </a:p>
          <a:p>
            <a:pPr marL="742950" lvl="1" indent="-285750" algn="l">
              <a:buFont typeface="Arial" panose="020B0604020202020204" pitchFamily="34" charset="0"/>
              <a:buChar char="•"/>
            </a:pPr>
            <a:r>
              <a:rPr lang="en-GB" b="0" i="0" dirty="0">
                <a:effectLst/>
                <a:latin typeface="+mn-lt"/>
              </a:rPr>
              <a:t>Rooted in social justice, human rights, and community action</a:t>
            </a:r>
          </a:p>
          <a:p>
            <a:pPr algn="l">
              <a:buFont typeface="Arial" panose="020B0604020202020204" pitchFamily="34" charset="0"/>
              <a:buChar char="•"/>
            </a:pPr>
            <a:r>
              <a:rPr lang="en-GB" sz="2400" b="1" i="0" dirty="0">
                <a:effectLst/>
                <a:latin typeface="+mn-lt"/>
              </a:rPr>
              <a:t>Unique Requirement:</a:t>
            </a:r>
            <a:endParaRPr lang="en-GB" sz="2400" b="0" i="0" dirty="0">
              <a:effectLst/>
              <a:latin typeface="+mn-lt"/>
            </a:endParaRPr>
          </a:p>
          <a:p>
            <a:pPr marL="742950" lvl="1" indent="-285750" algn="l">
              <a:buFont typeface="Arial" panose="020B0604020202020204" pitchFamily="34" charset="0"/>
              <a:buChar char="•"/>
            </a:pPr>
            <a:r>
              <a:rPr lang="en-GB" b="0" i="0" dirty="0">
                <a:effectLst/>
                <a:latin typeface="+mn-lt"/>
              </a:rPr>
              <a:t>Open exclusively to individuals with expertise through lived experience</a:t>
            </a:r>
          </a:p>
          <a:p>
            <a:endParaRPr lang="en-GB" sz="3200" baseline="30000" dirty="0">
              <a:latin typeface="+mn-lt"/>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38834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13C2-B33C-8764-12AD-6FBCDDA119AC}"/>
              </a:ext>
            </a:extLst>
          </p:cNvPr>
          <p:cNvSpPr>
            <a:spLocks noGrp="1"/>
          </p:cNvSpPr>
          <p:nvPr>
            <p:ph type="title"/>
          </p:nvPr>
        </p:nvSpPr>
        <p:spPr>
          <a:xfrm>
            <a:off x="838200" y="365125"/>
            <a:ext cx="10515600" cy="947481"/>
          </a:xfrm>
        </p:spPr>
        <p:txBody>
          <a:bodyPr/>
          <a:lstStyle/>
          <a:p>
            <a:r>
              <a:rPr lang="en-GB" sz="4400" b="1" i="0" dirty="0">
                <a:effectLst/>
                <a:latin typeface="+mn-lt"/>
              </a:rPr>
              <a:t>Peer Worker Bootcamp model of delivery</a:t>
            </a:r>
            <a:endParaRPr lang="en-GB" dirty="0"/>
          </a:p>
        </p:txBody>
      </p:sp>
      <p:sp>
        <p:nvSpPr>
          <p:cNvPr id="3" name="Text Placeholder 2">
            <a:extLst>
              <a:ext uri="{FF2B5EF4-FFF2-40B4-BE49-F238E27FC236}">
                <a16:creationId xmlns:a16="http://schemas.microsoft.com/office/drawing/2014/main" id="{0AD01B1F-CD1D-8EAC-CF95-EAFE931E2328}"/>
              </a:ext>
            </a:extLst>
          </p:cNvPr>
          <p:cNvSpPr>
            <a:spLocks noGrp="1"/>
          </p:cNvSpPr>
          <p:nvPr>
            <p:ph type="body" sz="quarter" idx="13"/>
          </p:nvPr>
        </p:nvSpPr>
        <p:spPr>
          <a:xfrm>
            <a:off x="838200" y="1312606"/>
            <a:ext cx="10515600" cy="5324168"/>
          </a:xfrm>
        </p:spPr>
        <p:txBody>
          <a:bodyPr>
            <a:normAutofit fontScale="92500" lnSpcReduction="20000"/>
          </a:bodyPr>
          <a:lstStyle/>
          <a:p>
            <a:pPr marL="342900" indent="-342900" algn="l">
              <a:buFont typeface="Arial" panose="020B0604020202020204" pitchFamily="34" charset="0"/>
              <a:buChar char="•"/>
            </a:pPr>
            <a:r>
              <a:rPr lang="en-GB" sz="2400" b="1" i="0" dirty="0">
                <a:effectLst/>
                <a:latin typeface="+mn-lt"/>
              </a:rPr>
              <a:t>Duration: </a:t>
            </a:r>
            <a:r>
              <a:rPr lang="en-GB" sz="2400" i="0" dirty="0">
                <a:effectLst/>
                <a:latin typeface="+mn-lt"/>
              </a:rPr>
              <a:t>12 weeks taught – 1 workshop per week online via MS Teams - 6 hours each (09:30 to 15:30)</a:t>
            </a:r>
          </a:p>
          <a:p>
            <a:pPr marL="342900" indent="-342900" algn="l">
              <a:buFont typeface="Arial" panose="020B0604020202020204" pitchFamily="34" charset="0"/>
              <a:buChar char="•"/>
            </a:pPr>
            <a:endParaRPr lang="en-GB" sz="2400" dirty="0">
              <a:latin typeface="+mn-lt"/>
            </a:endParaRPr>
          </a:p>
          <a:p>
            <a:pPr marL="342900" indent="-342900" algn="l">
              <a:buFont typeface="Arial" panose="020B0604020202020204" pitchFamily="34" charset="0"/>
              <a:buChar char="•"/>
            </a:pPr>
            <a:r>
              <a:rPr lang="en-GB" sz="2400" b="1" i="0" dirty="0">
                <a:effectLst/>
                <a:latin typeface="+mn-lt"/>
              </a:rPr>
              <a:t>Delivered by: </a:t>
            </a:r>
            <a:r>
              <a:rPr lang="en-GB" sz="2400" i="0" dirty="0">
                <a:effectLst/>
                <a:latin typeface="+mn-lt"/>
              </a:rPr>
              <a:t>Our </a:t>
            </a:r>
            <a:r>
              <a:rPr lang="en-GB" sz="2400" dirty="0">
                <a:latin typeface="+mn-lt"/>
              </a:rPr>
              <a:t>qualified</a:t>
            </a:r>
            <a:r>
              <a:rPr lang="en-GB" sz="2400" b="0" i="0" dirty="0">
                <a:effectLst/>
                <a:latin typeface="+mn-lt"/>
              </a:rPr>
              <a:t> peer worker with lived experience</a:t>
            </a:r>
          </a:p>
          <a:p>
            <a:pPr marL="342900" indent="-342900" algn="l">
              <a:buFont typeface="Arial" panose="020B0604020202020204" pitchFamily="34" charset="0"/>
              <a:buChar char="•"/>
            </a:pPr>
            <a:endParaRPr lang="en-GB" sz="2400" b="0" i="0" dirty="0">
              <a:effectLst/>
              <a:latin typeface="+mn-lt"/>
            </a:endParaRPr>
          </a:p>
          <a:p>
            <a:pPr marL="342900" indent="-342900" algn="l">
              <a:buFont typeface="Arial" panose="020B0604020202020204" pitchFamily="34" charset="0"/>
              <a:buChar char="•"/>
            </a:pPr>
            <a:r>
              <a:rPr lang="en-GB" sz="2400" b="1" i="0" dirty="0">
                <a:effectLst/>
                <a:latin typeface="+mn-lt"/>
              </a:rPr>
              <a:t>Achievement:</a:t>
            </a:r>
            <a:r>
              <a:rPr lang="en-GB" sz="2400" b="0" i="0" dirty="0">
                <a:effectLst/>
                <a:latin typeface="+mn-lt"/>
              </a:rPr>
              <a:t>  Level 3 Certificate in Peer Support Worker Theory and Practice </a:t>
            </a:r>
            <a:br>
              <a:rPr lang="en-GB" sz="2400" b="0" i="0" dirty="0">
                <a:effectLst/>
                <a:latin typeface="+mn-lt"/>
              </a:rPr>
            </a:br>
            <a:r>
              <a:rPr lang="en-GB" sz="2400" b="0" i="0" dirty="0">
                <a:effectLst/>
                <a:latin typeface="+mn-lt"/>
              </a:rPr>
              <a:t>		    (2 mandatory units / 14 credits)</a:t>
            </a:r>
            <a:br>
              <a:rPr lang="en-GB" sz="2400" b="0" i="0" dirty="0">
                <a:effectLst/>
                <a:latin typeface="+mn-lt"/>
              </a:rPr>
            </a:br>
            <a:r>
              <a:rPr lang="en-GB" sz="2400" b="0" i="0" dirty="0">
                <a:effectLst/>
                <a:latin typeface="+mn-lt"/>
              </a:rPr>
              <a:t> </a:t>
            </a:r>
          </a:p>
          <a:p>
            <a:pPr marL="342900" indent="-342900" algn="l">
              <a:buFont typeface="Arial" panose="020B0604020202020204" pitchFamily="34" charset="0"/>
              <a:buChar char="•"/>
            </a:pPr>
            <a:r>
              <a:rPr lang="en-GB" sz="2400" b="1" i="0" dirty="0">
                <a:effectLst/>
                <a:latin typeface="+mn-lt"/>
              </a:rPr>
              <a:t>Target Audience:</a:t>
            </a:r>
            <a:r>
              <a:rPr lang="en-GB" sz="2400" b="0" i="0" dirty="0">
                <a:effectLst/>
                <a:latin typeface="+mn-lt"/>
              </a:rPr>
              <a:t> Adult practitioners in peer support roles:</a:t>
            </a:r>
          </a:p>
          <a:p>
            <a:pPr marL="742950" lvl="1" indent="-285750" algn="l">
              <a:buFont typeface="Arial" panose="020B0604020202020204" pitchFamily="34" charset="0"/>
              <a:buChar char="•"/>
            </a:pPr>
            <a:r>
              <a:rPr lang="en-GB" b="0" i="0" dirty="0">
                <a:effectLst/>
                <a:latin typeface="+mn-lt"/>
              </a:rPr>
              <a:t>Volunteers in Peer Support</a:t>
            </a:r>
          </a:p>
          <a:p>
            <a:pPr marL="742950" lvl="1" indent="-285750" algn="l">
              <a:buFont typeface="Arial" panose="020B0604020202020204" pitchFamily="34" charset="0"/>
              <a:buChar char="•"/>
            </a:pPr>
            <a:r>
              <a:rPr lang="en-GB" dirty="0">
                <a:latin typeface="+mn-lt"/>
              </a:rPr>
              <a:t>Unemployed looking to get employed in a Peer Worker role </a:t>
            </a:r>
            <a:endParaRPr lang="en-GB" b="0" i="0" dirty="0">
              <a:effectLst/>
              <a:latin typeface="+mn-lt"/>
            </a:endParaRPr>
          </a:p>
          <a:p>
            <a:pPr marL="342900" indent="-342900" algn="l">
              <a:buFont typeface="Arial" panose="020B0604020202020204" pitchFamily="34" charset="0"/>
              <a:buChar char="•"/>
            </a:pPr>
            <a:endParaRPr lang="en-GB" sz="2400" b="0" i="0" dirty="0">
              <a:effectLst/>
              <a:latin typeface="+mn-lt"/>
            </a:endParaRPr>
          </a:p>
          <a:p>
            <a:pPr marL="342900" indent="-342900" algn="l">
              <a:buFont typeface="Arial" panose="020B0604020202020204" pitchFamily="34" charset="0"/>
              <a:buChar char="•"/>
            </a:pPr>
            <a:r>
              <a:rPr lang="en-GB" sz="2400" b="0" i="0" dirty="0">
                <a:effectLst/>
                <a:latin typeface="+mn-lt"/>
              </a:rPr>
              <a:t>Self-directed study hours completed by the learner</a:t>
            </a:r>
          </a:p>
          <a:p>
            <a:pPr marL="342900" indent="-342900" algn="l">
              <a:buFont typeface="Arial" panose="020B0604020202020204" pitchFamily="34" charset="0"/>
              <a:buChar char="•"/>
            </a:pPr>
            <a:endParaRPr lang="en-GB" sz="2400" b="0" i="0" dirty="0">
              <a:effectLst/>
              <a:latin typeface="+mn-lt"/>
            </a:endParaRPr>
          </a:p>
          <a:p>
            <a:pPr marL="342900" indent="-342900" algn="l">
              <a:buFont typeface="Arial" panose="020B0604020202020204" pitchFamily="34" charset="0"/>
              <a:buChar char="•"/>
            </a:pPr>
            <a:r>
              <a:rPr lang="en-GB" sz="2400" b="0" i="0" dirty="0">
                <a:effectLst/>
                <a:latin typeface="+mn-lt"/>
              </a:rPr>
              <a:t>Wraparound coaching support between sessions</a:t>
            </a:r>
          </a:p>
        </p:txBody>
      </p:sp>
    </p:spTree>
    <p:extLst>
      <p:ext uri="{BB962C8B-B14F-4D97-AF65-F5344CB8AC3E}">
        <p14:creationId xmlns:p14="http://schemas.microsoft.com/office/powerpoint/2010/main" val="3092408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0811073-89F5-46D6-83D8-BA7644649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3442855"/>
          </a:xfrm>
          <a:custGeom>
            <a:avLst/>
            <a:gdLst>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330471 w 12192000"/>
              <a:gd name="connsiteY43" fmla="*/ 3148294 h 3442855"/>
              <a:gd name="connsiteX44" fmla="*/ 2325930 w 12192000"/>
              <a:gd name="connsiteY44" fmla="*/ 3149646 h 3442855"/>
              <a:gd name="connsiteX45" fmla="*/ 2304043 w 12192000"/>
              <a:gd name="connsiteY45" fmla="*/ 3152858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08701 w 12192000"/>
              <a:gd name="connsiteY68" fmla="*/ 3323460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330471 w 12192000"/>
              <a:gd name="connsiteY43" fmla="*/ 3148294 h 3442855"/>
              <a:gd name="connsiteX44" fmla="*/ 2325930 w 12192000"/>
              <a:gd name="connsiteY44" fmla="*/ 3149646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08701 w 12192000"/>
              <a:gd name="connsiteY68" fmla="*/ 3323460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330471 w 12192000"/>
              <a:gd name="connsiteY43" fmla="*/ 3148294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08701 w 12192000"/>
              <a:gd name="connsiteY68" fmla="*/ 3323460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08701 w 12192000"/>
              <a:gd name="connsiteY68" fmla="*/ 3323460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63292 w 12192000"/>
              <a:gd name="connsiteY68" fmla="*/ 3316636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63292 w 12192000"/>
              <a:gd name="connsiteY68" fmla="*/ 3316636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63292 w 12192000"/>
              <a:gd name="connsiteY68" fmla="*/ 3316636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763355 w 12192000"/>
              <a:gd name="connsiteY53" fmla="*/ 3224928 h 3442855"/>
              <a:gd name="connsiteX54" fmla="*/ 1654444 w 12192000"/>
              <a:gd name="connsiteY54" fmla="*/ 3229661 h 3442855"/>
              <a:gd name="connsiteX55" fmla="*/ 1629483 w 12192000"/>
              <a:gd name="connsiteY55" fmla="*/ 3232675 h 3442855"/>
              <a:gd name="connsiteX56" fmla="*/ 1573012 w 12192000"/>
              <a:gd name="connsiteY56" fmla="*/ 3250275 h 3442855"/>
              <a:gd name="connsiteX57" fmla="*/ 1525936 w 12192000"/>
              <a:gd name="connsiteY57" fmla="*/ 3243056 h 3442855"/>
              <a:gd name="connsiteX58" fmla="*/ 1515932 w 12192000"/>
              <a:gd name="connsiteY58" fmla="*/ 3243699 h 3442855"/>
              <a:gd name="connsiteX59" fmla="*/ 1418247 w 12192000"/>
              <a:gd name="connsiteY59" fmla="*/ 3236042 h 3442855"/>
              <a:gd name="connsiteX60" fmla="*/ 1311781 w 12192000"/>
              <a:gd name="connsiteY60" fmla="*/ 3207733 h 3442855"/>
              <a:gd name="connsiteX61" fmla="*/ 1287526 w 12192000"/>
              <a:gd name="connsiteY61" fmla="*/ 3195564 h 3442855"/>
              <a:gd name="connsiteX62" fmla="*/ 1275912 w 12192000"/>
              <a:gd name="connsiteY62" fmla="*/ 3202348 h 3442855"/>
              <a:gd name="connsiteX63" fmla="*/ 1160923 w 12192000"/>
              <a:gd name="connsiteY63" fmla="*/ 3219676 h 3442855"/>
              <a:gd name="connsiteX64" fmla="*/ 909690 w 12192000"/>
              <a:gd name="connsiteY64" fmla="*/ 3216919 h 3442855"/>
              <a:gd name="connsiteX65" fmla="*/ 764020 w 12192000"/>
              <a:gd name="connsiteY65" fmla="*/ 3235844 h 3442855"/>
              <a:gd name="connsiteX66" fmla="*/ 701915 w 12192000"/>
              <a:gd name="connsiteY66" fmla="*/ 3250223 h 3442855"/>
              <a:gd name="connsiteX67" fmla="*/ 463292 w 12192000"/>
              <a:gd name="connsiteY67" fmla="*/ 3316636 h 3442855"/>
              <a:gd name="connsiteX68" fmla="*/ 369865 w 12192000"/>
              <a:gd name="connsiteY68" fmla="*/ 3339094 h 3442855"/>
              <a:gd name="connsiteX69" fmla="*/ 318911 w 12192000"/>
              <a:gd name="connsiteY69" fmla="*/ 3367912 h 3442855"/>
              <a:gd name="connsiteX70" fmla="*/ 119548 w 12192000"/>
              <a:gd name="connsiteY70" fmla="*/ 3404651 h 3442855"/>
              <a:gd name="connsiteX71" fmla="*/ 0 w 12192000"/>
              <a:gd name="connsiteY71" fmla="*/ 3414000 h 3442855"/>
              <a:gd name="connsiteX72" fmla="*/ 0 w 12192000"/>
              <a:gd name="connsiteY72" fmla="*/ 2 h 3442855"/>
              <a:gd name="connsiteX73" fmla="*/ 3459904 w 12192000"/>
              <a:gd name="connsiteY73" fmla="*/ 1 h 3442855"/>
              <a:gd name="connsiteX74" fmla="*/ 3459907 w 12192000"/>
              <a:gd name="connsiteY74"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763355 w 12192000"/>
              <a:gd name="connsiteY52" fmla="*/ 3224928 h 3442855"/>
              <a:gd name="connsiteX53" fmla="*/ 1654444 w 12192000"/>
              <a:gd name="connsiteY53" fmla="*/ 3229661 h 3442855"/>
              <a:gd name="connsiteX54" fmla="*/ 1629483 w 12192000"/>
              <a:gd name="connsiteY54" fmla="*/ 3232675 h 3442855"/>
              <a:gd name="connsiteX55" fmla="*/ 1573012 w 12192000"/>
              <a:gd name="connsiteY55" fmla="*/ 3250275 h 3442855"/>
              <a:gd name="connsiteX56" fmla="*/ 1525936 w 12192000"/>
              <a:gd name="connsiteY56" fmla="*/ 3243056 h 3442855"/>
              <a:gd name="connsiteX57" fmla="*/ 1515932 w 12192000"/>
              <a:gd name="connsiteY57" fmla="*/ 3243699 h 3442855"/>
              <a:gd name="connsiteX58" fmla="*/ 1418247 w 12192000"/>
              <a:gd name="connsiteY58" fmla="*/ 3236042 h 3442855"/>
              <a:gd name="connsiteX59" fmla="*/ 1311781 w 12192000"/>
              <a:gd name="connsiteY59" fmla="*/ 3207733 h 3442855"/>
              <a:gd name="connsiteX60" fmla="*/ 1287526 w 12192000"/>
              <a:gd name="connsiteY60" fmla="*/ 3195564 h 3442855"/>
              <a:gd name="connsiteX61" fmla="*/ 1275912 w 12192000"/>
              <a:gd name="connsiteY61" fmla="*/ 3202348 h 3442855"/>
              <a:gd name="connsiteX62" fmla="*/ 1160923 w 12192000"/>
              <a:gd name="connsiteY62" fmla="*/ 3219676 h 3442855"/>
              <a:gd name="connsiteX63" fmla="*/ 909690 w 12192000"/>
              <a:gd name="connsiteY63" fmla="*/ 3216919 h 3442855"/>
              <a:gd name="connsiteX64" fmla="*/ 764020 w 12192000"/>
              <a:gd name="connsiteY64" fmla="*/ 3235844 h 3442855"/>
              <a:gd name="connsiteX65" fmla="*/ 701915 w 12192000"/>
              <a:gd name="connsiteY65" fmla="*/ 3250223 h 3442855"/>
              <a:gd name="connsiteX66" fmla="*/ 463292 w 12192000"/>
              <a:gd name="connsiteY66" fmla="*/ 3316636 h 3442855"/>
              <a:gd name="connsiteX67" fmla="*/ 369865 w 12192000"/>
              <a:gd name="connsiteY67" fmla="*/ 3339094 h 3442855"/>
              <a:gd name="connsiteX68" fmla="*/ 318911 w 12192000"/>
              <a:gd name="connsiteY68" fmla="*/ 3367912 h 3442855"/>
              <a:gd name="connsiteX69" fmla="*/ 119548 w 12192000"/>
              <a:gd name="connsiteY69" fmla="*/ 3404651 h 3442855"/>
              <a:gd name="connsiteX70" fmla="*/ 0 w 12192000"/>
              <a:gd name="connsiteY70" fmla="*/ 3414000 h 3442855"/>
              <a:gd name="connsiteX71" fmla="*/ 0 w 12192000"/>
              <a:gd name="connsiteY71" fmla="*/ 2 h 3442855"/>
              <a:gd name="connsiteX72" fmla="*/ 3459904 w 12192000"/>
              <a:gd name="connsiteY72" fmla="*/ 1 h 3442855"/>
              <a:gd name="connsiteX73" fmla="*/ 3459907 w 12192000"/>
              <a:gd name="connsiteY73"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31611 w 12192000"/>
              <a:gd name="connsiteY51" fmla="*/ 3205201 h 3442855"/>
              <a:gd name="connsiteX52" fmla="*/ 1763355 w 12192000"/>
              <a:gd name="connsiteY52" fmla="*/ 3224928 h 3442855"/>
              <a:gd name="connsiteX53" fmla="*/ 1654444 w 12192000"/>
              <a:gd name="connsiteY53" fmla="*/ 3229661 h 3442855"/>
              <a:gd name="connsiteX54" fmla="*/ 1629483 w 12192000"/>
              <a:gd name="connsiteY54" fmla="*/ 3232675 h 3442855"/>
              <a:gd name="connsiteX55" fmla="*/ 1573012 w 12192000"/>
              <a:gd name="connsiteY55" fmla="*/ 3250275 h 3442855"/>
              <a:gd name="connsiteX56" fmla="*/ 1525936 w 12192000"/>
              <a:gd name="connsiteY56" fmla="*/ 3243056 h 3442855"/>
              <a:gd name="connsiteX57" fmla="*/ 1515932 w 12192000"/>
              <a:gd name="connsiteY57" fmla="*/ 3243699 h 3442855"/>
              <a:gd name="connsiteX58" fmla="*/ 1418247 w 12192000"/>
              <a:gd name="connsiteY58" fmla="*/ 3236042 h 3442855"/>
              <a:gd name="connsiteX59" fmla="*/ 1311781 w 12192000"/>
              <a:gd name="connsiteY59" fmla="*/ 3207733 h 3442855"/>
              <a:gd name="connsiteX60" fmla="*/ 1287526 w 12192000"/>
              <a:gd name="connsiteY60" fmla="*/ 3195564 h 3442855"/>
              <a:gd name="connsiteX61" fmla="*/ 1275912 w 12192000"/>
              <a:gd name="connsiteY61" fmla="*/ 3202348 h 3442855"/>
              <a:gd name="connsiteX62" fmla="*/ 1160923 w 12192000"/>
              <a:gd name="connsiteY62" fmla="*/ 3219676 h 3442855"/>
              <a:gd name="connsiteX63" fmla="*/ 909690 w 12192000"/>
              <a:gd name="connsiteY63" fmla="*/ 3216919 h 3442855"/>
              <a:gd name="connsiteX64" fmla="*/ 764020 w 12192000"/>
              <a:gd name="connsiteY64" fmla="*/ 3235844 h 3442855"/>
              <a:gd name="connsiteX65" fmla="*/ 701915 w 12192000"/>
              <a:gd name="connsiteY65" fmla="*/ 3250223 h 3442855"/>
              <a:gd name="connsiteX66" fmla="*/ 463292 w 12192000"/>
              <a:gd name="connsiteY66" fmla="*/ 3316636 h 3442855"/>
              <a:gd name="connsiteX67" fmla="*/ 369865 w 12192000"/>
              <a:gd name="connsiteY67" fmla="*/ 3339094 h 3442855"/>
              <a:gd name="connsiteX68" fmla="*/ 318911 w 12192000"/>
              <a:gd name="connsiteY68" fmla="*/ 3367912 h 3442855"/>
              <a:gd name="connsiteX69" fmla="*/ 119548 w 12192000"/>
              <a:gd name="connsiteY69" fmla="*/ 3404651 h 3442855"/>
              <a:gd name="connsiteX70" fmla="*/ 0 w 12192000"/>
              <a:gd name="connsiteY70" fmla="*/ 3414000 h 3442855"/>
              <a:gd name="connsiteX71" fmla="*/ 0 w 12192000"/>
              <a:gd name="connsiteY71" fmla="*/ 2 h 3442855"/>
              <a:gd name="connsiteX72" fmla="*/ 3459904 w 12192000"/>
              <a:gd name="connsiteY72" fmla="*/ 1 h 3442855"/>
              <a:gd name="connsiteX73" fmla="*/ 3459907 w 12192000"/>
              <a:gd name="connsiteY73"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31611 w 12192000"/>
              <a:gd name="connsiteY51" fmla="*/ 3205201 h 3442855"/>
              <a:gd name="connsiteX52" fmla="*/ 1654444 w 12192000"/>
              <a:gd name="connsiteY52" fmla="*/ 3229661 h 3442855"/>
              <a:gd name="connsiteX53" fmla="*/ 1629483 w 12192000"/>
              <a:gd name="connsiteY53" fmla="*/ 3232675 h 3442855"/>
              <a:gd name="connsiteX54" fmla="*/ 1573012 w 12192000"/>
              <a:gd name="connsiteY54" fmla="*/ 3250275 h 3442855"/>
              <a:gd name="connsiteX55" fmla="*/ 1525936 w 12192000"/>
              <a:gd name="connsiteY55" fmla="*/ 3243056 h 3442855"/>
              <a:gd name="connsiteX56" fmla="*/ 1515932 w 12192000"/>
              <a:gd name="connsiteY56" fmla="*/ 3243699 h 3442855"/>
              <a:gd name="connsiteX57" fmla="*/ 1418247 w 12192000"/>
              <a:gd name="connsiteY57" fmla="*/ 3236042 h 3442855"/>
              <a:gd name="connsiteX58" fmla="*/ 1311781 w 12192000"/>
              <a:gd name="connsiteY58" fmla="*/ 3207733 h 3442855"/>
              <a:gd name="connsiteX59" fmla="*/ 1287526 w 12192000"/>
              <a:gd name="connsiteY59" fmla="*/ 3195564 h 3442855"/>
              <a:gd name="connsiteX60" fmla="*/ 1275912 w 12192000"/>
              <a:gd name="connsiteY60" fmla="*/ 3202348 h 3442855"/>
              <a:gd name="connsiteX61" fmla="*/ 1160923 w 12192000"/>
              <a:gd name="connsiteY61" fmla="*/ 3219676 h 3442855"/>
              <a:gd name="connsiteX62" fmla="*/ 909690 w 12192000"/>
              <a:gd name="connsiteY62" fmla="*/ 3216919 h 3442855"/>
              <a:gd name="connsiteX63" fmla="*/ 764020 w 12192000"/>
              <a:gd name="connsiteY63" fmla="*/ 3235844 h 3442855"/>
              <a:gd name="connsiteX64" fmla="*/ 701915 w 12192000"/>
              <a:gd name="connsiteY64" fmla="*/ 3250223 h 3442855"/>
              <a:gd name="connsiteX65" fmla="*/ 463292 w 12192000"/>
              <a:gd name="connsiteY65" fmla="*/ 3316636 h 3442855"/>
              <a:gd name="connsiteX66" fmla="*/ 369865 w 12192000"/>
              <a:gd name="connsiteY66" fmla="*/ 3339094 h 3442855"/>
              <a:gd name="connsiteX67" fmla="*/ 318911 w 12192000"/>
              <a:gd name="connsiteY67" fmla="*/ 3367912 h 3442855"/>
              <a:gd name="connsiteX68" fmla="*/ 119548 w 12192000"/>
              <a:gd name="connsiteY68" fmla="*/ 3404651 h 3442855"/>
              <a:gd name="connsiteX69" fmla="*/ 0 w 12192000"/>
              <a:gd name="connsiteY69" fmla="*/ 3414000 h 3442855"/>
              <a:gd name="connsiteX70" fmla="*/ 0 w 12192000"/>
              <a:gd name="connsiteY70" fmla="*/ 2 h 3442855"/>
              <a:gd name="connsiteX71" fmla="*/ 3459904 w 12192000"/>
              <a:gd name="connsiteY71" fmla="*/ 1 h 3442855"/>
              <a:gd name="connsiteX72" fmla="*/ 3459907 w 12192000"/>
              <a:gd name="connsiteY72"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31611 w 12192000"/>
              <a:gd name="connsiteY51" fmla="*/ 3205201 h 3442855"/>
              <a:gd name="connsiteX52" fmla="*/ 1654444 w 12192000"/>
              <a:gd name="connsiteY52" fmla="*/ 3229661 h 3442855"/>
              <a:gd name="connsiteX53" fmla="*/ 1573012 w 12192000"/>
              <a:gd name="connsiteY53" fmla="*/ 3250275 h 3442855"/>
              <a:gd name="connsiteX54" fmla="*/ 1525936 w 12192000"/>
              <a:gd name="connsiteY54" fmla="*/ 3243056 h 3442855"/>
              <a:gd name="connsiteX55" fmla="*/ 1515932 w 12192000"/>
              <a:gd name="connsiteY55" fmla="*/ 3243699 h 3442855"/>
              <a:gd name="connsiteX56" fmla="*/ 1418247 w 12192000"/>
              <a:gd name="connsiteY56" fmla="*/ 3236042 h 3442855"/>
              <a:gd name="connsiteX57" fmla="*/ 1311781 w 12192000"/>
              <a:gd name="connsiteY57" fmla="*/ 3207733 h 3442855"/>
              <a:gd name="connsiteX58" fmla="*/ 1287526 w 12192000"/>
              <a:gd name="connsiteY58" fmla="*/ 3195564 h 3442855"/>
              <a:gd name="connsiteX59" fmla="*/ 1275912 w 12192000"/>
              <a:gd name="connsiteY59" fmla="*/ 3202348 h 3442855"/>
              <a:gd name="connsiteX60" fmla="*/ 1160923 w 12192000"/>
              <a:gd name="connsiteY60" fmla="*/ 3219676 h 3442855"/>
              <a:gd name="connsiteX61" fmla="*/ 909690 w 12192000"/>
              <a:gd name="connsiteY61" fmla="*/ 3216919 h 3442855"/>
              <a:gd name="connsiteX62" fmla="*/ 764020 w 12192000"/>
              <a:gd name="connsiteY62" fmla="*/ 3235844 h 3442855"/>
              <a:gd name="connsiteX63" fmla="*/ 701915 w 12192000"/>
              <a:gd name="connsiteY63" fmla="*/ 3250223 h 3442855"/>
              <a:gd name="connsiteX64" fmla="*/ 463292 w 12192000"/>
              <a:gd name="connsiteY64" fmla="*/ 3316636 h 3442855"/>
              <a:gd name="connsiteX65" fmla="*/ 369865 w 12192000"/>
              <a:gd name="connsiteY65" fmla="*/ 3339094 h 3442855"/>
              <a:gd name="connsiteX66" fmla="*/ 318911 w 12192000"/>
              <a:gd name="connsiteY66" fmla="*/ 3367912 h 3442855"/>
              <a:gd name="connsiteX67" fmla="*/ 119548 w 12192000"/>
              <a:gd name="connsiteY67" fmla="*/ 3404651 h 3442855"/>
              <a:gd name="connsiteX68" fmla="*/ 0 w 12192000"/>
              <a:gd name="connsiteY68" fmla="*/ 3414000 h 3442855"/>
              <a:gd name="connsiteX69" fmla="*/ 0 w 12192000"/>
              <a:gd name="connsiteY69" fmla="*/ 2 h 3442855"/>
              <a:gd name="connsiteX70" fmla="*/ 3459904 w 12192000"/>
              <a:gd name="connsiteY70" fmla="*/ 1 h 3442855"/>
              <a:gd name="connsiteX71" fmla="*/ 3459907 w 12192000"/>
              <a:gd name="connsiteY71"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31611 w 12192000"/>
              <a:gd name="connsiteY51" fmla="*/ 3205201 h 3442855"/>
              <a:gd name="connsiteX52" fmla="*/ 1715859 w 12192000"/>
              <a:gd name="connsiteY52" fmla="*/ 3229661 h 3442855"/>
              <a:gd name="connsiteX53" fmla="*/ 1573012 w 12192000"/>
              <a:gd name="connsiteY53" fmla="*/ 3250275 h 3442855"/>
              <a:gd name="connsiteX54" fmla="*/ 1525936 w 12192000"/>
              <a:gd name="connsiteY54" fmla="*/ 3243056 h 3442855"/>
              <a:gd name="connsiteX55" fmla="*/ 1515932 w 12192000"/>
              <a:gd name="connsiteY55" fmla="*/ 3243699 h 3442855"/>
              <a:gd name="connsiteX56" fmla="*/ 1418247 w 12192000"/>
              <a:gd name="connsiteY56" fmla="*/ 3236042 h 3442855"/>
              <a:gd name="connsiteX57" fmla="*/ 1311781 w 12192000"/>
              <a:gd name="connsiteY57" fmla="*/ 3207733 h 3442855"/>
              <a:gd name="connsiteX58" fmla="*/ 1287526 w 12192000"/>
              <a:gd name="connsiteY58" fmla="*/ 3195564 h 3442855"/>
              <a:gd name="connsiteX59" fmla="*/ 1275912 w 12192000"/>
              <a:gd name="connsiteY59" fmla="*/ 3202348 h 3442855"/>
              <a:gd name="connsiteX60" fmla="*/ 1160923 w 12192000"/>
              <a:gd name="connsiteY60" fmla="*/ 3219676 h 3442855"/>
              <a:gd name="connsiteX61" fmla="*/ 909690 w 12192000"/>
              <a:gd name="connsiteY61" fmla="*/ 3216919 h 3442855"/>
              <a:gd name="connsiteX62" fmla="*/ 764020 w 12192000"/>
              <a:gd name="connsiteY62" fmla="*/ 3235844 h 3442855"/>
              <a:gd name="connsiteX63" fmla="*/ 701915 w 12192000"/>
              <a:gd name="connsiteY63" fmla="*/ 3250223 h 3442855"/>
              <a:gd name="connsiteX64" fmla="*/ 463292 w 12192000"/>
              <a:gd name="connsiteY64" fmla="*/ 3316636 h 3442855"/>
              <a:gd name="connsiteX65" fmla="*/ 369865 w 12192000"/>
              <a:gd name="connsiteY65" fmla="*/ 3339094 h 3442855"/>
              <a:gd name="connsiteX66" fmla="*/ 318911 w 12192000"/>
              <a:gd name="connsiteY66" fmla="*/ 3367912 h 3442855"/>
              <a:gd name="connsiteX67" fmla="*/ 119548 w 12192000"/>
              <a:gd name="connsiteY67" fmla="*/ 3404651 h 3442855"/>
              <a:gd name="connsiteX68" fmla="*/ 0 w 12192000"/>
              <a:gd name="connsiteY68" fmla="*/ 3414000 h 3442855"/>
              <a:gd name="connsiteX69" fmla="*/ 0 w 12192000"/>
              <a:gd name="connsiteY69" fmla="*/ 2 h 3442855"/>
              <a:gd name="connsiteX70" fmla="*/ 3459904 w 12192000"/>
              <a:gd name="connsiteY70" fmla="*/ 1 h 3442855"/>
              <a:gd name="connsiteX71" fmla="*/ 3459907 w 12192000"/>
              <a:gd name="connsiteY71"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32874 w 12192000"/>
              <a:gd name="connsiteY33" fmla="*/ 2826106 h 3442855"/>
              <a:gd name="connsiteX34" fmla="*/ 9340481 w 12192000"/>
              <a:gd name="connsiteY34" fmla="*/ 2831628 h 3442855"/>
              <a:gd name="connsiteX35" fmla="*/ 9191002 w 12192000"/>
              <a:gd name="connsiteY35" fmla="*/ 2776544 h 3442855"/>
              <a:gd name="connsiteX36" fmla="*/ 9181756 w 12192000"/>
              <a:gd name="connsiteY36" fmla="*/ 2773801 h 3442855"/>
              <a:gd name="connsiteX37" fmla="*/ 8912415 w 12192000"/>
              <a:gd name="connsiteY37" fmla="*/ 2765023 h 3442855"/>
              <a:gd name="connsiteX38" fmla="*/ 7709716 w 12192000"/>
              <a:gd name="connsiteY38" fmla="*/ 2795956 h 3442855"/>
              <a:gd name="connsiteX39" fmla="*/ 6923164 w 12192000"/>
              <a:gd name="connsiteY39" fmla="*/ 2920980 h 3442855"/>
              <a:gd name="connsiteX40" fmla="*/ 3308915 w 12192000"/>
              <a:gd name="connsiteY40" fmla="*/ 3049912 h 3442855"/>
              <a:gd name="connsiteX41" fmla="*/ 2643050 w 12192000"/>
              <a:gd name="connsiteY41" fmla="*/ 3112559 h 3442855"/>
              <a:gd name="connsiteX42" fmla="*/ 2426006 w 12192000"/>
              <a:gd name="connsiteY42" fmla="*/ 3161942 h 3442855"/>
              <a:gd name="connsiteX43" fmla="*/ 2291811 w 12192000"/>
              <a:gd name="connsiteY43" fmla="*/ 3176941 h 3442855"/>
              <a:gd name="connsiteX44" fmla="*/ 2201685 w 12192000"/>
              <a:gd name="connsiteY44" fmla="*/ 3200625 h 3442855"/>
              <a:gd name="connsiteX45" fmla="*/ 2046141 w 12192000"/>
              <a:gd name="connsiteY45" fmla="*/ 3203263 h 3442855"/>
              <a:gd name="connsiteX46" fmla="*/ 1953987 w 12192000"/>
              <a:gd name="connsiteY46" fmla="*/ 3176250 h 3442855"/>
              <a:gd name="connsiteX47" fmla="*/ 1924440 w 12192000"/>
              <a:gd name="connsiteY47" fmla="*/ 3170393 h 3442855"/>
              <a:gd name="connsiteX48" fmla="*/ 1907653 w 12192000"/>
              <a:gd name="connsiteY48" fmla="*/ 3175484 h 3442855"/>
              <a:gd name="connsiteX49" fmla="*/ 1856828 w 12192000"/>
              <a:gd name="connsiteY49" fmla="*/ 3184705 h 3442855"/>
              <a:gd name="connsiteX50" fmla="*/ 1831611 w 12192000"/>
              <a:gd name="connsiteY50" fmla="*/ 3205201 h 3442855"/>
              <a:gd name="connsiteX51" fmla="*/ 1715859 w 12192000"/>
              <a:gd name="connsiteY51" fmla="*/ 3229661 h 3442855"/>
              <a:gd name="connsiteX52" fmla="*/ 1573012 w 12192000"/>
              <a:gd name="connsiteY52" fmla="*/ 3250275 h 3442855"/>
              <a:gd name="connsiteX53" fmla="*/ 1525936 w 12192000"/>
              <a:gd name="connsiteY53" fmla="*/ 3243056 h 3442855"/>
              <a:gd name="connsiteX54" fmla="*/ 1515932 w 12192000"/>
              <a:gd name="connsiteY54" fmla="*/ 3243699 h 3442855"/>
              <a:gd name="connsiteX55" fmla="*/ 1418247 w 12192000"/>
              <a:gd name="connsiteY55" fmla="*/ 3236042 h 3442855"/>
              <a:gd name="connsiteX56" fmla="*/ 1311781 w 12192000"/>
              <a:gd name="connsiteY56" fmla="*/ 3207733 h 3442855"/>
              <a:gd name="connsiteX57" fmla="*/ 1287526 w 12192000"/>
              <a:gd name="connsiteY57" fmla="*/ 3195564 h 3442855"/>
              <a:gd name="connsiteX58" fmla="*/ 1275912 w 12192000"/>
              <a:gd name="connsiteY58" fmla="*/ 3202348 h 3442855"/>
              <a:gd name="connsiteX59" fmla="*/ 1160923 w 12192000"/>
              <a:gd name="connsiteY59" fmla="*/ 3219676 h 3442855"/>
              <a:gd name="connsiteX60" fmla="*/ 909690 w 12192000"/>
              <a:gd name="connsiteY60" fmla="*/ 3216919 h 3442855"/>
              <a:gd name="connsiteX61" fmla="*/ 764020 w 12192000"/>
              <a:gd name="connsiteY61" fmla="*/ 3235844 h 3442855"/>
              <a:gd name="connsiteX62" fmla="*/ 701915 w 12192000"/>
              <a:gd name="connsiteY62" fmla="*/ 3250223 h 3442855"/>
              <a:gd name="connsiteX63" fmla="*/ 463292 w 12192000"/>
              <a:gd name="connsiteY63" fmla="*/ 3316636 h 3442855"/>
              <a:gd name="connsiteX64" fmla="*/ 369865 w 12192000"/>
              <a:gd name="connsiteY64" fmla="*/ 3339094 h 3442855"/>
              <a:gd name="connsiteX65" fmla="*/ 318911 w 12192000"/>
              <a:gd name="connsiteY65" fmla="*/ 3367912 h 3442855"/>
              <a:gd name="connsiteX66" fmla="*/ 119548 w 12192000"/>
              <a:gd name="connsiteY66" fmla="*/ 3404651 h 3442855"/>
              <a:gd name="connsiteX67" fmla="*/ 0 w 12192000"/>
              <a:gd name="connsiteY67" fmla="*/ 3414000 h 3442855"/>
              <a:gd name="connsiteX68" fmla="*/ 0 w 12192000"/>
              <a:gd name="connsiteY68" fmla="*/ 2 h 3442855"/>
              <a:gd name="connsiteX69" fmla="*/ 3459904 w 12192000"/>
              <a:gd name="connsiteY69" fmla="*/ 1 h 3442855"/>
              <a:gd name="connsiteX70" fmla="*/ 3459907 w 12192000"/>
              <a:gd name="connsiteY70"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71588 w 12192000"/>
              <a:gd name="connsiteY11" fmla="*/ 3113441 h 3442855"/>
              <a:gd name="connsiteX12" fmla="*/ 11270977 w 12192000"/>
              <a:gd name="connsiteY12" fmla="*/ 3100396 h 3442855"/>
              <a:gd name="connsiteX13" fmla="*/ 11250574 w 12192000"/>
              <a:gd name="connsiteY13" fmla="*/ 3091174 h 3442855"/>
              <a:gd name="connsiteX14" fmla="*/ 11246505 w 12192000"/>
              <a:gd name="connsiteY14" fmla="*/ 3086783 h 3442855"/>
              <a:gd name="connsiteX15" fmla="*/ 11221805 w 12192000"/>
              <a:gd name="connsiteY15" fmla="*/ 3063540 h 3442855"/>
              <a:gd name="connsiteX16" fmla="*/ 11135382 w 12192000"/>
              <a:gd name="connsiteY16" fmla="*/ 3062095 h 3442855"/>
              <a:gd name="connsiteX17" fmla="*/ 11056771 w 12192000"/>
              <a:gd name="connsiteY17" fmla="*/ 3020684 h 3442855"/>
              <a:gd name="connsiteX18" fmla="*/ 10800887 w 12192000"/>
              <a:gd name="connsiteY18" fmla="*/ 2963080 h 3442855"/>
              <a:gd name="connsiteX19" fmla="*/ 10701230 w 12192000"/>
              <a:gd name="connsiteY19" fmla="*/ 2935785 h 3442855"/>
              <a:gd name="connsiteX20" fmla="*/ 10529686 w 12192000"/>
              <a:gd name="connsiteY20" fmla="*/ 2918071 h 3442855"/>
              <a:gd name="connsiteX21" fmla="*/ 10337584 w 12192000"/>
              <a:gd name="connsiteY21" fmla="*/ 2926238 h 3442855"/>
              <a:gd name="connsiteX22" fmla="*/ 10179941 w 12192000"/>
              <a:gd name="connsiteY22" fmla="*/ 2930174 h 3442855"/>
              <a:gd name="connsiteX23" fmla="*/ 10129038 w 12192000"/>
              <a:gd name="connsiteY23" fmla="*/ 2929992 h 3442855"/>
              <a:gd name="connsiteX24" fmla="*/ 10044809 w 12192000"/>
              <a:gd name="connsiteY24" fmla="*/ 2932587 h 3442855"/>
              <a:gd name="connsiteX25" fmla="*/ 9923926 w 12192000"/>
              <a:gd name="connsiteY25" fmla="*/ 2936679 h 3442855"/>
              <a:gd name="connsiteX26" fmla="*/ 9825938 w 12192000"/>
              <a:gd name="connsiteY26" fmla="*/ 2915287 h 3442855"/>
              <a:gd name="connsiteX27" fmla="*/ 9761662 w 12192000"/>
              <a:gd name="connsiteY27" fmla="*/ 2916695 h 3442855"/>
              <a:gd name="connsiteX28" fmla="*/ 9688436 w 12192000"/>
              <a:gd name="connsiteY28" fmla="*/ 2894364 h 3442855"/>
              <a:gd name="connsiteX29" fmla="*/ 9626359 w 12192000"/>
              <a:gd name="connsiteY29" fmla="*/ 2876388 h 3442855"/>
              <a:gd name="connsiteX30" fmla="*/ 9536686 w 12192000"/>
              <a:gd name="connsiteY30" fmla="*/ 2845662 h 3442855"/>
              <a:gd name="connsiteX31" fmla="*/ 9500517 w 12192000"/>
              <a:gd name="connsiteY31" fmla="*/ 2847197 h 3442855"/>
              <a:gd name="connsiteX32" fmla="*/ 9432874 w 12192000"/>
              <a:gd name="connsiteY32" fmla="*/ 2826106 h 3442855"/>
              <a:gd name="connsiteX33" fmla="*/ 9340481 w 12192000"/>
              <a:gd name="connsiteY33" fmla="*/ 2831628 h 3442855"/>
              <a:gd name="connsiteX34" fmla="*/ 9191002 w 12192000"/>
              <a:gd name="connsiteY34" fmla="*/ 2776544 h 3442855"/>
              <a:gd name="connsiteX35" fmla="*/ 9181756 w 12192000"/>
              <a:gd name="connsiteY35" fmla="*/ 2773801 h 3442855"/>
              <a:gd name="connsiteX36" fmla="*/ 8912415 w 12192000"/>
              <a:gd name="connsiteY36" fmla="*/ 2765023 h 3442855"/>
              <a:gd name="connsiteX37" fmla="*/ 7709716 w 12192000"/>
              <a:gd name="connsiteY37" fmla="*/ 2795956 h 3442855"/>
              <a:gd name="connsiteX38" fmla="*/ 6923164 w 12192000"/>
              <a:gd name="connsiteY38" fmla="*/ 2920980 h 3442855"/>
              <a:gd name="connsiteX39" fmla="*/ 3308915 w 12192000"/>
              <a:gd name="connsiteY39" fmla="*/ 3049912 h 3442855"/>
              <a:gd name="connsiteX40" fmla="*/ 2643050 w 12192000"/>
              <a:gd name="connsiteY40" fmla="*/ 3112559 h 3442855"/>
              <a:gd name="connsiteX41" fmla="*/ 2426006 w 12192000"/>
              <a:gd name="connsiteY41" fmla="*/ 3161942 h 3442855"/>
              <a:gd name="connsiteX42" fmla="*/ 2291811 w 12192000"/>
              <a:gd name="connsiteY42" fmla="*/ 3176941 h 3442855"/>
              <a:gd name="connsiteX43" fmla="*/ 2201685 w 12192000"/>
              <a:gd name="connsiteY43" fmla="*/ 3200625 h 3442855"/>
              <a:gd name="connsiteX44" fmla="*/ 2046141 w 12192000"/>
              <a:gd name="connsiteY44" fmla="*/ 3203263 h 3442855"/>
              <a:gd name="connsiteX45" fmla="*/ 1953987 w 12192000"/>
              <a:gd name="connsiteY45" fmla="*/ 3176250 h 3442855"/>
              <a:gd name="connsiteX46" fmla="*/ 1924440 w 12192000"/>
              <a:gd name="connsiteY46" fmla="*/ 3170393 h 3442855"/>
              <a:gd name="connsiteX47" fmla="*/ 1907653 w 12192000"/>
              <a:gd name="connsiteY47" fmla="*/ 3175484 h 3442855"/>
              <a:gd name="connsiteX48" fmla="*/ 1856828 w 12192000"/>
              <a:gd name="connsiteY48" fmla="*/ 3184705 h 3442855"/>
              <a:gd name="connsiteX49" fmla="*/ 1831611 w 12192000"/>
              <a:gd name="connsiteY49" fmla="*/ 3205201 h 3442855"/>
              <a:gd name="connsiteX50" fmla="*/ 1715859 w 12192000"/>
              <a:gd name="connsiteY50" fmla="*/ 3229661 h 3442855"/>
              <a:gd name="connsiteX51" fmla="*/ 1573012 w 12192000"/>
              <a:gd name="connsiteY51" fmla="*/ 3250275 h 3442855"/>
              <a:gd name="connsiteX52" fmla="*/ 1525936 w 12192000"/>
              <a:gd name="connsiteY52" fmla="*/ 3243056 h 3442855"/>
              <a:gd name="connsiteX53" fmla="*/ 1515932 w 12192000"/>
              <a:gd name="connsiteY53" fmla="*/ 3243699 h 3442855"/>
              <a:gd name="connsiteX54" fmla="*/ 1418247 w 12192000"/>
              <a:gd name="connsiteY54" fmla="*/ 3236042 h 3442855"/>
              <a:gd name="connsiteX55" fmla="*/ 1311781 w 12192000"/>
              <a:gd name="connsiteY55" fmla="*/ 3207733 h 3442855"/>
              <a:gd name="connsiteX56" fmla="*/ 1287526 w 12192000"/>
              <a:gd name="connsiteY56" fmla="*/ 3195564 h 3442855"/>
              <a:gd name="connsiteX57" fmla="*/ 1275912 w 12192000"/>
              <a:gd name="connsiteY57" fmla="*/ 3202348 h 3442855"/>
              <a:gd name="connsiteX58" fmla="*/ 1160923 w 12192000"/>
              <a:gd name="connsiteY58" fmla="*/ 3219676 h 3442855"/>
              <a:gd name="connsiteX59" fmla="*/ 909690 w 12192000"/>
              <a:gd name="connsiteY59" fmla="*/ 3216919 h 3442855"/>
              <a:gd name="connsiteX60" fmla="*/ 764020 w 12192000"/>
              <a:gd name="connsiteY60" fmla="*/ 3235844 h 3442855"/>
              <a:gd name="connsiteX61" fmla="*/ 701915 w 12192000"/>
              <a:gd name="connsiteY61" fmla="*/ 3250223 h 3442855"/>
              <a:gd name="connsiteX62" fmla="*/ 463292 w 12192000"/>
              <a:gd name="connsiteY62" fmla="*/ 3316636 h 3442855"/>
              <a:gd name="connsiteX63" fmla="*/ 369865 w 12192000"/>
              <a:gd name="connsiteY63" fmla="*/ 3339094 h 3442855"/>
              <a:gd name="connsiteX64" fmla="*/ 318911 w 12192000"/>
              <a:gd name="connsiteY64" fmla="*/ 3367912 h 3442855"/>
              <a:gd name="connsiteX65" fmla="*/ 119548 w 12192000"/>
              <a:gd name="connsiteY65" fmla="*/ 3404651 h 3442855"/>
              <a:gd name="connsiteX66" fmla="*/ 0 w 12192000"/>
              <a:gd name="connsiteY66" fmla="*/ 3414000 h 3442855"/>
              <a:gd name="connsiteX67" fmla="*/ 0 w 12192000"/>
              <a:gd name="connsiteY67" fmla="*/ 2 h 3442855"/>
              <a:gd name="connsiteX68" fmla="*/ 3459904 w 12192000"/>
              <a:gd name="connsiteY68" fmla="*/ 1 h 3442855"/>
              <a:gd name="connsiteX69" fmla="*/ 3459907 w 12192000"/>
              <a:gd name="connsiteY69" fmla="*/ 0 h 344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192000" h="3442855">
                <a:moveTo>
                  <a:pt x="3459907" y="0"/>
                </a:moveTo>
                <a:lnTo>
                  <a:pt x="12192000" y="0"/>
                </a:lnTo>
                <a:lnTo>
                  <a:pt x="12192000" y="3442855"/>
                </a:lnTo>
                <a:lnTo>
                  <a:pt x="12076094" y="3423357"/>
                </a:lnTo>
                <a:cubicBezTo>
                  <a:pt x="12005159" y="3438127"/>
                  <a:pt x="12014346" y="3381657"/>
                  <a:pt x="11974360" y="3396494"/>
                </a:cubicBezTo>
                <a:cubicBezTo>
                  <a:pt x="11904719" y="3371812"/>
                  <a:pt x="11861782" y="3344051"/>
                  <a:pt x="11825709" y="3356473"/>
                </a:cubicBezTo>
                <a:cubicBezTo>
                  <a:pt x="11795915" y="3337312"/>
                  <a:pt x="11776282" y="3287434"/>
                  <a:pt x="11731940" y="3297768"/>
                </a:cubicBezTo>
                <a:cubicBezTo>
                  <a:pt x="11745979" y="3276550"/>
                  <a:pt x="11683245" y="3292173"/>
                  <a:pt x="11676634" y="3269119"/>
                </a:cubicBezTo>
                <a:cubicBezTo>
                  <a:pt x="11673835" y="3250701"/>
                  <a:pt x="11654148" y="3251146"/>
                  <a:pt x="11639416" y="3243537"/>
                </a:cubicBezTo>
                <a:cubicBezTo>
                  <a:pt x="11629359" y="3224298"/>
                  <a:pt x="11554687" y="3202798"/>
                  <a:pt x="11528409" y="3203904"/>
                </a:cubicBezTo>
                <a:cubicBezTo>
                  <a:pt x="11453995" y="3217978"/>
                  <a:pt x="11397027" y="3139530"/>
                  <a:pt x="11337600" y="3148858"/>
                </a:cubicBezTo>
                <a:cubicBezTo>
                  <a:pt x="11294796" y="3133781"/>
                  <a:pt x="11282692" y="3121518"/>
                  <a:pt x="11271588" y="3113441"/>
                </a:cubicBezTo>
                <a:cubicBezTo>
                  <a:pt x="11271384" y="3109093"/>
                  <a:pt x="11271181" y="3104744"/>
                  <a:pt x="11270977" y="3100396"/>
                </a:cubicBezTo>
                <a:lnTo>
                  <a:pt x="11250574" y="3091174"/>
                </a:lnTo>
                <a:lnTo>
                  <a:pt x="11246505" y="3086783"/>
                </a:lnTo>
                <a:cubicBezTo>
                  <a:pt x="11238764" y="3078354"/>
                  <a:pt x="11230851" y="3070308"/>
                  <a:pt x="11221805" y="3063540"/>
                </a:cubicBezTo>
                <a:cubicBezTo>
                  <a:pt x="11194819" y="3110734"/>
                  <a:pt x="11140396" y="3013748"/>
                  <a:pt x="11135382" y="3062095"/>
                </a:cubicBezTo>
                <a:cubicBezTo>
                  <a:pt x="11080975" y="3033115"/>
                  <a:pt x="11090475" y="3086737"/>
                  <a:pt x="11056771" y="3020684"/>
                </a:cubicBezTo>
                <a:cubicBezTo>
                  <a:pt x="10950489" y="2984550"/>
                  <a:pt x="10968513" y="2976705"/>
                  <a:pt x="10800887" y="2963080"/>
                </a:cubicBezTo>
                <a:cubicBezTo>
                  <a:pt x="10782723" y="2947697"/>
                  <a:pt x="10721294" y="2942886"/>
                  <a:pt x="10701230" y="2935785"/>
                </a:cubicBezTo>
                <a:lnTo>
                  <a:pt x="10529686" y="2918071"/>
                </a:lnTo>
                <a:cubicBezTo>
                  <a:pt x="10467898" y="2936564"/>
                  <a:pt x="10391723" y="2920684"/>
                  <a:pt x="10337584" y="2926238"/>
                </a:cubicBezTo>
                <a:cubicBezTo>
                  <a:pt x="10271486" y="2936266"/>
                  <a:pt x="10261085" y="2903356"/>
                  <a:pt x="10179941" y="2930174"/>
                </a:cubicBezTo>
                <a:cubicBezTo>
                  <a:pt x="10171294" y="2901323"/>
                  <a:pt x="10143743" y="2928373"/>
                  <a:pt x="10129038" y="2929992"/>
                </a:cubicBezTo>
                <a:cubicBezTo>
                  <a:pt x="10111049" y="2935411"/>
                  <a:pt x="10080763" y="2928965"/>
                  <a:pt x="10044809" y="2932587"/>
                </a:cubicBezTo>
                <a:cubicBezTo>
                  <a:pt x="9986964" y="2934979"/>
                  <a:pt x="10040427" y="2926217"/>
                  <a:pt x="9923926" y="2936679"/>
                </a:cubicBezTo>
                <a:cubicBezTo>
                  <a:pt x="9890801" y="2937500"/>
                  <a:pt x="9863184" y="2908407"/>
                  <a:pt x="9825938" y="2915287"/>
                </a:cubicBezTo>
                <a:lnTo>
                  <a:pt x="9761662" y="2916695"/>
                </a:lnTo>
                <a:lnTo>
                  <a:pt x="9688436" y="2894364"/>
                </a:lnTo>
                <a:lnTo>
                  <a:pt x="9626359" y="2876388"/>
                </a:lnTo>
                <a:lnTo>
                  <a:pt x="9536686" y="2845662"/>
                </a:lnTo>
                <a:cubicBezTo>
                  <a:pt x="9530621" y="2846717"/>
                  <a:pt x="9510170" y="2854046"/>
                  <a:pt x="9500517" y="2847197"/>
                </a:cubicBezTo>
                <a:lnTo>
                  <a:pt x="9432874" y="2826106"/>
                </a:lnTo>
                <a:cubicBezTo>
                  <a:pt x="9425326" y="2827008"/>
                  <a:pt x="9347481" y="2827961"/>
                  <a:pt x="9340481" y="2831628"/>
                </a:cubicBezTo>
                <a:cubicBezTo>
                  <a:pt x="9293603" y="2778331"/>
                  <a:pt x="9255558" y="2808341"/>
                  <a:pt x="9191002" y="2776544"/>
                </a:cubicBezTo>
                <a:lnTo>
                  <a:pt x="9181756" y="2773801"/>
                </a:lnTo>
                <a:lnTo>
                  <a:pt x="8912415" y="2765023"/>
                </a:lnTo>
                <a:lnTo>
                  <a:pt x="7709716" y="2795956"/>
                </a:lnTo>
                <a:cubicBezTo>
                  <a:pt x="7352819" y="2829880"/>
                  <a:pt x="7380767" y="2943418"/>
                  <a:pt x="6923164" y="2920980"/>
                </a:cubicBezTo>
                <a:cubicBezTo>
                  <a:pt x="5970798" y="2826379"/>
                  <a:pt x="4381146" y="3024064"/>
                  <a:pt x="3308915" y="3049912"/>
                </a:cubicBezTo>
                <a:cubicBezTo>
                  <a:pt x="3098453" y="3075471"/>
                  <a:pt x="2865005" y="3091676"/>
                  <a:pt x="2643050" y="3112559"/>
                </a:cubicBezTo>
                <a:lnTo>
                  <a:pt x="2426006" y="3161942"/>
                </a:lnTo>
                <a:lnTo>
                  <a:pt x="2291811" y="3176941"/>
                </a:lnTo>
                <a:lnTo>
                  <a:pt x="2201685" y="3200625"/>
                </a:lnTo>
                <a:cubicBezTo>
                  <a:pt x="2115718" y="3217427"/>
                  <a:pt x="2132108" y="3186461"/>
                  <a:pt x="2046141" y="3203263"/>
                </a:cubicBezTo>
                <a:cubicBezTo>
                  <a:pt x="2010569" y="3191771"/>
                  <a:pt x="1980262" y="3182883"/>
                  <a:pt x="1953987" y="3176250"/>
                </a:cubicBezTo>
                <a:lnTo>
                  <a:pt x="1924440" y="3170393"/>
                </a:lnTo>
                <a:lnTo>
                  <a:pt x="1907653" y="3175484"/>
                </a:lnTo>
                <a:cubicBezTo>
                  <a:pt x="1878061" y="3178004"/>
                  <a:pt x="1876006" y="3207968"/>
                  <a:pt x="1856828" y="3184705"/>
                </a:cubicBezTo>
                <a:lnTo>
                  <a:pt x="1831611" y="3205201"/>
                </a:lnTo>
                <a:lnTo>
                  <a:pt x="1715859" y="3229661"/>
                </a:lnTo>
                <a:lnTo>
                  <a:pt x="1573012" y="3250275"/>
                </a:lnTo>
                <a:lnTo>
                  <a:pt x="1525936" y="3243056"/>
                </a:lnTo>
                <a:lnTo>
                  <a:pt x="1515932" y="3243699"/>
                </a:lnTo>
                <a:cubicBezTo>
                  <a:pt x="1483797" y="3247820"/>
                  <a:pt x="1486309" y="3252662"/>
                  <a:pt x="1418247" y="3236042"/>
                </a:cubicBezTo>
                <a:cubicBezTo>
                  <a:pt x="1389292" y="3213946"/>
                  <a:pt x="1345427" y="3216968"/>
                  <a:pt x="1311781" y="3207733"/>
                </a:cubicBezTo>
                <a:lnTo>
                  <a:pt x="1287526" y="3195564"/>
                </a:lnTo>
                <a:lnTo>
                  <a:pt x="1275912" y="3202348"/>
                </a:lnTo>
                <a:cubicBezTo>
                  <a:pt x="1219626" y="3232740"/>
                  <a:pt x="1230867" y="3206674"/>
                  <a:pt x="1160923" y="3219676"/>
                </a:cubicBezTo>
                <a:cubicBezTo>
                  <a:pt x="1120939" y="3215839"/>
                  <a:pt x="1029087" y="3185516"/>
                  <a:pt x="909690" y="3216919"/>
                </a:cubicBezTo>
                <a:cubicBezTo>
                  <a:pt x="860463" y="3220671"/>
                  <a:pt x="794970" y="3221233"/>
                  <a:pt x="764020" y="3235844"/>
                </a:cubicBezTo>
                <a:cubicBezTo>
                  <a:pt x="713142" y="3261931"/>
                  <a:pt x="769145" y="3237498"/>
                  <a:pt x="701915" y="3250223"/>
                </a:cubicBezTo>
                <a:cubicBezTo>
                  <a:pt x="644188" y="3215027"/>
                  <a:pt x="531278" y="3284445"/>
                  <a:pt x="463292" y="3316636"/>
                </a:cubicBezTo>
                <a:cubicBezTo>
                  <a:pt x="456096" y="3336479"/>
                  <a:pt x="389128" y="3337531"/>
                  <a:pt x="369865" y="3339094"/>
                </a:cubicBezTo>
                <a:cubicBezTo>
                  <a:pt x="365488" y="3372375"/>
                  <a:pt x="330307" y="3346614"/>
                  <a:pt x="318911" y="3367912"/>
                </a:cubicBezTo>
                <a:cubicBezTo>
                  <a:pt x="256531" y="3381126"/>
                  <a:pt x="186611" y="3396061"/>
                  <a:pt x="119548" y="3404651"/>
                </a:cubicBezTo>
                <a:lnTo>
                  <a:pt x="0" y="3414000"/>
                </a:lnTo>
                <a:lnTo>
                  <a:pt x="0" y="2"/>
                </a:lnTo>
                <a:lnTo>
                  <a:pt x="3459904" y="1"/>
                </a:lnTo>
                <a:cubicBezTo>
                  <a:pt x="3459905" y="1"/>
                  <a:pt x="3459906" y="0"/>
                  <a:pt x="3459907" y="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5D013C2-B33C-8764-12AD-6FBCDDA119AC}"/>
              </a:ext>
            </a:extLst>
          </p:cNvPr>
          <p:cNvSpPr>
            <a:spLocks noGrp="1"/>
          </p:cNvSpPr>
          <p:nvPr>
            <p:ph type="title"/>
          </p:nvPr>
        </p:nvSpPr>
        <p:spPr>
          <a:xfrm>
            <a:off x="1304924" y="627385"/>
            <a:ext cx="9620251" cy="856248"/>
          </a:xfrm>
        </p:spPr>
        <p:txBody>
          <a:bodyPr vert="horz" lIns="91440" tIns="45720" rIns="91440" bIns="45720" rtlCol="0" anchor="ctr">
            <a:normAutofit/>
          </a:bodyPr>
          <a:lstStyle/>
          <a:p>
            <a:pPr algn="ctr"/>
            <a:r>
              <a:rPr lang="en-US" sz="4000" b="1" i="0" kern="1200" dirty="0">
                <a:effectLst/>
                <a:latin typeface="+mj-lt"/>
                <a:ea typeface="+mj-ea"/>
                <a:cs typeface="+mj-cs"/>
              </a:rPr>
              <a:t>Peer Worker Bootcamp model of delivery</a:t>
            </a:r>
            <a:endParaRPr lang="en-US" sz="4000" kern="1200" dirty="0">
              <a:latin typeface="+mj-lt"/>
              <a:ea typeface="+mj-ea"/>
              <a:cs typeface="+mj-cs"/>
            </a:endParaRPr>
          </a:p>
        </p:txBody>
      </p:sp>
      <p:sp>
        <p:nvSpPr>
          <p:cNvPr id="11" name="Freeform: Shape 10">
            <a:extLst>
              <a:ext uri="{FF2B5EF4-FFF2-40B4-BE49-F238E27FC236}">
                <a16:creationId xmlns:a16="http://schemas.microsoft.com/office/drawing/2014/main" id="{608CD17C-4A7C-477D-A659-BA8A89A78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71775" y="1609518"/>
            <a:ext cx="6610350" cy="294235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2" descr="OneFile Eportfolio Login">
            <a:extLst>
              <a:ext uri="{FF2B5EF4-FFF2-40B4-BE49-F238E27FC236}">
                <a16:creationId xmlns:a16="http://schemas.microsoft.com/office/drawing/2014/main" id="{78834000-7581-A6E0-75B4-F894CC9B2A3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32642" y="2503729"/>
            <a:ext cx="6286500" cy="1153927"/>
          </a:xfrm>
          <a:prstGeom prst="rect">
            <a:avLst/>
          </a:prstGeom>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AD01B1F-CD1D-8EAC-CF95-EAFE931E2328}"/>
              </a:ext>
            </a:extLst>
          </p:cNvPr>
          <p:cNvSpPr>
            <a:spLocks noGrp="1"/>
          </p:cNvSpPr>
          <p:nvPr>
            <p:ph type="body" sz="quarter" idx="13"/>
          </p:nvPr>
        </p:nvSpPr>
        <p:spPr>
          <a:xfrm>
            <a:off x="1819275" y="4845083"/>
            <a:ext cx="8572500" cy="1374741"/>
          </a:xfrm>
        </p:spPr>
        <p:txBody>
          <a:bodyPr vert="horz" lIns="91440" tIns="45720" rIns="91440" bIns="45720" rtlCol="0" anchor="ctr">
            <a:normAutofit/>
          </a:bodyPr>
          <a:lstStyle/>
          <a:p>
            <a:pPr marL="114300" algn="ctr"/>
            <a:r>
              <a:rPr lang="en-US" sz="2400" b="1" i="0" dirty="0">
                <a:solidFill>
                  <a:schemeClr val="tx1"/>
                </a:solidFill>
                <a:effectLst/>
                <a:latin typeface="+mn-lt"/>
                <a:cs typeface="+mn-cs"/>
              </a:rPr>
              <a:t>You will build a portfolio of evidence to record </a:t>
            </a:r>
            <a:r>
              <a:rPr lang="en-US" sz="2400" b="1" dirty="0">
                <a:solidFill>
                  <a:schemeClr val="tx1"/>
                </a:solidFill>
                <a:latin typeface="+mn-lt"/>
                <a:cs typeface="+mn-cs"/>
              </a:rPr>
              <a:t>reflections</a:t>
            </a:r>
            <a:r>
              <a:rPr lang="en-US" sz="2400" b="1" i="0" dirty="0">
                <a:solidFill>
                  <a:schemeClr val="tx1"/>
                </a:solidFill>
                <a:effectLst/>
                <a:latin typeface="+mn-lt"/>
                <a:cs typeface="+mn-cs"/>
              </a:rPr>
              <a:t>, discussions, workbooks and research via our Portfolio</a:t>
            </a:r>
            <a:r>
              <a:rPr lang="en-US" sz="2400" b="1" dirty="0">
                <a:solidFill>
                  <a:schemeClr val="tx1"/>
                </a:solidFill>
                <a:latin typeface="+mn-lt"/>
                <a:cs typeface="+mn-cs"/>
              </a:rPr>
              <a:t>. </a:t>
            </a:r>
            <a:endParaRPr lang="en-US" sz="2400" b="0" i="0" dirty="0">
              <a:solidFill>
                <a:schemeClr val="tx1"/>
              </a:solidFill>
              <a:effectLst/>
              <a:latin typeface="+mn-lt"/>
              <a:cs typeface="+mn-cs"/>
            </a:endParaRPr>
          </a:p>
        </p:txBody>
      </p:sp>
    </p:spTree>
    <p:extLst>
      <p:ext uri="{BB962C8B-B14F-4D97-AF65-F5344CB8AC3E}">
        <p14:creationId xmlns:p14="http://schemas.microsoft.com/office/powerpoint/2010/main" val="4102008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863EFC-BE01-4320-C60E-EC44A39CC415}"/>
              </a:ext>
            </a:extLst>
          </p:cNvPr>
          <p:cNvSpPr>
            <a:spLocks noGrp="1"/>
          </p:cNvSpPr>
          <p:nvPr>
            <p:ph type="title"/>
          </p:nvPr>
        </p:nvSpPr>
        <p:spPr>
          <a:xfrm>
            <a:off x="838200" y="201929"/>
            <a:ext cx="10515600" cy="895352"/>
          </a:xfrm>
        </p:spPr>
        <p:txBody>
          <a:bodyPr/>
          <a:lstStyle/>
          <a:p>
            <a:r>
              <a:rPr lang="en-GB" sz="4400" b="1">
                <a:solidFill>
                  <a:srgbClr val="FFC000"/>
                </a:solidFill>
                <a:latin typeface="+mn-lt"/>
                <a:ea typeface="Lato" panose="020F0502020204030203" pitchFamily="34" charset="0"/>
                <a:cs typeface="Lato" panose="020F0502020204030203" pitchFamily="34" charset="0"/>
              </a:rPr>
              <a:t>Peer Worker Bootcamp Delivery </a:t>
            </a:r>
            <a:endParaRPr lang="en-GB" dirty="0"/>
          </a:p>
        </p:txBody>
      </p:sp>
      <p:pic>
        <p:nvPicPr>
          <p:cNvPr id="3" name="Picture 2">
            <a:extLst>
              <a:ext uri="{FF2B5EF4-FFF2-40B4-BE49-F238E27FC236}">
                <a16:creationId xmlns:a16="http://schemas.microsoft.com/office/drawing/2014/main" id="{7342863D-E993-0594-DB6B-DF8CC2D7FF45}"/>
              </a:ext>
            </a:extLst>
          </p:cNvPr>
          <p:cNvPicPr>
            <a:picLocks noChangeAspect="1"/>
          </p:cNvPicPr>
          <p:nvPr/>
        </p:nvPicPr>
        <p:blipFill>
          <a:blip r:embed="rId3"/>
          <a:stretch>
            <a:fillRect/>
          </a:stretch>
        </p:blipFill>
        <p:spPr>
          <a:xfrm>
            <a:off x="516367" y="978946"/>
            <a:ext cx="10683769" cy="5677125"/>
          </a:xfrm>
          <a:prstGeom prst="rect">
            <a:avLst/>
          </a:prstGeom>
        </p:spPr>
      </p:pic>
    </p:spTree>
    <p:extLst>
      <p:ext uri="{BB962C8B-B14F-4D97-AF65-F5344CB8AC3E}">
        <p14:creationId xmlns:p14="http://schemas.microsoft.com/office/powerpoint/2010/main" val="1831012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7B7D4-A481-424E-95BE-70B16C5FA0E7}"/>
              </a:ext>
            </a:extLst>
          </p:cNvPr>
          <p:cNvSpPr>
            <a:spLocks noGrp="1"/>
          </p:cNvSpPr>
          <p:nvPr>
            <p:ph type="title"/>
          </p:nvPr>
        </p:nvSpPr>
        <p:spPr>
          <a:xfrm>
            <a:off x="838200" y="365126"/>
            <a:ext cx="10515600" cy="1065642"/>
          </a:xfrm>
        </p:spPr>
        <p:txBody>
          <a:bodyPr>
            <a:normAutofit/>
          </a:bodyPr>
          <a:lstStyle/>
          <a:p>
            <a:r>
              <a:rPr lang="en-GB" sz="4000" b="1" i="0" dirty="0">
                <a:effectLst/>
                <a:latin typeface="+mn-lt"/>
              </a:rPr>
              <a:t>Career Advancement and Skills Development</a:t>
            </a:r>
            <a:endParaRPr lang="en-GB" sz="4000" dirty="0"/>
          </a:p>
        </p:txBody>
      </p:sp>
      <p:sp>
        <p:nvSpPr>
          <p:cNvPr id="3" name="Text Placeholder 2">
            <a:extLst>
              <a:ext uri="{FF2B5EF4-FFF2-40B4-BE49-F238E27FC236}">
                <a16:creationId xmlns:a16="http://schemas.microsoft.com/office/drawing/2014/main" id="{946874DA-DCEC-62F8-0310-9975439E7CCA}"/>
              </a:ext>
            </a:extLst>
          </p:cNvPr>
          <p:cNvSpPr>
            <a:spLocks noGrp="1"/>
          </p:cNvSpPr>
          <p:nvPr>
            <p:ph type="body" sz="quarter" idx="13"/>
          </p:nvPr>
        </p:nvSpPr>
        <p:spPr>
          <a:xfrm>
            <a:off x="838200" y="1430767"/>
            <a:ext cx="10515600" cy="4940536"/>
          </a:xfrm>
        </p:spPr>
        <p:txBody>
          <a:bodyPr>
            <a:normAutofit/>
          </a:bodyPr>
          <a:lstStyle/>
          <a:p>
            <a:pPr marL="457200" indent="-457200" algn="l">
              <a:buFont typeface="Arial" panose="020B0604020202020204" pitchFamily="34" charset="0"/>
              <a:buChar char="•"/>
            </a:pPr>
            <a:r>
              <a:rPr lang="en-GB" sz="2600" b="1" i="0" dirty="0">
                <a:effectLst/>
                <a:latin typeface="+mn-lt"/>
              </a:rPr>
              <a:t>Progression:</a:t>
            </a:r>
            <a:r>
              <a:rPr lang="en-GB" sz="2600" b="0" i="0" dirty="0">
                <a:effectLst/>
                <a:latin typeface="+mn-lt"/>
              </a:rPr>
              <a:t> Opens doors to other qualifications and roles in health and social care sector</a:t>
            </a:r>
          </a:p>
          <a:p>
            <a:pPr marL="457200" indent="-457200" algn="l">
              <a:buFont typeface="Arial" panose="020B0604020202020204" pitchFamily="34" charset="0"/>
              <a:buChar char="•"/>
            </a:pPr>
            <a:r>
              <a:rPr lang="en-GB" sz="2600" b="1" i="0" dirty="0">
                <a:effectLst/>
                <a:latin typeface="+mn-lt"/>
              </a:rPr>
              <a:t>Mapped to:</a:t>
            </a:r>
            <a:r>
              <a:rPr lang="en-GB" sz="2600" b="0" i="0" dirty="0">
                <a:effectLst/>
                <a:latin typeface="+mn-lt"/>
              </a:rPr>
              <a:t> Level 3 Peer Worker Apprenticeship</a:t>
            </a:r>
          </a:p>
          <a:p>
            <a:pPr marL="1143000" lvl="1" indent="-457200">
              <a:buFont typeface="Arial" panose="020B0604020202020204" pitchFamily="34" charset="0"/>
              <a:buChar char="•"/>
            </a:pPr>
            <a:r>
              <a:rPr lang="en-GB" b="0" i="0" dirty="0">
                <a:effectLst/>
                <a:latin typeface="+mn-lt"/>
              </a:rPr>
              <a:t>Recognised as prior learning, speeds up apprenticeship completion</a:t>
            </a:r>
          </a:p>
          <a:p>
            <a:pPr algn="l"/>
            <a:br>
              <a:rPr lang="en-GB" sz="2600" b="1" i="0" dirty="0">
                <a:effectLst/>
                <a:latin typeface="+mn-lt"/>
              </a:rPr>
            </a:br>
            <a:br>
              <a:rPr lang="en-GB" sz="2600" b="1" i="0" dirty="0">
                <a:effectLst/>
                <a:latin typeface="+mn-lt"/>
              </a:rPr>
            </a:br>
            <a:r>
              <a:rPr lang="en-GB" sz="2600" b="1" i="0" dirty="0">
                <a:effectLst/>
                <a:latin typeface="+mn-lt"/>
              </a:rPr>
              <a:t>Outcome:</a:t>
            </a:r>
            <a:r>
              <a:rPr lang="en-GB" sz="2600" b="0" i="0" dirty="0">
                <a:effectLst/>
                <a:latin typeface="+mn-lt"/>
              </a:rPr>
              <a:t> Better prepared to secure employment as a Peer Support Worker</a:t>
            </a:r>
          </a:p>
          <a:p>
            <a:endParaRPr lang="en-GB" dirty="0"/>
          </a:p>
        </p:txBody>
      </p:sp>
    </p:spTree>
    <p:extLst>
      <p:ext uri="{BB962C8B-B14F-4D97-AF65-F5344CB8AC3E}">
        <p14:creationId xmlns:p14="http://schemas.microsoft.com/office/powerpoint/2010/main" val="900361918"/>
      </p:ext>
    </p:extLst>
  </p:cSld>
  <p:clrMapOvr>
    <a:masterClrMapping/>
  </p:clrMapOvr>
</p:sld>
</file>

<file path=ppt/theme/theme1.xml><?xml version="1.0" encoding="utf-8"?>
<a:theme xmlns:a="http://schemas.openxmlformats.org/drawingml/2006/main" name="Title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he Apprenticeship Journe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Apprenticeship responsibiliti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Whit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Yellow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Dynamic Overview">
  <a:themeElements>
    <a:clrScheme name="DTUK">
      <a:dk1>
        <a:sysClr val="windowText" lastClr="000000"/>
      </a:dk1>
      <a:lt1>
        <a:sysClr val="window" lastClr="FFFFFF"/>
      </a:lt1>
      <a:dk2>
        <a:srgbClr val="1E3D7F"/>
      </a:dk2>
      <a:lt2>
        <a:srgbClr val="E7E6E6"/>
      </a:lt2>
      <a:accent1>
        <a:srgbClr val="F8AF14"/>
      </a:accent1>
      <a:accent2>
        <a:srgbClr val="00A339"/>
      </a:accent2>
      <a:accent3>
        <a:srgbClr val="593A8E"/>
      </a:accent3>
      <a:accent4>
        <a:srgbClr val="E31527"/>
      </a:accent4>
      <a:accent5>
        <a:srgbClr val="8F9EBF"/>
      </a:accent5>
      <a:accent6>
        <a:srgbClr val="70AD47"/>
      </a:accent6>
      <a:hlink>
        <a:srgbClr val="FC68EA"/>
      </a:hlink>
      <a:folHlink>
        <a:srgbClr val="92D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Education &amp; Childcare apprenticeship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ynamic Overview">
  <a:themeElements>
    <a:clrScheme name="DTUK">
      <a:dk1>
        <a:sysClr val="windowText" lastClr="000000"/>
      </a:dk1>
      <a:lt1>
        <a:sysClr val="window" lastClr="FFFFFF"/>
      </a:lt1>
      <a:dk2>
        <a:srgbClr val="1E3D7F"/>
      </a:dk2>
      <a:lt2>
        <a:srgbClr val="E7E6E6"/>
      </a:lt2>
      <a:accent1>
        <a:srgbClr val="F8AF14"/>
      </a:accent1>
      <a:accent2>
        <a:srgbClr val="00A339"/>
      </a:accent2>
      <a:accent3>
        <a:srgbClr val="593A8E"/>
      </a:accent3>
      <a:accent4>
        <a:srgbClr val="E31527"/>
      </a:accent4>
      <a:accent5>
        <a:srgbClr val="8F9EBF"/>
      </a:accent5>
      <a:accent6>
        <a:srgbClr val="70AD47"/>
      </a:accent6>
      <a:hlink>
        <a:srgbClr val="FC68EA"/>
      </a:hlink>
      <a:folHlink>
        <a:srgbClr val="92D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alth &amp; Science apprenticeship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are apprenticeship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usiness &amp; Admin apprenticeship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ducation &amp; Childcare apprenticeship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ales, marketing &amp; procurement  apprenticeship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Facilities apprenticeship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 the job trai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998a953-59dc-49ac-80c5-b99cea93224c">
      <Terms xmlns="http://schemas.microsoft.com/office/infopath/2007/PartnerControls"/>
    </lcf76f155ced4ddcb4097134ff3c332f>
    <TaxCatchAll xmlns="c8135ef8-1528-4ccd-a43d-b98e98268fd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6661BD5F95314481CC42CC83CB1F02" ma:contentTypeVersion="14" ma:contentTypeDescription="Create a new document." ma:contentTypeScope="" ma:versionID="1484f87a7af9924dcac686b4dd4e7272">
  <xsd:schema xmlns:xsd="http://www.w3.org/2001/XMLSchema" xmlns:xs="http://www.w3.org/2001/XMLSchema" xmlns:p="http://schemas.microsoft.com/office/2006/metadata/properties" xmlns:ns2="f998a953-59dc-49ac-80c5-b99cea93224c" xmlns:ns3="c8135ef8-1528-4ccd-a43d-b98e98268fdc" targetNamespace="http://schemas.microsoft.com/office/2006/metadata/properties" ma:root="true" ma:fieldsID="595f7da80b060e15c9251e6084619594" ns2:_="" ns3:_="">
    <xsd:import namespace="f998a953-59dc-49ac-80c5-b99cea93224c"/>
    <xsd:import namespace="c8135ef8-1528-4ccd-a43d-b98e98268fd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8a953-59dc-49ac-80c5-b99cea932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ecea817f-f2d0-43b6-9543-a23494ff6a2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135ef8-1528-4ccd-a43d-b98e98268fd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3e59e2b-9bac-4296-b4ea-6d3aeafee736}" ma:internalName="TaxCatchAll" ma:showField="CatchAllData" ma:web="c8135ef8-1528-4ccd-a43d-b98e98268fd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FCD24F-16AC-4DE9-ADE0-9688E0A15A4B}">
  <ds:schemaRefs>
    <ds:schemaRef ds:uri="http://purl.org/dc/terms/"/>
    <ds:schemaRef ds:uri="http://schemas.openxmlformats.org/package/2006/metadata/core-properties"/>
    <ds:schemaRef ds:uri="c8135ef8-1528-4ccd-a43d-b98e98268fdc"/>
    <ds:schemaRef ds:uri="http://purl.org/dc/dcmitype/"/>
    <ds:schemaRef ds:uri="http://purl.org/dc/elements/1.1/"/>
    <ds:schemaRef ds:uri="http://schemas.microsoft.com/office/2006/metadata/properties"/>
    <ds:schemaRef ds:uri="http://schemas.microsoft.com/office/2006/documentManagement/types"/>
    <ds:schemaRef ds:uri="http://schemas.microsoft.com/office/infopath/2007/PartnerControls"/>
    <ds:schemaRef ds:uri="f998a953-59dc-49ac-80c5-b99cea93224c"/>
    <ds:schemaRef ds:uri="http://www.w3.org/XML/1998/namespace"/>
  </ds:schemaRefs>
</ds:datastoreItem>
</file>

<file path=customXml/itemProps2.xml><?xml version="1.0" encoding="utf-8"?>
<ds:datastoreItem xmlns:ds="http://schemas.openxmlformats.org/officeDocument/2006/customXml" ds:itemID="{0F14C7F8-2455-4BAF-9535-D6AD4D4219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98a953-59dc-49ac-80c5-b99cea93224c"/>
    <ds:schemaRef ds:uri="c8135ef8-1528-4ccd-a43d-b98e98268f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30FA7D-B599-410C-BAEC-47F1BF836A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2230</TotalTime>
  <Words>1058</Words>
  <Application>Microsoft Office PowerPoint</Application>
  <PresentationFormat>Widescreen</PresentationFormat>
  <Paragraphs>128</Paragraphs>
  <Slides>13</Slides>
  <Notes>10</Notes>
  <HiddenSlides>0</HiddenSlides>
  <MMClips>0</MMClips>
  <ScaleCrop>false</ScaleCrop>
  <HeadingPairs>
    <vt:vector size="4" baseType="variant">
      <vt:variant>
        <vt:lpstr>Theme</vt:lpstr>
      </vt:variant>
      <vt:variant>
        <vt:i4>18</vt:i4>
      </vt:variant>
      <vt:variant>
        <vt:lpstr>Slide Titles</vt:lpstr>
      </vt:variant>
      <vt:variant>
        <vt:i4>13</vt:i4>
      </vt:variant>
    </vt:vector>
  </HeadingPairs>
  <TitlesOfParts>
    <vt:vector size="31" baseType="lpstr">
      <vt:lpstr>Title Page</vt:lpstr>
      <vt:lpstr>Dynamic Overview</vt:lpstr>
      <vt:lpstr>Health &amp; Science apprenticeships</vt:lpstr>
      <vt:lpstr>Care apprenticeships</vt:lpstr>
      <vt:lpstr>Business &amp; Admin apprenticeships</vt:lpstr>
      <vt:lpstr>Education &amp; Childcare apprenticeships</vt:lpstr>
      <vt:lpstr>Sales, marketing &amp; procurement  apprenticeships</vt:lpstr>
      <vt:lpstr>Facilities apprenticeships</vt:lpstr>
      <vt:lpstr>Off the job training</vt:lpstr>
      <vt:lpstr>The Apprenticeship Journey</vt:lpstr>
      <vt:lpstr>Apprenticeship responsibilities</vt:lpstr>
      <vt:lpstr>White background</vt:lpstr>
      <vt:lpstr>1 Blue Background</vt:lpstr>
      <vt:lpstr>Blue background</vt:lpstr>
      <vt:lpstr>Yellow background</vt:lpstr>
      <vt:lpstr>1_Dynamic Overview</vt:lpstr>
      <vt:lpstr>Custom Design</vt:lpstr>
      <vt:lpstr>1_Education &amp; Childcare apprenticeships</vt:lpstr>
      <vt:lpstr>Information Session  Peer Worker Skills Bootcamp</vt:lpstr>
      <vt:lpstr>Who are Dynamic Training?</vt:lpstr>
      <vt:lpstr>What Is the Peer Worker Skills Bootcamp? </vt:lpstr>
      <vt:lpstr>The Role of a Peer Support Worker</vt:lpstr>
      <vt:lpstr>Peer Support Worker Occupation</vt:lpstr>
      <vt:lpstr>Peer Worker Bootcamp model of delivery</vt:lpstr>
      <vt:lpstr>Peer Worker Bootcamp model of delivery</vt:lpstr>
      <vt:lpstr>Peer Worker Bootcamp Delivery </vt:lpstr>
      <vt:lpstr>Career Advancement and Skills Development</vt:lpstr>
      <vt:lpstr>Programme Eligibility</vt:lpstr>
      <vt:lpstr>Questions For Reflection?</vt:lpstr>
      <vt:lpstr>Next Steps</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Anderson</dc:creator>
  <cp:lastModifiedBy>Latoya Labor</cp:lastModifiedBy>
  <cp:revision>39</cp:revision>
  <dcterms:created xsi:type="dcterms:W3CDTF">2021-04-21T10:20:08Z</dcterms:created>
  <dcterms:modified xsi:type="dcterms:W3CDTF">2024-05-13T17:37:36Z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0x010100E80C53DA72134A4290F777D64798F98E</vt:lpwstr>
  </property>
  <property fmtid="{D5CDD505-2E9C-101B-9397-08002B2CF9AE}" pid="3" name="MediaServiceImageTags">
    <vt:lpwstr/>
  </property>
</Properties>
</file>